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6" r:id="rId3"/>
    <p:sldId id="421" r:id="rId4"/>
    <p:sldId id="423" r:id="rId5"/>
    <p:sldId id="424" r:id="rId6"/>
    <p:sldId id="422" r:id="rId7"/>
    <p:sldId id="257" r:id="rId8"/>
    <p:sldId id="425" r:id="rId9"/>
    <p:sldId id="419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974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57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85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POJETÍ NÁKLADŮ V MANAŽERSKÉM ÚČETNICTVÍ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POJETÍ NÁKLADŮ V MANAŽERSKÉM ÚČETNICTVÍ – Finanční, hodnotové, ekonomické pojetí nákladů, účetní a ekonomický zisk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800" dirty="0"/>
              <a:t>Nejmenovaná společnost zabývající se výrobní a obchodní činnosti nakoupila v závěru minulého roku zboží v pořizovací ceně 200 000 Kč. Uvedené zboží prodala za 240 000 Kč. V současné době nakupuje totéž zboží za 212 000 Kč.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800" dirty="0" smtClean="0"/>
              <a:t>Kromě </a:t>
            </a:r>
            <a:r>
              <a:rPr lang="cs-CZ" sz="2800" dirty="0"/>
              <a:t>možnosti toto zboží prodat uvažuje společnost o tom, že jej lze využít také jako polotovar v nově vyráběném výrobku. Nový výrobek podle předběžných propočtů, které vycházejí ze současných cenových relací, může přinášet až desetiprocentní nákladovou rentabilitu. 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990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8208912" cy="3384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23889" y="1059582"/>
            <a:ext cx="80648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V</a:t>
            </a:r>
            <a:r>
              <a:rPr lang="cs-CZ" sz="2800" dirty="0" smtClean="0"/>
              <a:t>yjádřete </a:t>
            </a:r>
            <a:r>
              <a:rPr lang="cs-CZ" sz="2800" dirty="0"/>
              <a:t>náklady prodaného zboží v závislosti na jejich finančním, hodnotovém a ekonomickém </a:t>
            </a:r>
            <a:r>
              <a:rPr lang="cs-CZ" sz="2800" dirty="0" smtClean="0"/>
              <a:t>pojetí. </a:t>
            </a:r>
            <a:endParaRPr lang="cs-CZ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Zjistěte </a:t>
            </a:r>
            <a:r>
              <a:rPr lang="cs-CZ" sz="2800" dirty="0"/>
              <a:t>obchodní marži (zisk) z prodeje zboží. </a:t>
            </a:r>
            <a:endParaRPr lang="en-U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214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63190"/>
              </p:ext>
            </p:extLst>
          </p:nvPr>
        </p:nvGraphicFramePr>
        <p:xfrm>
          <a:off x="35496" y="1131590"/>
          <a:ext cx="9108505" cy="337278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531524"/>
                <a:gridCol w="1484196"/>
                <a:gridCol w="2922481"/>
                <a:gridCol w="1170304"/>
              </a:tblGrid>
              <a:tr h="579664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100" dirty="0">
                          <a:effectLst/>
                        </a:rPr>
                        <a:t> </a:t>
                      </a:r>
                      <a:r>
                        <a:rPr lang="cs-CZ" sz="2100" dirty="0" smtClean="0">
                          <a:effectLst/>
                        </a:rPr>
                        <a:t>v Kč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100" dirty="0" smtClean="0">
                          <a:effectLst/>
                        </a:rPr>
                        <a:t>Výnosy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100" dirty="0">
                          <a:effectLst/>
                        </a:rPr>
                        <a:t>Náklady 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ctr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100" dirty="0">
                          <a:effectLst/>
                        </a:rPr>
                        <a:t>Zisk </a:t>
                      </a:r>
                      <a:r>
                        <a:rPr lang="cs-CZ" sz="2100" dirty="0" smtClean="0">
                          <a:effectLst/>
                        </a:rPr>
                        <a:t>(OM)</a:t>
                      </a:r>
                      <a:endParaRPr lang="en-US" sz="2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0901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Finanční pojetí </a:t>
                      </a:r>
                      <a:r>
                        <a:rPr lang="cs-CZ" sz="2000" dirty="0" smtClean="0">
                          <a:effectLst/>
                        </a:rPr>
                        <a:t>(nákladů)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0901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Hodnotové pojetí </a:t>
                      </a:r>
                      <a:r>
                        <a:rPr lang="cs-CZ" sz="2000" dirty="0" smtClean="0">
                          <a:effectLst/>
                        </a:rPr>
                        <a:t>(nákladů)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10901"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2000" dirty="0">
                          <a:effectLst/>
                        </a:rPr>
                        <a:t>Ekonomické pojetí </a:t>
                      </a:r>
                      <a:r>
                        <a:rPr lang="cs-CZ" sz="2000" dirty="0" smtClean="0">
                          <a:effectLst/>
                        </a:rPr>
                        <a:t>(nákladů)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80" indent="107950" algn="just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059582"/>
            <a:ext cx="864095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800" dirty="0"/>
              <a:t>Pan Novotný se rozhodl, že bude podnikat jako řemeslník. Dle průzkumu trhu zjistil, že ročně může vydělat cca 750 000 Kč, výrobní a další náklady budou 450 000 Kč. Do zřízení firmy musí investovat 1 500 000 Kč s úrokovou sazbou 4,5 %. Podnikáním však přijde o dosavadní měsíční mzdu 15 000 Kč. </a:t>
            </a:r>
            <a:endParaRPr lang="cs-CZ" sz="2800" dirty="0" smtClean="0"/>
          </a:p>
          <a:p>
            <a:pPr algn="just" hangingPunct="0"/>
            <a:endParaRPr lang="cs-CZ" sz="2800" dirty="0"/>
          </a:p>
          <a:p>
            <a:pPr marL="457200" indent="-457200" algn="just" hangingPunct="0">
              <a:buFont typeface="Arial" panose="020B0604020202020204" pitchFamily="34" charset="0"/>
              <a:buChar char="•"/>
            </a:pPr>
            <a:r>
              <a:rPr lang="cs-CZ" sz="2800" dirty="0"/>
              <a:t>Vypočítejte účetní a ekonomický zisk. </a:t>
            </a:r>
            <a:endParaRPr lang="en-US" sz="2800" dirty="0"/>
          </a:p>
          <a:p>
            <a:pPr algn="just" hangingPunct="0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61620"/>
              </p:ext>
            </p:extLst>
          </p:nvPr>
        </p:nvGraphicFramePr>
        <p:xfrm>
          <a:off x="251520" y="843556"/>
          <a:ext cx="8640959" cy="38164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343529"/>
                <a:gridCol w="1392775"/>
                <a:gridCol w="3486129"/>
                <a:gridCol w="2418526"/>
              </a:tblGrid>
              <a:tr h="42736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Účetní zisk (Kč)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Ekonomický zisk (Kč)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Tržby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Tržby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Náklady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Náklady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4004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>
                          <a:effectLst/>
                        </a:rPr>
                        <a:t>Úroky z </a:t>
                      </a:r>
                      <a:r>
                        <a:rPr lang="cs-CZ" sz="2000" dirty="0" smtClean="0">
                          <a:effectLst/>
                        </a:rPr>
                        <a:t>úvěru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2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Úroky</a:t>
                      </a:r>
                      <a:r>
                        <a:rPr lang="cs-CZ" sz="20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z úvěru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87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Účetní zisk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Oportunitní náklady – </a:t>
                      </a:r>
                      <a:r>
                        <a:rPr lang="cs-CZ" sz="2000" dirty="0" smtClean="0">
                          <a:effectLst/>
                        </a:rPr>
                        <a:t>ušlá mzda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40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Ekonomický zisk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5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4552</TotalTime>
  <Words>236</Words>
  <Application>Microsoft Office PowerPoint</Application>
  <PresentationFormat>Předvádění na obrazovce (16:9)</PresentationFormat>
  <Paragraphs>51</Paragraphs>
  <Slides>9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 POJETÍ NÁKLADŮ V MANAŽERSKÉM ÚČETNICTVÍ </vt:lpstr>
      <vt:lpstr> POJETÍ NÁKLADŮ V MANAŽERSKÉM ÚČETNICTVÍ – Finanční, hodnotové, ekonomické pojetí nákladů, účetní a ekonomický zisk </vt:lpstr>
      <vt:lpstr>Příklad</vt:lpstr>
      <vt:lpstr>Příklad</vt:lpstr>
      <vt:lpstr>Příklad</vt:lpstr>
      <vt:lpstr>Řešení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338</cp:revision>
  <dcterms:created xsi:type="dcterms:W3CDTF">2016-07-06T15:42:34Z</dcterms:created>
  <dcterms:modified xsi:type="dcterms:W3CDTF">2020-10-28T10:41:17Z</dcterms:modified>
</cp:coreProperties>
</file>