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6" r:id="rId3"/>
    <p:sldId id="421" r:id="rId4"/>
    <p:sldId id="423" r:id="rId5"/>
    <p:sldId id="422" r:id="rId6"/>
    <p:sldId id="257" r:id="rId7"/>
    <p:sldId id="424" r:id="rId8"/>
    <p:sldId id="338" r:id="rId9"/>
    <p:sldId id="425" r:id="rId10"/>
    <p:sldId id="41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97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81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0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POJETÍ NÁKLADŮ V MANAŽERSKÉM ÚČETNICTVÍ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POJETÍ NÁKLADŮ V MANAŽERSKÉM ÚČETNICTVÍ – relevantní, irelevantní a rozdílové náklady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6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876723"/>
            <a:ext cx="83529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800" dirty="0" smtClean="0"/>
              <a:t>Společnost hodnotí dvě varianty výroby pro příští rok. </a:t>
            </a:r>
            <a:endParaRPr lang="cs-CZ" sz="2800" dirty="0" smtClean="0"/>
          </a:p>
          <a:p>
            <a:pPr algn="just" hangingPunct="0"/>
            <a:endParaRPr lang="cs-CZ" sz="2800" dirty="0"/>
          </a:p>
          <a:p>
            <a:pPr marL="457200" indent="-457200" algn="just" hangingPunct="0">
              <a:buFont typeface="Arial" panose="020B0604020202020204" pitchFamily="34" charset="0"/>
              <a:buChar char="•"/>
            </a:pPr>
            <a:r>
              <a:rPr lang="cs-CZ" sz="2800" dirty="0" smtClean="0"/>
              <a:t>Určete, které náklady jsou pro dané rozhodnutí relevantní a irelevantní. </a:t>
            </a:r>
          </a:p>
          <a:p>
            <a:pPr marL="457200" indent="-457200" algn="just" hangingPunct="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 hangingPunct="0">
              <a:buFont typeface="Arial" panose="020B0604020202020204" pitchFamily="34" charset="0"/>
              <a:buChar char="•"/>
            </a:pPr>
            <a:r>
              <a:rPr lang="cs-CZ" sz="2800" dirty="0" smtClean="0"/>
              <a:t>Která </a:t>
            </a:r>
            <a:r>
              <a:rPr lang="cs-CZ" sz="2800" dirty="0"/>
              <a:t>varianta je pro společnost příznivější? </a:t>
            </a:r>
            <a:r>
              <a:rPr lang="cs-CZ" sz="2800" dirty="0" smtClean="0"/>
              <a:t>Porovnejte výhodnost variant dle relevantních nákladů a výnosů. </a:t>
            </a: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8107"/>
              </p:ext>
            </p:extLst>
          </p:nvPr>
        </p:nvGraphicFramePr>
        <p:xfrm>
          <a:off x="395536" y="1059584"/>
          <a:ext cx="8280920" cy="345638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33465"/>
                <a:gridCol w="2450476"/>
                <a:gridCol w="2196979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Položky nákladů a výnosů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Původní varianta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Nová varianta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Jednicový materiál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10 000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10 000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Jednicové mzdy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1 800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Odpisy přípravků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Výrobní režie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Výnosy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20 000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5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849694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 má vyšší relevantní náklady o 400, proto je lepší setrvat u varianty původní.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73222"/>
              </p:ext>
            </p:extLst>
          </p:nvPr>
        </p:nvGraphicFramePr>
        <p:xfrm>
          <a:off x="179512" y="1059582"/>
          <a:ext cx="8712968" cy="324035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77761"/>
                <a:gridCol w="2177761"/>
                <a:gridCol w="2178723"/>
                <a:gridCol w="2178723"/>
              </a:tblGrid>
              <a:tr h="756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Položky nákladů a výnosů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Původní varianta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Nová varianta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Typ nákladů a výnosů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9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Jednicový materiál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8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Jednicové mzdy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1 800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9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Odpisy přípravků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8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Výrobní režie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8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Výnosy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20 000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6882" y="91556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6882" y="915566"/>
            <a:ext cx="84685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Společnost chce investovat do zmodernizování výrobního procesu, což bude mít mimo jiné za následek zvýšení počtu vyrobených výrobků a snížení výše přímých mezd. </a:t>
            </a:r>
            <a:endParaRPr lang="cs-CZ" sz="2800" dirty="0" smtClean="0"/>
          </a:p>
          <a:p>
            <a:pPr algn="just"/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Vypočítejte </a:t>
            </a:r>
            <a:r>
              <a:rPr lang="cs-CZ" sz="2800" dirty="0"/>
              <a:t>rozdílové </a:t>
            </a:r>
            <a:r>
              <a:rPr lang="cs-CZ" sz="2800" dirty="0" smtClean="0"/>
              <a:t>náklady.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Zjistěte</a:t>
            </a:r>
            <a:r>
              <a:rPr lang="cs-CZ" sz="2800" dirty="0"/>
              <a:t>, jak zmodernizování výrobního procesu ovlivní výsledky společnosti.</a:t>
            </a:r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6882" y="91556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6882" y="915566"/>
            <a:ext cx="846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47064"/>
              </p:ext>
            </p:extLst>
          </p:nvPr>
        </p:nvGraphicFramePr>
        <p:xfrm>
          <a:off x="320698" y="1310740"/>
          <a:ext cx="8640960" cy="330298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26664"/>
                <a:gridCol w="2507148"/>
                <a:gridCol w="2507148"/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Nákladové a výnosové položky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Původní náklady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Změněné náklady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Rozsah výroby (ks)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260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Cena kusu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240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240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Přímé osobní náklady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3 000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2 000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Přímá výrobní spotřeba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10 000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13 000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Výrobní režie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8 000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9 000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3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94851"/>
              </p:ext>
            </p:extLst>
          </p:nvPr>
        </p:nvGraphicFramePr>
        <p:xfrm>
          <a:off x="156014" y="736409"/>
          <a:ext cx="8880482" cy="42397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43655"/>
                <a:gridCol w="2273278"/>
                <a:gridCol w="2300273"/>
                <a:gridCol w="1963276"/>
              </a:tblGrid>
              <a:tr h="611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Nákladové a výnosové položky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Původní náklady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Změněné náklady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Rozdílové náklady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Rozsah výroby (ks)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Cena kusu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1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Přímé osobní náklady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1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Přímá výrobní spotřeba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Výrobní režie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9 000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 celkem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Výnosy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Zisk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Průměrné náklady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6882" y="91556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6882" y="1203598"/>
            <a:ext cx="846859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Zmodernizováním výroby, které umožní i rozšíření výroby o 60 jednotek se zvýší efektivnost, tj. výnosy se zvýší o 14 400, náklady pouze o 3000. </a:t>
            </a:r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Zároveň </a:t>
            </a:r>
            <a:r>
              <a:rPr lang="cs-CZ" sz="2800" dirty="0"/>
              <a:t>se zvýší také hospodárnost, protože se snížil náklad na jeden kus. </a:t>
            </a:r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900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334</Words>
  <Application>Microsoft Office PowerPoint</Application>
  <PresentationFormat>Předvádění na obrazovce (16:9)</PresentationFormat>
  <Paragraphs>131</Paragraphs>
  <Slides>10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SLU</vt:lpstr>
      <vt:lpstr> POJETÍ NÁKLADŮ V MANAŽERSKÉM ÚČETNICTVÍ </vt:lpstr>
      <vt:lpstr> POJETÍ NÁKLADŮ V MANAŽERSKÉM ÚČETNICTVÍ – relevantní, irelevantní a rozdílové náklady </vt:lpstr>
      <vt:lpstr>Příklad</vt:lpstr>
      <vt:lpstr>Příklad</vt:lpstr>
      <vt:lpstr>Řešení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338</cp:revision>
  <dcterms:created xsi:type="dcterms:W3CDTF">2016-07-06T15:42:34Z</dcterms:created>
  <dcterms:modified xsi:type="dcterms:W3CDTF">2020-10-28T10:47:07Z</dcterms:modified>
</cp:coreProperties>
</file>