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425" r:id="rId3"/>
    <p:sldId id="421" r:id="rId4"/>
    <p:sldId id="423" r:id="rId5"/>
    <p:sldId id="422" r:id="rId6"/>
    <p:sldId id="424" r:id="rId7"/>
    <p:sldId id="419" r:id="rId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1" autoAdjust="0"/>
  </p:normalViewPr>
  <p:slideViewPr>
    <p:cSldViewPr>
      <p:cViewPr varScale="1">
        <p:scale>
          <a:sx n="122" d="100"/>
          <a:sy n="122" d="100"/>
        </p:scale>
        <p:origin x="-96" y="-10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29.10.2020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31745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0856714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589883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56726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2800" b="1" dirty="0" smtClean="0">
                <a:solidFill>
                  <a:schemeClr val="bg1"/>
                </a:solidFill>
              </a:rPr>
              <a:t/>
            </a:r>
            <a:br>
              <a:rPr lang="cs-CZ" sz="2800" b="1" dirty="0" smtClean="0">
                <a:solidFill>
                  <a:schemeClr val="bg1"/>
                </a:solidFill>
              </a:rPr>
            </a:br>
            <a:r>
              <a:rPr lang="cs-CZ" sz="2800" b="1" dirty="0" smtClean="0">
                <a:solidFill>
                  <a:schemeClr val="bg1"/>
                </a:solidFill>
              </a:rPr>
              <a:t>METODY ABSORPČNÍ KALKULACE</a:t>
            </a:r>
            <a:r>
              <a:rPr lang="cs-CZ" sz="2800" dirty="0" smtClean="0">
                <a:solidFill>
                  <a:schemeClr val="bg1"/>
                </a:solidFill>
              </a:rPr>
              <a:t/>
            </a:r>
            <a:br>
              <a:rPr lang="cs-CZ" sz="2800" dirty="0" smtClean="0">
                <a:solidFill>
                  <a:schemeClr val="bg1"/>
                </a:solidFill>
              </a:rPr>
            </a:b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
        <p:nvSpPr>
          <p:cNvPr id="6" name="Obdélník 5"/>
          <p:cNvSpPr/>
          <p:nvPr/>
        </p:nvSpPr>
        <p:spPr>
          <a:xfrm>
            <a:off x="6065912" y="3651870"/>
            <a:ext cx="2880320"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cs-CZ"/>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cs-CZ" dirty="0" smtClean="0"/>
              <a:t>Ing. Markéta </a:t>
            </a:r>
            <a:r>
              <a:rPr lang="cs-CZ" dirty="0" err="1" smtClean="0"/>
              <a:t>Šeligová</a:t>
            </a:r>
            <a:r>
              <a:rPr lang="cs-CZ" dirty="0" smtClean="0"/>
              <a:t>, Ph.D.</a:t>
            </a:r>
            <a:endParaRPr lang="cs-CZ" dirty="0"/>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2800" b="1" dirty="0" smtClean="0">
                <a:solidFill>
                  <a:schemeClr val="bg1"/>
                </a:solidFill>
              </a:rPr>
              <a:t/>
            </a:r>
            <a:br>
              <a:rPr lang="cs-CZ" sz="2800" b="1" dirty="0" smtClean="0">
                <a:solidFill>
                  <a:schemeClr val="bg1"/>
                </a:solidFill>
              </a:rPr>
            </a:br>
            <a:r>
              <a:rPr lang="cs-CZ" sz="2800" b="1" dirty="0" smtClean="0">
                <a:solidFill>
                  <a:schemeClr val="bg1"/>
                </a:solidFill>
              </a:rPr>
              <a:t>METODY ABSORPČNÍ KALKULACE – Kalkulace </a:t>
            </a:r>
            <a:r>
              <a:rPr lang="cs-CZ" sz="2800" b="1" smtClean="0">
                <a:solidFill>
                  <a:schemeClr val="bg1"/>
                </a:solidFill>
              </a:rPr>
              <a:t>plných nákladů I.</a:t>
            </a:r>
            <a:r>
              <a:rPr lang="cs-CZ" sz="2800" dirty="0" smtClean="0">
                <a:solidFill>
                  <a:schemeClr val="bg1"/>
                </a:solidFill>
              </a:rPr>
              <a:t/>
            </a:r>
            <a:br>
              <a:rPr lang="cs-CZ" sz="2800" dirty="0" smtClean="0">
                <a:solidFill>
                  <a:schemeClr val="bg1"/>
                </a:solidFill>
              </a:rPr>
            </a:b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
        <p:nvSpPr>
          <p:cNvPr id="6" name="Obdélník 5"/>
          <p:cNvSpPr/>
          <p:nvPr/>
        </p:nvSpPr>
        <p:spPr>
          <a:xfrm>
            <a:off x="6065912" y="3651870"/>
            <a:ext cx="2880320" cy="86409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cs-CZ"/>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cs-CZ" dirty="0" smtClean="0"/>
              <a:t>Ing. Markéta </a:t>
            </a:r>
            <a:r>
              <a:rPr lang="cs-CZ" dirty="0" err="1" smtClean="0"/>
              <a:t>Šeligová</a:t>
            </a:r>
            <a:r>
              <a:rPr lang="cs-CZ" dirty="0" smtClean="0"/>
              <a:t>, Ph.D.</a:t>
            </a:r>
            <a:endParaRPr lang="cs-CZ" dirty="0"/>
          </a:p>
        </p:txBody>
      </p:sp>
    </p:spTree>
    <p:extLst>
      <p:ext uri="{BB962C8B-B14F-4D97-AF65-F5344CB8AC3E}">
        <p14:creationId xmlns:p14="http://schemas.microsoft.com/office/powerpoint/2010/main" val="93873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smtClean="0"/>
              <a:t>Příklad</a:t>
            </a:r>
            <a:endParaRPr lang="cs-CZ" altLang="cs-CZ" sz="2800" b="1" dirty="0"/>
          </a:p>
        </p:txBody>
      </p:sp>
      <p:sp>
        <p:nvSpPr>
          <p:cNvPr id="2" name="TextovéPole 1"/>
          <p:cNvSpPr txBox="1"/>
          <p:nvPr/>
        </p:nvSpPr>
        <p:spPr>
          <a:xfrm>
            <a:off x="415799" y="882385"/>
            <a:ext cx="8540599" cy="2123658"/>
          </a:xfrm>
          <a:prstGeom prst="rect">
            <a:avLst/>
          </a:prstGeom>
          <a:noFill/>
        </p:spPr>
        <p:txBody>
          <a:bodyPr wrap="square" rtlCol="0">
            <a:spAutoFit/>
          </a:bodyPr>
          <a:lstStyle/>
          <a:p>
            <a:pPr algn="just"/>
            <a:r>
              <a:rPr lang="cs-CZ" sz="2400" dirty="0"/>
              <a:t>Podnik vyrábí jeden druh výrobku A. Předběžná kalkulace plných nákladů vychází z předpokladu, že objem výroby i prodeje bude ve sledovaném období činit 50 000 kusů a zahrnuje následující položky:</a:t>
            </a:r>
            <a:endParaRPr lang="en-US" sz="2400" dirty="0"/>
          </a:p>
          <a:p>
            <a:pPr algn="just"/>
            <a:endParaRPr lang="pl-PL" dirty="0" smtClean="0"/>
          </a:p>
          <a:p>
            <a:pPr marL="285750" indent="-285750" algn="just">
              <a:buFont typeface="Arial" panose="020B0604020202020204" pitchFamily="34" charset="0"/>
              <a:buChar char="•"/>
            </a:pPr>
            <a:endParaRPr lang="pl-PL" dirty="0" smtClean="0"/>
          </a:p>
        </p:txBody>
      </p:sp>
      <p:graphicFrame>
        <p:nvGraphicFramePr>
          <p:cNvPr id="3" name="Tabulka 2"/>
          <p:cNvGraphicFramePr>
            <a:graphicFrameLocks noGrp="1"/>
          </p:cNvGraphicFramePr>
          <p:nvPr>
            <p:extLst>
              <p:ext uri="{D42A27DB-BD31-4B8C-83A1-F6EECF244321}">
                <p14:modId xmlns:p14="http://schemas.microsoft.com/office/powerpoint/2010/main" val="1588799758"/>
              </p:ext>
            </p:extLst>
          </p:nvPr>
        </p:nvGraphicFramePr>
        <p:xfrm>
          <a:off x="323527" y="2427736"/>
          <a:ext cx="8653134" cy="2232245"/>
        </p:xfrm>
        <a:graphic>
          <a:graphicData uri="http://schemas.openxmlformats.org/drawingml/2006/table">
            <a:tbl>
              <a:tblPr firstRow="1" firstCol="1" bandRow="1">
                <a:tableStyleId>{073A0DAA-6AF3-43AB-8588-CEC1D06C72B9}</a:tableStyleId>
              </a:tblPr>
              <a:tblGrid>
                <a:gridCol w="4326567"/>
                <a:gridCol w="4326567"/>
              </a:tblGrid>
              <a:tr h="446449">
                <a:tc>
                  <a:txBody>
                    <a:bodyPr/>
                    <a:lstStyle/>
                    <a:p>
                      <a:pPr algn="ctr">
                        <a:lnSpc>
                          <a:spcPct val="107000"/>
                        </a:lnSpc>
                        <a:spcAft>
                          <a:spcPts val="0"/>
                        </a:spcAft>
                      </a:pPr>
                      <a:r>
                        <a:rPr lang="cs-CZ" sz="2200" dirty="0">
                          <a:effectLst/>
                        </a:rPr>
                        <a:t>Položky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Kč/ks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6449">
                <a:tc>
                  <a:txBody>
                    <a:bodyPr/>
                    <a:lstStyle/>
                    <a:p>
                      <a:pPr>
                        <a:lnSpc>
                          <a:spcPct val="107000"/>
                        </a:lnSpc>
                        <a:spcAft>
                          <a:spcPts val="0"/>
                        </a:spcAft>
                      </a:pPr>
                      <a:r>
                        <a:rPr lang="cs-CZ" sz="2200" dirty="0">
                          <a:effectLst/>
                        </a:rPr>
                        <a:t>Přímý (jednicový) materiál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30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6449">
                <a:tc>
                  <a:txBody>
                    <a:bodyPr/>
                    <a:lstStyle/>
                    <a:p>
                      <a:pPr>
                        <a:lnSpc>
                          <a:spcPct val="107000"/>
                        </a:lnSpc>
                        <a:spcAft>
                          <a:spcPts val="0"/>
                        </a:spcAft>
                      </a:pPr>
                      <a:r>
                        <a:rPr lang="cs-CZ" sz="2200">
                          <a:effectLst/>
                        </a:rPr>
                        <a:t>Přímé (jednicové) osobní náklady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10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6449">
                <a:tc>
                  <a:txBody>
                    <a:bodyPr/>
                    <a:lstStyle/>
                    <a:p>
                      <a:pPr>
                        <a:lnSpc>
                          <a:spcPct val="107000"/>
                        </a:lnSpc>
                        <a:spcAft>
                          <a:spcPts val="0"/>
                        </a:spcAft>
                      </a:pPr>
                      <a:r>
                        <a:rPr lang="cs-CZ" sz="2200">
                          <a:effectLst/>
                        </a:rPr>
                        <a:t>Výrobní režie (2 500 </a:t>
                      </a:r>
                      <a:r>
                        <a:rPr lang="cs-CZ" sz="2200" smtClean="0">
                          <a:effectLst/>
                        </a:rPr>
                        <a:t>000/50 000 ks)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a:effectLst/>
                        </a:rPr>
                        <a:t>50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6449">
                <a:tc>
                  <a:txBody>
                    <a:bodyPr/>
                    <a:lstStyle/>
                    <a:p>
                      <a:pPr>
                        <a:lnSpc>
                          <a:spcPct val="107000"/>
                        </a:lnSpc>
                        <a:spcAft>
                          <a:spcPts val="0"/>
                        </a:spcAft>
                      </a:pPr>
                      <a:r>
                        <a:rPr lang="cs-CZ" sz="2200">
                          <a:effectLst/>
                        </a:rPr>
                        <a:t>Plné náklady výroby</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200" b="1" dirty="0">
                          <a:effectLst/>
                        </a:rPr>
                        <a:t>90</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856180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smtClean="0"/>
              <a:t>Příklad</a:t>
            </a:r>
            <a:endParaRPr lang="cs-CZ" altLang="cs-CZ" sz="3600" b="1" dirty="0"/>
          </a:p>
        </p:txBody>
      </p:sp>
      <p:sp>
        <p:nvSpPr>
          <p:cNvPr id="2" name="TextovéPole 1"/>
          <p:cNvSpPr txBox="1"/>
          <p:nvPr/>
        </p:nvSpPr>
        <p:spPr>
          <a:xfrm>
            <a:off x="207013" y="847981"/>
            <a:ext cx="8469443" cy="4524315"/>
          </a:xfrm>
          <a:prstGeom prst="rect">
            <a:avLst/>
          </a:prstGeom>
          <a:noFill/>
        </p:spPr>
        <p:txBody>
          <a:bodyPr wrap="square" rtlCol="0">
            <a:spAutoFit/>
          </a:bodyPr>
          <a:lstStyle/>
          <a:p>
            <a:pPr algn="just"/>
            <a:r>
              <a:rPr lang="cs-CZ" sz="2800" dirty="0"/>
              <a:t>Při podrobnější analýze výrobní režie bylo zjištěno, že variabilní charakter má pouze její pětina. Zbylou část tvoří fixní náklady, které jsou výrazem vytvořené výrobní kapacity. Ta umožňuje maximální výrobu za sledované období v rozsahu 60 000 kusů. </a:t>
            </a:r>
            <a:endParaRPr lang="cs-CZ" sz="2800" dirty="0" smtClean="0"/>
          </a:p>
          <a:p>
            <a:pPr algn="just"/>
            <a:endParaRPr lang="en-US" sz="2800" dirty="0"/>
          </a:p>
          <a:p>
            <a:pPr marL="457200" indent="-457200" algn="just">
              <a:buFont typeface="Arial" panose="020B0604020202020204" pitchFamily="34" charset="0"/>
              <a:buChar char="•"/>
            </a:pPr>
            <a:r>
              <a:rPr lang="cs-CZ" sz="2800" dirty="0"/>
              <a:t>Zjistěte, kolik budou činit průměrné náklady výroby na jeden vyrobený a prodaný kus výrobku A při výrobě a prodeji 40 000 </a:t>
            </a:r>
            <a:r>
              <a:rPr lang="cs-CZ" sz="2800" dirty="0" smtClean="0"/>
              <a:t>kusů a 60</a:t>
            </a:r>
            <a:r>
              <a:rPr lang="cs-CZ" sz="2800" dirty="0"/>
              <a:t> 000 kusů. </a:t>
            </a:r>
            <a:endParaRPr lang="en-US" sz="2800" dirty="0"/>
          </a:p>
          <a:p>
            <a:pPr algn="just"/>
            <a:endParaRPr lang="pl-PL" dirty="0" smtClean="0"/>
          </a:p>
          <a:p>
            <a:pPr marL="285750" indent="-285750" algn="just">
              <a:buFont typeface="Arial" panose="020B0604020202020204" pitchFamily="34" charset="0"/>
              <a:buChar char="•"/>
            </a:pPr>
            <a:endParaRPr lang="pl-PL" dirty="0" smtClean="0"/>
          </a:p>
        </p:txBody>
      </p:sp>
    </p:spTree>
    <p:extLst>
      <p:ext uri="{BB962C8B-B14F-4D97-AF65-F5344CB8AC3E}">
        <p14:creationId xmlns:p14="http://schemas.microsoft.com/office/powerpoint/2010/main" val="807345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smtClean="0"/>
              <a:t>Řešení</a:t>
            </a:r>
            <a:endParaRPr lang="cs-CZ" altLang="cs-CZ" sz="3600" b="1" dirty="0"/>
          </a:p>
        </p:txBody>
      </p:sp>
      <p:graphicFrame>
        <p:nvGraphicFramePr>
          <p:cNvPr id="2" name="Tabulka 1"/>
          <p:cNvGraphicFramePr>
            <a:graphicFrameLocks noGrp="1"/>
          </p:cNvGraphicFramePr>
          <p:nvPr>
            <p:extLst>
              <p:ext uri="{D42A27DB-BD31-4B8C-83A1-F6EECF244321}">
                <p14:modId xmlns:p14="http://schemas.microsoft.com/office/powerpoint/2010/main" val="3397662387"/>
              </p:ext>
            </p:extLst>
          </p:nvPr>
        </p:nvGraphicFramePr>
        <p:xfrm>
          <a:off x="179512" y="987574"/>
          <a:ext cx="8640960" cy="3738624"/>
        </p:xfrm>
        <a:graphic>
          <a:graphicData uri="http://schemas.openxmlformats.org/drawingml/2006/table">
            <a:tbl>
              <a:tblPr firstRow="1" firstCol="1" bandRow="1">
                <a:tableStyleId>{073A0DAA-6AF3-43AB-8588-CEC1D06C72B9}</a:tableStyleId>
              </a:tblPr>
              <a:tblGrid>
                <a:gridCol w="3239167"/>
                <a:gridCol w="2521156"/>
                <a:gridCol w="2880637"/>
              </a:tblGrid>
              <a:tr h="520780">
                <a:tc>
                  <a:txBody>
                    <a:bodyPr/>
                    <a:lstStyle/>
                    <a:p>
                      <a:pPr algn="ctr">
                        <a:lnSpc>
                          <a:spcPct val="107000"/>
                        </a:lnSpc>
                        <a:spcAft>
                          <a:spcPts val="0"/>
                        </a:spcAft>
                      </a:pPr>
                      <a:r>
                        <a:rPr lang="cs-CZ" sz="2000" dirty="0">
                          <a:effectLst/>
                        </a:rPr>
                        <a:t>Kalkulační položka nákladů</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dirty="0">
                          <a:effectLst/>
                        </a:rPr>
                        <a:t>pro 40 000 ks (v Kč/ks)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1800">
                          <a:effectLst/>
                        </a:rPr>
                        <a:t>pro 60 000 ks (v Kč/ks)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0780">
                <a:tc>
                  <a:txBody>
                    <a:bodyPr/>
                    <a:lstStyle/>
                    <a:p>
                      <a:pPr>
                        <a:lnSpc>
                          <a:spcPct val="107000"/>
                        </a:lnSpc>
                        <a:spcAft>
                          <a:spcPts val="0"/>
                        </a:spcAft>
                      </a:pPr>
                      <a:r>
                        <a:rPr lang="cs-CZ" sz="1800">
                          <a:effectLst/>
                        </a:rPr>
                        <a:t>Přímý (jednicový) materiál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0780">
                <a:tc>
                  <a:txBody>
                    <a:bodyPr/>
                    <a:lstStyle/>
                    <a:p>
                      <a:pPr>
                        <a:lnSpc>
                          <a:spcPct val="107000"/>
                        </a:lnSpc>
                        <a:spcAft>
                          <a:spcPts val="0"/>
                        </a:spcAft>
                      </a:pPr>
                      <a:r>
                        <a:rPr lang="cs-CZ" sz="1800">
                          <a:effectLst/>
                        </a:rPr>
                        <a:t>Přímé (jednicové) osobní náklady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0780">
                <a:tc>
                  <a:txBody>
                    <a:bodyPr/>
                    <a:lstStyle/>
                    <a:p>
                      <a:pPr>
                        <a:lnSpc>
                          <a:spcPct val="107000"/>
                        </a:lnSpc>
                        <a:spcAft>
                          <a:spcPts val="0"/>
                        </a:spcAft>
                      </a:pPr>
                      <a:r>
                        <a:rPr lang="cs-CZ" sz="1800" dirty="0">
                          <a:effectLst/>
                        </a:rPr>
                        <a:t>Výrobní režie variabilní</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0780">
                <a:tc>
                  <a:txBody>
                    <a:bodyPr/>
                    <a:lstStyle/>
                    <a:p>
                      <a:pPr>
                        <a:lnSpc>
                          <a:spcPct val="107000"/>
                        </a:lnSpc>
                        <a:spcAft>
                          <a:spcPts val="0"/>
                        </a:spcAft>
                      </a:pPr>
                      <a:r>
                        <a:rPr lang="cs-CZ" sz="1800" dirty="0">
                          <a:effectLst/>
                        </a:rPr>
                        <a:t>Výrobní režie fixní</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68510">
                <a:tc>
                  <a:txBody>
                    <a:bodyPr/>
                    <a:lstStyle/>
                    <a:p>
                      <a:pPr>
                        <a:lnSpc>
                          <a:spcPct val="107000"/>
                        </a:lnSpc>
                        <a:spcAft>
                          <a:spcPts val="0"/>
                        </a:spcAft>
                      </a:pPr>
                      <a:r>
                        <a:rPr lang="cs-CZ" sz="1800">
                          <a:effectLst/>
                        </a:rPr>
                        <a:t>Vlastní náklady výroby výrobku 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530049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600" b="1" dirty="0" smtClean="0"/>
              <a:t>Řešení - </a:t>
            </a:r>
            <a:r>
              <a:rPr lang="cs-CZ" altLang="cs-CZ" sz="3600" b="1" dirty="0" err="1" smtClean="0"/>
              <a:t>mezivýpočty</a:t>
            </a:r>
            <a:endParaRPr lang="cs-CZ" altLang="cs-CZ" sz="3600" b="1" dirty="0"/>
          </a:p>
        </p:txBody>
      </p:sp>
      <p:graphicFrame>
        <p:nvGraphicFramePr>
          <p:cNvPr id="2" name="Tabulka 1"/>
          <p:cNvGraphicFramePr>
            <a:graphicFrameLocks noGrp="1"/>
          </p:cNvGraphicFramePr>
          <p:nvPr>
            <p:extLst>
              <p:ext uri="{D42A27DB-BD31-4B8C-83A1-F6EECF244321}">
                <p14:modId xmlns:p14="http://schemas.microsoft.com/office/powerpoint/2010/main" val="2701953066"/>
              </p:ext>
            </p:extLst>
          </p:nvPr>
        </p:nvGraphicFramePr>
        <p:xfrm>
          <a:off x="179512" y="1059582"/>
          <a:ext cx="8712968" cy="3528390"/>
        </p:xfrm>
        <a:graphic>
          <a:graphicData uri="http://schemas.openxmlformats.org/drawingml/2006/table">
            <a:tbl>
              <a:tblPr firstRow="1" firstCol="1" bandRow="1">
                <a:tableStyleId>{073A0DAA-6AF3-43AB-8588-CEC1D06C72B9}</a:tableStyleId>
              </a:tblPr>
              <a:tblGrid>
                <a:gridCol w="3384376"/>
                <a:gridCol w="3744416"/>
                <a:gridCol w="1584176"/>
              </a:tblGrid>
              <a:tr h="705678">
                <a:tc>
                  <a:txBody>
                    <a:bodyPr/>
                    <a:lstStyle/>
                    <a:p>
                      <a:pPr algn="ctr">
                        <a:lnSpc>
                          <a:spcPct val="107000"/>
                        </a:lnSpc>
                        <a:spcAft>
                          <a:spcPts val="0"/>
                        </a:spcAft>
                      </a:pPr>
                      <a:r>
                        <a:rPr lang="cs-CZ" sz="2800" dirty="0" smtClean="0">
                          <a:effectLst/>
                          <a:latin typeface="+mn-lt"/>
                          <a:ea typeface="+mn-ea"/>
                          <a:cs typeface="+mn-cs"/>
                        </a:rPr>
                        <a:t>Položka</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800" dirty="0" smtClean="0">
                          <a:effectLst/>
                          <a:latin typeface="+mn-lt"/>
                          <a:ea typeface="+mn-ea"/>
                          <a:cs typeface="+mn-cs"/>
                        </a:rPr>
                        <a:t>Výpočet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cs-CZ" sz="2800" dirty="0" smtClean="0">
                          <a:effectLst/>
                        </a:rPr>
                        <a:t>Výsledek</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5678">
                <a:tc>
                  <a:txBody>
                    <a:bodyPr/>
                    <a:lstStyle/>
                    <a:p>
                      <a:pPr>
                        <a:lnSpc>
                          <a:spcPct val="107000"/>
                        </a:lnSpc>
                        <a:spcAft>
                          <a:spcPts val="0"/>
                        </a:spcAft>
                      </a:pPr>
                      <a:r>
                        <a:rPr lang="cs-CZ" sz="1800" dirty="0" smtClean="0">
                          <a:effectLst/>
                          <a:latin typeface="+mj-lt"/>
                          <a:ea typeface="Calibri" panose="020F0502020204030204" pitchFamily="34" charset="0"/>
                          <a:cs typeface="Times New Roman" panose="02020603050405020304" pitchFamily="18" charset="0"/>
                        </a:rPr>
                        <a:t>Výrobní režie variabilní</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5678">
                <a:tc>
                  <a:txBody>
                    <a:bodyPr/>
                    <a:lstStyle/>
                    <a:p>
                      <a:pPr>
                        <a:lnSpc>
                          <a:spcPct val="107000"/>
                        </a:lnSpc>
                        <a:spcAft>
                          <a:spcPts val="0"/>
                        </a:spcAft>
                      </a:pPr>
                      <a:r>
                        <a:rPr lang="cs-CZ" sz="1800" dirty="0" smtClean="0">
                          <a:effectLst/>
                          <a:latin typeface="+mj-lt"/>
                          <a:ea typeface="Calibri" panose="020F0502020204030204" pitchFamily="34" charset="0"/>
                          <a:cs typeface="Times New Roman" panose="02020603050405020304" pitchFamily="18" charset="0"/>
                        </a:rPr>
                        <a:t>Výrobní</a:t>
                      </a:r>
                      <a:r>
                        <a:rPr lang="cs-CZ" sz="1800" baseline="0" dirty="0" smtClean="0">
                          <a:effectLst/>
                          <a:latin typeface="+mj-lt"/>
                          <a:ea typeface="Calibri" panose="020F0502020204030204" pitchFamily="34" charset="0"/>
                          <a:cs typeface="Times New Roman" panose="02020603050405020304" pitchFamily="18" charset="0"/>
                        </a:rPr>
                        <a:t> režie fixní</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5678">
                <a:tc>
                  <a:txBody>
                    <a:bodyPr/>
                    <a:lstStyle/>
                    <a:p>
                      <a:pPr>
                        <a:lnSpc>
                          <a:spcPct val="107000"/>
                        </a:lnSpc>
                        <a:spcAft>
                          <a:spcPts val="0"/>
                        </a:spcAft>
                      </a:pPr>
                      <a:r>
                        <a:rPr lang="cs-CZ" sz="1800" dirty="0" smtClean="0">
                          <a:effectLst/>
                          <a:latin typeface="+mj-lt"/>
                          <a:ea typeface="Calibri" panose="020F0502020204030204" pitchFamily="34" charset="0"/>
                          <a:cs typeface="Times New Roman" panose="02020603050405020304" pitchFamily="18" charset="0"/>
                        </a:rPr>
                        <a:t>Výrobní</a:t>
                      </a:r>
                      <a:r>
                        <a:rPr lang="cs-CZ" sz="1800" baseline="0" dirty="0" smtClean="0">
                          <a:effectLst/>
                          <a:latin typeface="+mj-lt"/>
                          <a:ea typeface="Calibri" panose="020F0502020204030204" pitchFamily="34" charset="0"/>
                          <a:cs typeface="Times New Roman" panose="02020603050405020304" pitchFamily="18" charset="0"/>
                        </a:rPr>
                        <a:t> režie fixní pro 40 000 ks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705678">
                <a:tc>
                  <a:txBody>
                    <a:bodyPr/>
                    <a:lstStyle/>
                    <a:p>
                      <a:pPr>
                        <a:lnSpc>
                          <a:spcPct val="107000"/>
                        </a:lnSpc>
                        <a:spcAft>
                          <a:spcPts val="0"/>
                        </a:spcAft>
                      </a:pPr>
                      <a:r>
                        <a:rPr lang="cs-CZ" sz="1800" dirty="0" smtClean="0">
                          <a:effectLst/>
                          <a:latin typeface="+mj-lt"/>
                          <a:ea typeface="Calibri" panose="020F0502020204030204" pitchFamily="34" charset="0"/>
                          <a:cs typeface="Times New Roman" panose="02020603050405020304" pitchFamily="18" charset="0"/>
                        </a:rPr>
                        <a:t>Výrobní režie fixní pro 60 000 ks</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050306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smtClean="0">
                <a:solidFill>
                  <a:srgbClr val="00544D"/>
                </a:solidFill>
              </a:rPr>
              <a:t>Děkuji za pozornost</a:t>
            </a:r>
            <a:endParaRPr lang="cs-CZ" sz="4000" b="1" dirty="0"/>
          </a:p>
        </p:txBody>
      </p:sp>
    </p:spTree>
    <p:extLst>
      <p:ext uri="{BB962C8B-B14F-4D97-AF65-F5344CB8AC3E}">
        <p14:creationId xmlns:p14="http://schemas.microsoft.com/office/powerpoint/2010/main" val="156628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4530</TotalTime>
  <Words>157</Words>
  <Application>Microsoft Office PowerPoint</Application>
  <PresentationFormat>Předvádění na obrazovce (16:9)</PresentationFormat>
  <Paragraphs>46</Paragraphs>
  <Slides>7</Slides>
  <Notes>4</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SLU</vt:lpstr>
      <vt:lpstr> METODY ABSORPČNÍ KALKULACE </vt:lpstr>
      <vt:lpstr> METODY ABSORPČNÍ KALKULACE – Kalkulace plných nákladů I. </vt:lpstr>
      <vt:lpstr>Příklad</vt:lpstr>
      <vt:lpstr>Příklad</vt:lpstr>
      <vt:lpstr>Řešení</vt:lpstr>
      <vt:lpstr>Řešení - mezivýpočty</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uzivatel</cp:lastModifiedBy>
  <cp:revision>334</cp:revision>
  <dcterms:created xsi:type="dcterms:W3CDTF">2016-07-06T15:42:34Z</dcterms:created>
  <dcterms:modified xsi:type="dcterms:W3CDTF">2020-10-29T08:56:22Z</dcterms:modified>
</cp:coreProperties>
</file>