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433" r:id="rId3"/>
    <p:sldId id="421" r:id="rId4"/>
    <p:sldId id="423" r:id="rId5"/>
    <p:sldId id="425" r:id="rId6"/>
    <p:sldId id="426" r:id="rId7"/>
    <p:sldId id="422" r:id="rId8"/>
    <p:sldId id="429" r:id="rId9"/>
    <p:sldId id="430" r:id="rId10"/>
    <p:sldId id="428" r:id="rId11"/>
    <p:sldId id="434" r:id="rId12"/>
    <p:sldId id="432" r:id="rId13"/>
    <p:sldId id="419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22" d="100"/>
          <a:sy n="122" d="100"/>
        </p:scale>
        <p:origin x="-96" y="-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651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671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363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993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206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867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473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53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METODY ABSORPČNÍ KALKULACE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ad) b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29463"/>
              </p:ext>
            </p:extLst>
          </p:nvPr>
        </p:nvGraphicFramePr>
        <p:xfrm>
          <a:off x="323528" y="1059582"/>
          <a:ext cx="8496942" cy="356310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23767"/>
                <a:gridCol w="2123767"/>
                <a:gridCol w="2124704"/>
                <a:gridCol w="212470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 Kč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 smtClean="0">
                          <a:effectLst/>
                        </a:rPr>
                        <a:t>1. období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 smtClean="0">
                          <a:effectLst/>
                        </a:rPr>
                        <a:t>2. období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 smtClean="0">
                          <a:effectLst/>
                        </a:rPr>
                        <a:t>3. období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18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Výnosy z prodeje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18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-variabilní náklady prodaných výrobků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18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Marže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18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-fixní náklady období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18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Zisk z prodeje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18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Změna stavu výrobků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6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/>
              <a:t>Řešení – ad) </a:t>
            </a:r>
            <a:r>
              <a:rPr lang="cs-CZ" altLang="cs-CZ" sz="3600" b="1" dirty="0" smtClean="0"/>
              <a:t>b </a:t>
            </a:r>
            <a:r>
              <a:rPr lang="cs-CZ" altLang="cs-CZ" sz="3600" b="1" dirty="0"/>
              <a:t>- </a:t>
            </a:r>
            <a:r>
              <a:rPr lang="cs-CZ" altLang="cs-CZ" sz="3600" b="1" dirty="0" err="1"/>
              <a:t>mezivýpočty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6" y="843558"/>
          <a:ext cx="8712969" cy="388843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266161"/>
                <a:gridCol w="2542164"/>
                <a:gridCol w="2904644"/>
              </a:tblGrid>
              <a:tr h="620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Kalkulační položka nákladů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 40 000 ks (v Kč/ks)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 60 000 ks (v Kč/ks)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(jednicový) materiál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2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(jednicové) osobní náklady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Výrobní režie variabilní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Výrobní režie fixní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33,33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4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Vlastní náklady výroby výrobku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83,33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8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/>
              <a:t>Řešení – ad) </a:t>
            </a:r>
            <a:r>
              <a:rPr lang="cs-CZ" altLang="cs-CZ" sz="3600" b="1" dirty="0" smtClean="0"/>
              <a:t>b </a:t>
            </a:r>
            <a:r>
              <a:rPr lang="cs-CZ" altLang="cs-CZ" sz="3600" b="1" dirty="0"/>
              <a:t>- </a:t>
            </a:r>
            <a:r>
              <a:rPr lang="cs-CZ" altLang="cs-CZ" sz="3600" b="1" dirty="0" err="1"/>
              <a:t>mezivýpočty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79512" y="1059582"/>
          <a:ext cx="8712968" cy="352839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384376"/>
                <a:gridCol w="3744416"/>
                <a:gridCol w="1584176"/>
              </a:tblGrid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Položka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Výpočet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Výsledek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Výrobní režie variabilní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1/5 z 2 500 000 = 500 000 Kč / 50 000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Kč/ks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Výrobní</a:t>
                      </a:r>
                      <a:r>
                        <a:rPr lang="cs-CZ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režie fixní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2 500 000 – 500 000 (variabilní)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  <a:r>
                        <a:rPr lang="cs-CZ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000 Kč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Výrobní</a:t>
                      </a:r>
                      <a:r>
                        <a:rPr lang="cs-CZ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režie fixní pro 40 000 ks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2 000 000 / 40 000 ks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Kč/ks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Výrobní režie fixní pro 60 000 ks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2 000 000 / 60 000 ks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 Kč/ks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METODY ABSORPČNÍ KALKULACE – Kalkulace </a:t>
            </a:r>
            <a:r>
              <a:rPr lang="cs-CZ" sz="2800" b="1" smtClean="0">
                <a:solidFill>
                  <a:schemeClr val="bg1"/>
                </a:solidFill>
              </a:rPr>
              <a:t>plných nákladů II.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728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15799" y="882385"/>
            <a:ext cx="85405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Podnik vyrábí jeden druh výrobku A. Předběžná kalkulace plných nákladů vychází z předpokladu, že objem výroby i prodeje bude ve sledovaném období činit 50 000 kusů a zahrnuje následující položky:</a:t>
            </a:r>
            <a:endParaRPr lang="en-US" sz="24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508601"/>
              </p:ext>
            </p:extLst>
          </p:nvPr>
        </p:nvGraphicFramePr>
        <p:xfrm>
          <a:off x="323527" y="2427736"/>
          <a:ext cx="8653134" cy="223224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326567"/>
                <a:gridCol w="4326567"/>
              </a:tblGrid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Položky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Kč/ks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Přímý (jednicový) materiál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30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Přímé (jednicové) osobní náklady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10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Výrobní režie (2 500 </a:t>
                      </a:r>
                      <a:r>
                        <a:rPr lang="cs-CZ" sz="2200" smtClean="0">
                          <a:effectLst/>
                        </a:rPr>
                        <a:t>000/50 000 ks)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50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Plné náklady výroby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>
                          <a:effectLst/>
                        </a:rPr>
                        <a:t>90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Při </a:t>
            </a:r>
            <a:r>
              <a:rPr lang="cs-CZ" sz="2800" dirty="0"/>
              <a:t>podrobnější analýze výrobní režie bylo zjištěno, že variabilní charakter má pouze její pětina. </a:t>
            </a:r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Zbylou </a:t>
            </a:r>
            <a:r>
              <a:rPr lang="cs-CZ" sz="2800" dirty="0"/>
              <a:t>část tvoří fixní náklady, které jsou výrazem vytvořené výrobní kapacity. </a:t>
            </a:r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Ta </a:t>
            </a:r>
            <a:r>
              <a:rPr lang="cs-CZ" sz="2800" dirty="0"/>
              <a:t>umožňuje maximální výrobu za sledované období v rozsahu 60 000 kusů</a:t>
            </a:r>
            <a:r>
              <a:rPr lang="cs-CZ" sz="2800" dirty="0" smtClean="0"/>
              <a:t>.</a:t>
            </a:r>
          </a:p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073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915566"/>
            <a:ext cx="8469443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700" dirty="0"/>
              <a:t>Prodejní cena výrobku A činí 100 Kč a podnik ve třech po sobě jdoucích obdobích vyrobil 50 000 ks výrobků. </a:t>
            </a:r>
            <a:endParaRPr lang="cs-CZ" sz="2700" dirty="0" smtClean="0"/>
          </a:p>
          <a:p>
            <a:pPr algn="just"/>
            <a:endParaRPr lang="cs-CZ" sz="2700" dirty="0"/>
          </a:p>
          <a:p>
            <a:pPr algn="just"/>
            <a:r>
              <a:rPr lang="cs-CZ" sz="2700" dirty="0" smtClean="0"/>
              <a:t>Objem </a:t>
            </a:r>
            <a:r>
              <a:rPr lang="cs-CZ" sz="2700" dirty="0"/>
              <a:t>prodeje však kolísal: v prvním období podnik prodal celý objem výroby (50 000 ks), ve druhém pouze 40 000 ks a ve třetím 60 000 ks.  </a:t>
            </a:r>
            <a:endParaRPr lang="cs-CZ" sz="2700" dirty="0" smtClean="0"/>
          </a:p>
          <a:p>
            <a:pPr algn="just"/>
            <a:endParaRPr lang="cs-CZ" sz="2700" dirty="0"/>
          </a:p>
          <a:p>
            <a:pPr algn="just"/>
            <a:r>
              <a:rPr lang="cs-CZ" sz="2700" dirty="0" smtClean="0"/>
              <a:t>Při </a:t>
            </a:r>
            <a:r>
              <a:rPr lang="cs-CZ" sz="2700" dirty="0"/>
              <a:t>výrobě výrobků podnik nespořil ani nepřekračoval předpokládané náklady stanovené v předchozí části zadání. </a:t>
            </a:r>
            <a:r>
              <a:rPr lang="cs-CZ" sz="27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761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dirty="0"/>
              <a:t>Zjistěte výsledky hospodaření podniku </a:t>
            </a:r>
            <a:endParaRPr lang="en-US" sz="2800" dirty="0"/>
          </a:p>
          <a:p>
            <a:pPr lvl="0"/>
            <a:endParaRPr lang="cs-CZ" sz="2800" dirty="0"/>
          </a:p>
          <a:p>
            <a:pPr marL="514350" lvl="0" indent="-514350">
              <a:buFont typeface="+mj-lt"/>
              <a:buAutoNum type="alphaLcParenR"/>
            </a:pPr>
            <a:r>
              <a:rPr lang="cs-CZ" sz="2800" dirty="0"/>
              <a:t>p</a:t>
            </a:r>
            <a:r>
              <a:rPr lang="cs-CZ" sz="2800" dirty="0" smtClean="0"/>
              <a:t>ři </a:t>
            </a:r>
            <a:r>
              <a:rPr lang="cs-CZ" sz="2800" dirty="0"/>
              <a:t>ocenění výkonů na úrovni plných </a:t>
            </a:r>
            <a:r>
              <a:rPr lang="cs-CZ" sz="2800" dirty="0" smtClean="0"/>
              <a:t>nákladů,</a:t>
            </a:r>
            <a:endParaRPr lang="cs-CZ" sz="2800" dirty="0"/>
          </a:p>
          <a:p>
            <a:pPr marL="514350" lvl="0" indent="-514350">
              <a:buFont typeface="+mj-lt"/>
              <a:buAutoNum type="alphaLcParenR"/>
            </a:pPr>
            <a:endParaRPr lang="cs-CZ" sz="2800" dirty="0"/>
          </a:p>
          <a:p>
            <a:pPr marL="514350" lvl="0" indent="-514350">
              <a:buFont typeface="+mj-lt"/>
              <a:buAutoNum type="alphaLcParenR"/>
            </a:pPr>
            <a:r>
              <a:rPr lang="cs-CZ" sz="2800" dirty="0"/>
              <a:t>p</a:t>
            </a:r>
            <a:r>
              <a:rPr lang="cs-CZ" sz="2800" dirty="0" smtClean="0"/>
              <a:t>ři </a:t>
            </a:r>
            <a:r>
              <a:rPr lang="cs-CZ" sz="2800" dirty="0"/>
              <a:t>jejich ocenění na úrovni variabilních </a:t>
            </a:r>
            <a:r>
              <a:rPr lang="cs-CZ" sz="2800" dirty="0" smtClean="0"/>
              <a:t>nákladů. </a:t>
            </a:r>
            <a:endParaRPr lang="en-US" sz="2800" dirty="0"/>
          </a:p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1888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ad) a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524832"/>
              </p:ext>
            </p:extLst>
          </p:nvPr>
        </p:nvGraphicFramePr>
        <p:xfrm>
          <a:off x="251519" y="843557"/>
          <a:ext cx="8568950" cy="388573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41765"/>
                <a:gridCol w="2141765"/>
                <a:gridCol w="2142710"/>
                <a:gridCol w="2142710"/>
              </a:tblGrid>
              <a:tr h="612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 Kč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effectLst/>
                        </a:rPr>
                        <a:t>1. období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effectLst/>
                        </a:rPr>
                        <a:t>2. období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effectLst/>
                        </a:rPr>
                        <a:t>3. období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50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Výnosy z prodeje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50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-plné náklady prodaných výrobků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50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Zisk z prodeje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50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Změna stavu výrobků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/>
              <a:t>Řešení – ad) a - </a:t>
            </a:r>
            <a:r>
              <a:rPr lang="cs-CZ" altLang="cs-CZ" sz="3600" b="1" dirty="0" err="1"/>
              <a:t>mezivýpočty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823219"/>
              </p:ext>
            </p:extLst>
          </p:nvPr>
        </p:nvGraphicFramePr>
        <p:xfrm>
          <a:off x="323526" y="843558"/>
          <a:ext cx="8712969" cy="388843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266161"/>
                <a:gridCol w="2542164"/>
                <a:gridCol w="2904644"/>
              </a:tblGrid>
              <a:tr h="620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Kalkulační položka nákladů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 40 000 ks (v Kč/ks)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 60 000 ks (v Kč/ks)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(jednicový) materiál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2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(jednicové) osobní náklady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Výrobní režie variabilní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Výrobní režie fixní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33,33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4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Vlastní náklady výroby výrobku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83,33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3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ad) a - </a:t>
            </a:r>
            <a:r>
              <a:rPr lang="cs-CZ" altLang="cs-CZ" sz="3600" b="1" dirty="0" err="1" smtClean="0"/>
              <a:t>mezivýpočty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264589"/>
              </p:ext>
            </p:extLst>
          </p:nvPr>
        </p:nvGraphicFramePr>
        <p:xfrm>
          <a:off x="179512" y="1059582"/>
          <a:ext cx="8712968" cy="352839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384376"/>
                <a:gridCol w="3744416"/>
                <a:gridCol w="1584176"/>
              </a:tblGrid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Položka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Výpočet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Výsledek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Výrobní režie variabilní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1/5 z 2 500 000 = 500 000 Kč / 50 000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Kč/ks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Výrobní</a:t>
                      </a:r>
                      <a:r>
                        <a:rPr lang="cs-CZ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režie fixní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2 500 000 – 500 000 (variabilní)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  <a:r>
                        <a:rPr lang="cs-CZ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000 Kč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Výrobní</a:t>
                      </a:r>
                      <a:r>
                        <a:rPr lang="cs-CZ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režie fixní pro 40 000 ks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2 000 000 / 40 000 ks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Kč/ks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Výrobní režie fixní pro 60 000 ks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2 000 000 / 60 000 ks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 Kč/ks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4613</TotalTime>
  <Words>396</Words>
  <Application>Microsoft Office PowerPoint</Application>
  <PresentationFormat>Předvádění na obrazovce (16:9)</PresentationFormat>
  <Paragraphs>150</Paragraphs>
  <Slides>13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</vt:lpstr>
      <vt:lpstr> METODY ABSORPČNÍ KALKULACE </vt:lpstr>
      <vt:lpstr> METODY ABSORPČNÍ KALKULACE – Kalkulace plných nákladů II. </vt:lpstr>
      <vt:lpstr>Příklad</vt:lpstr>
      <vt:lpstr>Příklad</vt:lpstr>
      <vt:lpstr>Příklad</vt:lpstr>
      <vt:lpstr>Příklad</vt:lpstr>
      <vt:lpstr>Řešení – ad) a</vt:lpstr>
      <vt:lpstr>Řešení – ad) a - mezivýpočty</vt:lpstr>
      <vt:lpstr>Řešení – ad) a - mezivýpočty</vt:lpstr>
      <vt:lpstr>Řešení – ad) b</vt:lpstr>
      <vt:lpstr>Řešení – ad) b - mezivýpočty</vt:lpstr>
      <vt:lpstr>Řešení – ad) b - mezivýpočty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346</cp:revision>
  <dcterms:created xsi:type="dcterms:W3CDTF">2016-07-06T15:42:34Z</dcterms:created>
  <dcterms:modified xsi:type="dcterms:W3CDTF">2020-10-29T09:49:30Z</dcterms:modified>
</cp:coreProperties>
</file>