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433" r:id="rId3"/>
    <p:sldId id="421" r:id="rId4"/>
    <p:sldId id="442" r:id="rId5"/>
    <p:sldId id="423" r:id="rId6"/>
    <p:sldId id="434" r:id="rId7"/>
    <p:sldId id="436" r:id="rId8"/>
    <p:sldId id="435" r:id="rId9"/>
    <p:sldId id="437" r:id="rId10"/>
    <p:sldId id="438" r:id="rId11"/>
    <p:sldId id="439" r:id="rId12"/>
    <p:sldId id="440" r:id="rId13"/>
    <p:sldId id="441" r:id="rId14"/>
    <p:sldId id="419" r:id="rId1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1" autoAdjust="0"/>
  </p:normalViewPr>
  <p:slideViewPr>
    <p:cSldViewPr>
      <p:cViewPr varScale="1">
        <p:scale>
          <a:sx n="93" d="100"/>
          <a:sy n="93" d="100"/>
        </p:scale>
        <p:origin x="544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28. 10. 2020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745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1264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817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82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5671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736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7198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097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79576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8333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112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800" b="1" dirty="0" smtClean="0">
                <a:solidFill>
                  <a:schemeClr val="bg1"/>
                </a:solidFill>
              </a:rPr>
              <a:t/>
            </a:r>
            <a:br>
              <a:rPr lang="cs-CZ" sz="2800" b="1" dirty="0" smtClean="0">
                <a:solidFill>
                  <a:schemeClr val="bg1"/>
                </a:solidFill>
              </a:rPr>
            </a:br>
            <a:r>
              <a:rPr lang="cs-CZ" sz="2800" b="1" dirty="0" smtClean="0">
                <a:solidFill>
                  <a:schemeClr val="bg1"/>
                </a:solidFill>
              </a:rPr>
              <a:t>METODY ABSORPČNÍ KALKULACE</a:t>
            </a:r>
            <a:r>
              <a:rPr lang="cs-CZ" sz="2800" dirty="0" smtClean="0">
                <a:solidFill>
                  <a:schemeClr val="bg1"/>
                </a:solidFill>
              </a:rPr>
              <a:t/>
            </a:r>
            <a:br>
              <a:rPr lang="cs-CZ" sz="2800" dirty="0" smtClean="0">
                <a:solidFill>
                  <a:schemeClr val="bg1"/>
                </a:solidFill>
              </a:rPr>
            </a:b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065912" y="3651870"/>
            <a:ext cx="2880320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Ing. Markéta </a:t>
            </a:r>
            <a:r>
              <a:rPr lang="cs-CZ" dirty="0" err="1" smtClean="0"/>
              <a:t>Šeligová</a:t>
            </a:r>
            <a:r>
              <a:rPr lang="cs-CZ" dirty="0" smtClean="0"/>
              <a:t>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 – ad) a -</a:t>
            </a:r>
            <a:r>
              <a:rPr lang="cs-CZ" altLang="cs-CZ" sz="3600" b="1" dirty="0" err="1" smtClean="0"/>
              <a:t>mezivýpočet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23528" y="1059582"/>
            <a:ext cx="835292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 smtClean="0"/>
              <a:t> </a:t>
            </a:r>
          </a:p>
          <a:p>
            <a:pPr algn="just"/>
            <a:endParaRPr lang="en-US" sz="2800" dirty="0"/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166629"/>
              </p:ext>
            </p:extLst>
          </p:nvPr>
        </p:nvGraphicFramePr>
        <p:xfrm>
          <a:off x="395536" y="1059582"/>
          <a:ext cx="8280920" cy="352839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944216"/>
                <a:gridCol w="6336704"/>
              </a:tblGrid>
              <a:tr h="43095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r>
                        <a:rPr lang="cs-CZ" sz="2400" dirty="0" smtClean="0">
                          <a:effectLst/>
                        </a:rPr>
                        <a:t>Zásobovací režie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51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cs-CZ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přirážky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18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cs-CZ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přirážky</a:t>
                      </a:r>
                      <a:endParaRPr lang="en-US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51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cs-CZ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přirážky</a:t>
                      </a:r>
                      <a:endParaRPr lang="en-US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51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ZR</a:t>
                      </a:r>
                      <a:r>
                        <a:rPr lang="cs-CZ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US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51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ZR</a:t>
                      </a:r>
                      <a:r>
                        <a:rPr lang="cs-CZ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US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51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ZR</a:t>
                      </a:r>
                      <a:r>
                        <a:rPr lang="cs-CZ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en-US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559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 – ad) a -</a:t>
            </a:r>
            <a:r>
              <a:rPr lang="cs-CZ" altLang="cs-CZ" sz="3600" b="1" dirty="0" err="1" smtClean="0"/>
              <a:t>mezivýpočet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23528" y="1059582"/>
            <a:ext cx="835292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 smtClean="0"/>
              <a:t> </a:t>
            </a:r>
          </a:p>
          <a:p>
            <a:pPr algn="just"/>
            <a:endParaRPr lang="en-US" sz="2800" dirty="0"/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280005"/>
              </p:ext>
            </p:extLst>
          </p:nvPr>
        </p:nvGraphicFramePr>
        <p:xfrm>
          <a:off x="395536" y="1059582"/>
          <a:ext cx="8280920" cy="352839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944216"/>
                <a:gridCol w="6336704"/>
              </a:tblGrid>
              <a:tr h="43095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r>
                        <a:rPr lang="cs-CZ" sz="2400" dirty="0" smtClean="0">
                          <a:effectLst/>
                        </a:rPr>
                        <a:t>Správní režie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51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cs-CZ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přirážky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18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cs-CZ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přirážky</a:t>
                      </a:r>
                      <a:endParaRPr lang="en-US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51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cs-CZ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přirážky</a:t>
                      </a:r>
                      <a:endParaRPr lang="en-US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51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SR</a:t>
                      </a:r>
                      <a:r>
                        <a:rPr lang="cs-CZ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US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51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SR</a:t>
                      </a:r>
                      <a:r>
                        <a:rPr lang="cs-CZ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US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51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SR</a:t>
                      </a:r>
                      <a:r>
                        <a:rPr lang="cs-CZ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en-US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015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 – ad) a -</a:t>
            </a:r>
            <a:r>
              <a:rPr lang="cs-CZ" altLang="cs-CZ" sz="3600" b="1" dirty="0" err="1" smtClean="0"/>
              <a:t>mezivýpočet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23528" y="1059582"/>
            <a:ext cx="835292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 smtClean="0"/>
              <a:t> </a:t>
            </a:r>
          </a:p>
          <a:p>
            <a:pPr algn="just"/>
            <a:endParaRPr lang="en-US" sz="2800" dirty="0"/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528385"/>
              </p:ext>
            </p:extLst>
          </p:nvPr>
        </p:nvGraphicFramePr>
        <p:xfrm>
          <a:off x="395536" y="1059582"/>
          <a:ext cx="8280920" cy="352839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944216"/>
                <a:gridCol w="6336704"/>
              </a:tblGrid>
              <a:tr h="43095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r>
                        <a:rPr lang="cs-CZ" sz="2400" dirty="0" smtClean="0">
                          <a:effectLst/>
                        </a:rPr>
                        <a:t>Odbytová režie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51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cs-CZ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přirážky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18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cs-CZ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přirážky</a:t>
                      </a:r>
                      <a:endParaRPr lang="en-US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51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cs-CZ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přirážky</a:t>
                      </a:r>
                      <a:endParaRPr lang="en-US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51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r>
                        <a:rPr lang="cs-CZ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US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51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r>
                        <a:rPr lang="cs-CZ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US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51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r>
                        <a:rPr lang="cs-CZ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en-US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19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 – ad) b</a:t>
            </a:r>
            <a:endParaRPr lang="cs-CZ" altLang="cs-CZ" sz="36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428133"/>
              </p:ext>
            </p:extLst>
          </p:nvPr>
        </p:nvGraphicFramePr>
        <p:xfrm>
          <a:off x="395536" y="1059581"/>
          <a:ext cx="8424937" cy="36004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296143"/>
                <a:gridCol w="4608513"/>
                <a:gridCol w="2520281"/>
              </a:tblGrid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Výrobky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Výpočet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Výsledek (Kč/ks)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A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B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C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41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 smtClean="0">
                <a:solidFill>
                  <a:srgbClr val="00544D"/>
                </a:solidFill>
              </a:rPr>
              <a:t>Děkuji za pozornost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2800" b="1" dirty="0" smtClean="0">
                <a:solidFill>
                  <a:schemeClr val="bg1"/>
                </a:solidFill>
              </a:rPr>
              <a:t/>
            </a:r>
            <a:br>
              <a:rPr lang="cs-CZ" sz="2800" b="1" dirty="0" smtClean="0">
                <a:solidFill>
                  <a:schemeClr val="bg1"/>
                </a:solidFill>
              </a:rPr>
            </a:br>
            <a:r>
              <a:rPr lang="cs-CZ" sz="2800" b="1" dirty="0" smtClean="0">
                <a:solidFill>
                  <a:schemeClr val="bg1"/>
                </a:solidFill>
              </a:rPr>
              <a:t>METODY ABSORPČNÍ KALKULACE – Přirážková metoda kalkulace</a:t>
            </a:r>
            <a:r>
              <a:rPr lang="cs-CZ" sz="2800" dirty="0" smtClean="0">
                <a:solidFill>
                  <a:schemeClr val="bg1"/>
                </a:solidFill>
              </a:rPr>
              <a:t/>
            </a:r>
            <a:br>
              <a:rPr lang="cs-CZ" sz="2800" dirty="0" smtClean="0">
                <a:solidFill>
                  <a:schemeClr val="bg1"/>
                </a:solidFill>
              </a:rPr>
            </a:b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065912" y="3651870"/>
            <a:ext cx="2880320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Ing. Markéta </a:t>
            </a:r>
            <a:r>
              <a:rPr lang="cs-CZ" dirty="0" err="1" smtClean="0"/>
              <a:t>Šeligová</a:t>
            </a:r>
            <a:r>
              <a:rPr lang="cs-CZ" dirty="0" smtClean="0"/>
              <a:t>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728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15566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275606"/>
            <a:ext cx="842493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/>
              <a:t>Firma vyrábí výrobek A v počtu 20 ks, výrobek B v počtu 15 ks a výrobek C v počtu 10 ks. </a:t>
            </a:r>
            <a:endParaRPr lang="cs-CZ" sz="2800" dirty="0" smtClean="0"/>
          </a:p>
          <a:p>
            <a:pPr algn="just"/>
            <a:endParaRPr lang="cs-CZ" sz="2800" dirty="0" smtClean="0"/>
          </a:p>
          <a:p>
            <a:pPr algn="just"/>
            <a:r>
              <a:rPr lang="cs-CZ" sz="2800" dirty="0" smtClean="0"/>
              <a:t>Náklady </a:t>
            </a:r>
            <a:r>
              <a:rPr lang="cs-CZ" sz="2800" dirty="0"/>
              <a:t>na uvedený počet výrobků jsou dány </a:t>
            </a:r>
            <a:r>
              <a:rPr lang="cs-CZ" sz="2800" dirty="0" smtClean="0"/>
              <a:t>v následující tabulce.</a:t>
            </a:r>
          </a:p>
          <a:p>
            <a:pPr algn="just"/>
            <a:endParaRPr lang="cs-CZ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85618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15566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843558"/>
            <a:ext cx="842493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800" dirty="0"/>
          </a:p>
          <a:p>
            <a:pPr algn="just"/>
            <a:r>
              <a:rPr lang="cs-CZ" sz="2800" dirty="0" smtClean="0"/>
              <a:t>Stanovte: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971550" lvl="1" indent="-514350" algn="just">
              <a:buAutoNum type="alphaLcParenR"/>
            </a:pPr>
            <a:r>
              <a:rPr lang="cs-CZ" sz="2800" dirty="0" smtClean="0"/>
              <a:t>náklady </a:t>
            </a:r>
            <a:r>
              <a:rPr lang="cs-CZ" sz="2800" dirty="0"/>
              <a:t>na jednotlivé výrobky metodou přirážkové </a:t>
            </a:r>
            <a:r>
              <a:rPr lang="cs-CZ" sz="2800" dirty="0" smtClean="0"/>
              <a:t>kalkulace </a:t>
            </a:r>
            <a:r>
              <a:rPr lang="cs-CZ" sz="2800" dirty="0"/>
              <a:t>a</a:t>
            </a:r>
          </a:p>
          <a:p>
            <a:pPr marL="971550" lvl="1" indent="-514350" algn="just">
              <a:buAutoNum type="alphaLcParenR"/>
            </a:pPr>
            <a:endParaRPr lang="cs-CZ" sz="2800" dirty="0" smtClean="0"/>
          </a:p>
          <a:p>
            <a:pPr marL="971550" lvl="1" indent="-514350" algn="just">
              <a:buAutoNum type="alphaLcParenR"/>
            </a:pPr>
            <a:r>
              <a:rPr lang="cs-CZ" sz="2800" dirty="0" smtClean="0"/>
              <a:t>průměrné </a:t>
            </a:r>
            <a:r>
              <a:rPr lang="cs-CZ" sz="2800" dirty="0"/>
              <a:t>náklady.</a:t>
            </a:r>
            <a:endParaRPr lang="en-US" sz="2800" dirty="0"/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29871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23528" y="1059582"/>
            <a:ext cx="835292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 smtClean="0"/>
              <a:t> </a:t>
            </a:r>
          </a:p>
          <a:p>
            <a:pPr algn="just"/>
            <a:endParaRPr lang="en-US" sz="2800" dirty="0"/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424513"/>
              </p:ext>
            </p:extLst>
          </p:nvPr>
        </p:nvGraphicFramePr>
        <p:xfrm>
          <a:off x="251521" y="1059581"/>
          <a:ext cx="8424934" cy="355321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376263"/>
                <a:gridCol w="1835275"/>
                <a:gridCol w="2106698"/>
                <a:gridCol w="2106698"/>
              </a:tblGrid>
              <a:tr h="4033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 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A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B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C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33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Přímý materiál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835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555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490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33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Přímé mzdy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185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140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60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33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Přímá energie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120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55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100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33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Výrobní režie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1500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94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Zásobovací režie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190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33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Správní režie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550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33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Odbytová režie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120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734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 – ad) a</a:t>
            </a:r>
            <a:endParaRPr lang="cs-CZ" altLang="cs-CZ" sz="3600" b="1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021061"/>
              </p:ext>
            </p:extLst>
          </p:nvPr>
        </p:nvGraphicFramePr>
        <p:xfrm>
          <a:off x="107506" y="699541"/>
          <a:ext cx="8784973" cy="404454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756607"/>
                <a:gridCol w="1756607"/>
                <a:gridCol w="1756607"/>
                <a:gridCol w="1757576"/>
                <a:gridCol w="1757576"/>
              </a:tblGrid>
              <a:tr h="3873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Celkem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73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Přímý materiál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73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Přímé mzdy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73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Přímá energie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586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Přímé náklady celkem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73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Výrobní režie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73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Zásobovací režie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73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Správní režie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73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Odbytová režie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73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Celkové náklady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571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 – ad) a -</a:t>
            </a:r>
            <a:r>
              <a:rPr lang="cs-CZ" altLang="cs-CZ" sz="3600" b="1" dirty="0" err="1" smtClean="0"/>
              <a:t>mezivýpočet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23528" y="1059582"/>
            <a:ext cx="835292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 smtClean="0"/>
              <a:t> </a:t>
            </a:r>
          </a:p>
          <a:p>
            <a:pPr algn="just"/>
            <a:endParaRPr lang="en-US" sz="2800" dirty="0"/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285101"/>
              </p:ext>
            </p:extLst>
          </p:nvPr>
        </p:nvGraphicFramePr>
        <p:xfrm>
          <a:off x="395536" y="1563638"/>
          <a:ext cx="8496944" cy="244827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232248"/>
                <a:gridCol w="6264696"/>
              </a:tblGrid>
              <a:tr h="96962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r>
                        <a:rPr lang="cs-CZ" sz="2400" dirty="0" smtClean="0">
                          <a:effectLst/>
                        </a:rPr>
                        <a:t>% přirážky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4786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cs-CZ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přirážky =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24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 – ad) a -</a:t>
            </a:r>
            <a:r>
              <a:rPr lang="cs-CZ" altLang="cs-CZ" sz="3600" b="1" dirty="0" err="1" smtClean="0"/>
              <a:t>mezivýpočet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23528" y="1059582"/>
            <a:ext cx="835292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 smtClean="0"/>
              <a:t> </a:t>
            </a:r>
          </a:p>
          <a:p>
            <a:pPr algn="just"/>
            <a:endParaRPr lang="en-US" sz="2800" dirty="0"/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569588"/>
              </p:ext>
            </p:extLst>
          </p:nvPr>
        </p:nvGraphicFramePr>
        <p:xfrm>
          <a:off x="395536" y="1059582"/>
          <a:ext cx="8496944" cy="36803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977562"/>
                <a:gridCol w="5519382"/>
              </a:tblGrid>
              <a:tr h="50405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r>
                        <a:rPr lang="cs-CZ" sz="2400" dirty="0" smtClean="0">
                          <a:effectLst/>
                        </a:rPr>
                        <a:t>Rozvrhová</a:t>
                      </a:r>
                      <a:r>
                        <a:rPr lang="cs-CZ" sz="2400" baseline="0" dirty="0" smtClean="0">
                          <a:effectLst/>
                        </a:rPr>
                        <a:t> základna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686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Výrobní režie (VR)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702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Zásobovací režie</a:t>
                      </a:r>
                      <a:r>
                        <a:rPr lang="cs-CZ" sz="2400" baseline="0" dirty="0" smtClean="0">
                          <a:effectLst/>
                        </a:rPr>
                        <a:t> (ZS)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686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Správní</a:t>
                      </a:r>
                      <a:r>
                        <a:rPr lang="cs-CZ" sz="2400" baseline="0" dirty="0" smtClean="0">
                          <a:effectLst/>
                        </a:rPr>
                        <a:t> režie (SR)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686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aseline="0" dirty="0" smtClean="0">
                          <a:effectLst/>
                        </a:rPr>
                        <a:t>Odbytová režie (OR)</a:t>
                      </a:r>
                      <a:endParaRPr lang="en-US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970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 – ad) a -</a:t>
            </a:r>
            <a:r>
              <a:rPr lang="cs-CZ" altLang="cs-CZ" sz="3600" b="1" dirty="0" err="1" smtClean="0"/>
              <a:t>mezivýpočet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23528" y="1059582"/>
            <a:ext cx="835292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 smtClean="0"/>
              <a:t> </a:t>
            </a:r>
          </a:p>
          <a:p>
            <a:pPr algn="just"/>
            <a:endParaRPr lang="en-US" sz="2800" dirty="0"/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907491"/>
              </p:ext>
            </p:extLst>
          </p:nvPr>
        </p:nvGraphicFramePr>
        <p:xfrm>
          <a:off x="395536" y="1059582"/>
          <a:ext cx="8280920" cy="352839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944216"/>
                <a:gridCol w="6336704"/>
              </a:tblGrid>
              <a:tr h="43095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r>
                        <a:rPr lang="cs-CZ" sz="2400" dirty="0" smtClean="0">
                          <a:effectLst/>
                        </a:rPr>
                        <a:t>Výrobní režie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51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cs-CZ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přirážky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18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cs-CZ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přirážky</a:t>
                      </a:r>
                      <a:endParaRPr lang="en-US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51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cs-CZ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přirážky</a:t>
                      </a:r>
                      <a:endParaRPr lang="en-US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51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VR</a:t>
                      </a:r>
                      <a:r>
                        <a:rPr lang="cs-CZ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US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51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VR</a:t>
                      </a:r>
                      <a:r>
                        <a:rPr lang="cs-CZ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US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51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VR</a:t>
                      </a:r>
                      <a:r>
                        <a:rPr lang="cs-CZ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en-US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73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4908</TotalTime>
  <Words>240</Words>
  <Application>Microsoft Office PowerPoint</Application>
  <PresentationFormat>Předvádění na obrazovce (16:9)</PresentationFormat>
  <Paragraphs>140</Paragraphs>
  <Slides>14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SLU</vt:lpstr>
      <vt:lpstr> METODY ABSORPČNÍ KALKULACE </vt:lpstr>
      <vt:lpstr> METODY ABSORPČNÍ KALKULACE – Přirážková metoda kalkulace </vt:lpstr>
      <vt:lpstr>Příklad</vt:lpstr>
      <vt:lpstr>Příklad</vt:lpstr>
      <vt:lpstr>Příklad</vt:lpstr>
      <vt:lpstr>Řešení – ad) a</vt:lpstr>
      <vt:lpstr>Řešení – ad) a -mezivýpočet</vt:lpstr>
      <vt:lpstr>Řešení – ad) a -mezivýpočet</vt:lpstr>
      <vt:lpstr>Řešení – ad) a -mezivýpočet</vt:lpstr>
      <vt:lpstr>Řešení – ad) a -mezivýpočet</vt:lpstr>
      <vt:lpstr>Řešení – ad) a -mezivýpočet</vt:lpstr>
      <vt:lpstr>Řešení – ad) a -mezivýpočet</vt:lpstr>
      <vt:lpstr>Řešení – ad) b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Vymetal</cp:lastModifiedBy>
  <cp:revision>356</cp:revision>
  <dcterms:created xsi:type="dcterms:W3CDTF">2016-07-06T15:42:34Z</dcterms:created>
  <dcterms:modified xsi:type="dcterms:W3CDTF">2020-10-28T11:23:15Z</dcterms:modified>
</cp:coreProperties>
</file>