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423" r:id="rId3"/>
    <p:sldId id="421" r:id="rId4"/>
    <p:sldId id="424" r:id="rId5"/>
    <p:sldId id="427" r:id="rId6"/>
    <p:sldId id="428" r:id="rId7"/>
    <p:sldId id="425" r:id="rId8"/>
    <p:sldId id="429" r:id="rId9"/>
    <p:sldId id="419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1" autoAdjust="0"/>
  </p:normalViewPr>
  <p:slideViewPr>
    <p:cSldViewPr>
      <p:cViewPr varScale="1">
        <p:scale>
          <a:sx n="93" d="100"/>
          <a:sy n="93" d="100"/>
        </p:scale>
        <p:origin x="544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28. 10. 2020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962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448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84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597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873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800" b="1" dirty="0" smtClean="0">
                <a:solidFill>
                  <a:schemeClr val="bg1"/>
                </a:solidFill>
              </a:rPr>
              <a:t/>
            </a:r>
            <a:br>
              <a:rPr lang="cs-CZ" sz="2800" b="1" dirty="0" smtClean="0">
                <a:solidFill>
                  <a:schemeClr val="bg1"/>
                </a:solidFill>
              </a:rPr>
            </a:br>
            <a:r>
              <a:rPr lang="cs-CZ" sz="2800" b="1" dirty="0" smtClean="0">
                <a:solidFill>
                  <a:schemeClr val="bg1"/>
                </a:solidFill>
              </a:rPr>
              <a:t>METODY ABSORPČNÍ KALKULACE</a:t>
            </a:r>
            <a:r>
              <a:rPr lang="cs-CZ" sz="2800" dirty="0" smtClean="0">
                <a:solidFill>
                  <a:schemeClr val="bg1"/>
                </a:solidFill>
              </a:rPr>
              <a:t/>
            </a:r>
            <a:br>
              <a:rPr lang="cs-CZ" sz="2800" dirty="0" smtClean="0">
                <a:solidFill>
                  <a:schemeClr val="bg1"/>
                </a:solidFill>
              </a:rPr>
            </a:b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065912" y="3651870"/>
            <a:ext cx="2880320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Ing. Markéta </a:t>
            </a:r>
            <a:r>
              <a:rPr lang="cs-CZ" dirty="0" err="1" smtClean="0"/>
              <a:t>Šeligová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2800" b="1" dirty="0" smtClean="0">
                <a:solidFill>
                  <a:schemeClr val="bg1"/>
                </a:solidFill>
              </a:rPr>
              <a:t/>
            </a:r>
            <a:br>
              <a:rPr lang="cs-CZ" sz="2800" b="1" dirty="0" smtClean="0">
                <a:solidFill>
                  <a:schemeClr val="bg1"/>
                </a:solidFill>
              </a:rPr>
            </a:br>
            <a:r>
              <a:rPr lang="cs-CZ" sz="2800" b="1" dirty="0" smtClean="0">
                <a:solidFill>
                  <a:schemeClr val="bg1"/>
                </a:solidFill>
              </a:rPr>
              <a:t>METODY ABSORPČNÍ KALKULACE – postupná metoda kalkulace</a:t>
            </a:r>
            <a:r>
              <a:rPr lang="cs-CZ" sz="2800" dirty="0" smtClean="0">
                <a:solidFill>
                  <a:schemeClr val="bg1"/>
                </a:solidFill>
              </a:rPr>
              <a:t/>
            </a:r>
            <a:br>
              <a:rPr lang="cs-CZ" sz="2800" dirty="0" smtClean="0">
                <a:solidFill>
                  <a:schemeClr val="bg1"/>
                </a:solidFill>
              </a:rPr>
            </a:b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065912" y="3651870"/>
            <a:ext cx="2880320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Ing. Markéta </a:t>
            </a:r>
            <a:r>
              <a:rPr lang="cs-CZ" dirty="0" err="1" smtClean="0"/>
              <a:t>Šeligová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374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987574"/>
            <a:ext cx="820891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/>
              <a:t>Výrobní proces probíhá ve společnosti ve 3 technologicky oddělených stupních. </a:t>
            </a:r>
            <a:r>
              <a:rPr lang="cs-CZ" sz="2800" dirty="0" smtClean="0"/>
              <a:t>Údaje </a:t>
            </a:r>
            <a:r>
              <a:rPr lang="cs-CZ" sz="2800" dirty="0"/>
              <a:t>o nákladech jednotlivých stupňů jsou uvedeny v následující tabulce. Správní, odbytová a zásobovací režie činí 42 900 Kč. </a:t>
            </a:r>
            <a:endParaRPr lang="cs-CZ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Postupnou metodou kalkulace určete náklady předaných výrobků v jednotlivých stupních a náklad na dokončený výrobek.</a:t>
            </a:r>
            <a:endParaRPr lang="en-US" sz="2800" dirty="0"/>
          </a:p>
          <a:p>
            <a:pPr algn="just"/>
            <a:endParaRPr lang="en-US" sz="2600" dirty="0"/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856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987574"/>
            <a:ext cx="820891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600" dirty="0"/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914463"/>
              </p:ext>
            </p:extLst>
          </p:nvPr>
        </p:nvGraphicFramePr>
        <p:xfrm>
          <a:off x="323527" y="1059581"/>
          <a:ext cx="8496942" cy="360040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123767"/>
                <a:gridCol w="2123767"/>
                <a:gridCol w="2124704"/>
                <a:gridCol w="2124704"/>
              </a:tblGrid>
              <a:tr h="6000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Stupeň 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Stupeň 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Stupeň 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00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Vyrobeno kusů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6 000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3 000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2 000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00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Přímé mzdy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2 000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2 000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2 000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00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Přímý materiál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6 000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10 000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5 000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00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Přímá energie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3 000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5 000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4 000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00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Výrobní režie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12 000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10 000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8 000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39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3016" y="1203598"/>
            <a:ext cx="8208912" cy="3443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Výrobní režie je zahrnuta do nákladů za každý stupeň samostatně v plné výši. </a:t>
            </a:r>
            <a:endParaRPr lang="cs-CZ" sz="28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cs-CZ" sz="28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8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Správní</a:t>
            </a:r>
            <a:r>
              <a:rPr lang="cs-CZ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odbytová a zásobovací režie se v souhrnu za celou firmu rozvrhuje dle celkových přímých nákladů jednotlivých stupňů výroby. </a:t>
            </a:r>
            <a:endParaRPr lang="en-US" sz="2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87276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 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1059582"/>
            <a:ext cx="835292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smtClean="0"/>
              <a:t> </a:t>
            </a:r>
          </a:p>
          <a:p>
            <a:pPr algn="just"/>
            <a:endParaRPr lang="en-US" sz="2800" dirty="0"/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856495"/>
              </p:ext>
            </p:extLst>
          </p:nvPr>
        </p:nvGraphicFramePr>
        <p:xfrm>
          <a:off x="394478" y="699543"/>
          <a:ext cx="8498001" cy="400822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856769"/>
                <a:gridCol w="1541681"/>
                <a:gridCol w="1699225"/>
                <a:gridCol w="1700163"/>
                <a:gridCol w="1700163"/>
              </a:tblGrid>
              <a:tr h="213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Stupeň 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Stupeň 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Stupeň 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Celkem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4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Vyrobeno ks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8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Náklady předchozího stupně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4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Přímé mzdy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4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Přímý materiál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4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Přímá energie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4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Náklady přímé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87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Výrobní režie (VR)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4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SR, OR, ZR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4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Náklady celkové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87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Průměrné náklady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4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Předáno ks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8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Náklady předaných výrobků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17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 – </a:t>
            </a:r>
            <a:r>
              <a:rPr lang="cs-CZ" altLang="cs-CZ" sz="3600" b="1" dirty="0" err="1" smtClean="0"/>
              <a:t>mezivýpočet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1059582"/>
            <a:ext cx="835292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smtClean="0"/>
              <a:t> </a:t>
            </a:r>
          </a:p>
          <a:p>
            <a:pPr algn="just"/>
            <a:endParaRPr lang="en-US" sz="2800" dirty="0"/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855160"/>
              </p:ext>
            </p:extLst>
          </p:nvPr>
        </p:nvGraphicFramePr>
        <p:xfrm>
          <a:off x="395536" y="1563638"/>
          <a:ext cx="8496944" cy="244827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232248"/>
                <a:gridCol w="6264696"/>
              </a:tblGrid>
              <a:tr h="96962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r>
                        <a:rPr lang="cs-CZ" sz="2400" dirty="0" smtClean="0">
                          <a:effectLst/>
                        </a:rPr>
                        <a:t>% přirážky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4786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cs-CZ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přirážky =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15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 – </a:t>
            </a:r>
            <a:r>
              <a:rPr lang="cs-CZ" altLang="cs-CZ" sz="3600" b="1" dirty="0" err="1" smtClean="0"/>
              <a:t>mezivýpočet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1059582"/>
            <a:ext cx="835292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smtClean="0"/>
              <a:t> </a:t>
            </a:r>
          </a:p>
          <a:p>
            <a:pPr algn="just"/>
            <a:endParaRPr lang="en-US" sz="2800" dirty="0"/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531322"/>
              </p:ext>
            </p:extLst>
          </p:nvPr>
        </p:nvGraphicFramePr>
        <p:xfrm>
          <a:off x="395536" y="1059582"/>
          <a:ext cx="8352928" cy="352839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961122"/>
                <a:gridCol w="6391806"/>
              </a:tblGrid>
              <a:tr h="61613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r>
                        <a:rPr lang="cs-CZ" sz="2400" dirty="0" smtClean="0">
                          <a:effectLst/>
                        </a:rPr>
                        <a:t>SR, OR, ZR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297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cs-CZ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přirážky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526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cs-CZ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přirážky</a:t>
                      </a: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297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cs-CZ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přirážky</a:t>
                      </a: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1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4576</TotalTime>
  <Words>166</Words>
  <Application>Microsoft Office PowerPoint</Application>
  <PresentationFormat>Předvádění na obrazovce (16:9)</PresentationFormat>
  <Paragraphs>84</Paragraphs>
  <Slides>9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SLU</vt:lpstr>
      <vt:lpstr> METODY ABSORPČNÍ KALKULACE </vt:lpstr>
      <vt:lpstr> METODY ABSORPČNÍ KALKULACE – postupná metoda kalkulace </vt:lpstr>
      <vt:lpstr>Příklad</vt:lpstr>
      <vt:lpstr>Příklad</vt:lpstr>
      <vt:lpstr>Příklad</vt:lpstr>
      <vt:lpstr>Řešení </vt:lpstr>
      <vt:lpstr>Řešení – mezivýpočet</vt:lpstr>
      <vt:lpstr>Řešení – mezivýpočet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342</cp:revision>
  <dcterms:created xsi:type="dcterms:W3CDTF">2016-07-06T15:42:34Z</dcterms:created>
  <dcterms:modified xsi:type="dcterms:W3CDTF">2020-10-28T11:40:48Z</dcterms:modified>
</cp:coreProperties>
</file>