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423" r:id="rId3"/>
    <p:sldId id="421" r:id="rId4"/>
    <p:sldId id="257" r:id="rId5"/>
    <p:sldId id="422" r:id="rId6"/>
    <p:sldId id="424" r:id="rId7"/>
    <p:sldId id="419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1" autoAdjust="0"/>
  </p:normalViewPr>
  <p:slideViewPr>
    <p:cSldViewPr>
      <p:cViewPr varScale="1">
        <p:scale>
          <a:sx n="93" d="100"/>
          <a:sy n="93" d="100"/>
        </p:scale>
        <p:origin x="544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28. 10. 2020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745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883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960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800" b="1" dirty="0" smtClean="0">
                <a:solidFill>
                  <a:schemeClr val="bg1"/>
                </a:solidFill>
              </a:rPr>
              <a:t/>
            </a:r>
            <a:br>
              <a:rPr lang="cs-CZ" sz="2800" b="1" dirty="0" smtClean="0">
                <a:solidFill>
                  <a:schemeClr val="bg1"/>
                </a:solidFill>
              </a:rPr>
            </a:br>
            <a:r>
              <a:rPr lang="cs-CZ" sz="2800" b="1" dirty="0" smtClean="0">
                <a:solidFill>
                  <a:schemeClr val="bg1"/>
                </a:solidFill>
              </a:rPr>
              <a:t>KALKULACE VARIABILNÍCH NÁKLADŮ </a:t>
            </a:r>
            <a:r>
              <a:rPr lang="cs-CZ" sz="2800" dirty="0" smtClean="0">
                <a:solidFill>
                  <a:schemeClr val="bg1"/>
                </a:solidFill>
              </a:rPr>
              <a:t/>
            </a:r>
            <a:br>
              <a:rPr lang="cs-CZ" sz="2800" dirty="0" smtClean="0">
                <a:solidFill>
                  <a:schemeClr val="bg1"/>
                </a:solidFill>
              </a:rPr>
            </a:b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065912" y="3651870"/>
            <a:ext cx="2880320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Ing. Markéta </a:t>
            </a:r>
            <a:r>
              <a:rPr lang="cs-CZ" dirty="0" err="1" smtClean="0"/>
              <a:t>Šeligová</a:t>
            </a:r>
            <a:r>
              <a:rPr lang="cs-CZ" dirty="0" smtClean="0"/>
              <a:t>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2800" b="1" dirty="0" smtClean="0">
                <a:solidFill>
                  <a:schemeClr val="bg1"/>
                </a:solidFill>
              </a:rPr>
              <a:t/>
            </a:r>
            <a:br>
              <a:rPr lang="cs-CZ" sz="2800" b="1" dirty="0" smtClean="0">
                <a:solidFill>
                  <a:schemeClr val="bg1"/>
                </a:solidFill>
              </a:rPr>
            </a:br>
            <a:r>
              <a:rPr lang="cs-CZ" sz="2800" b="1" dirty="0" smtClean="0">
                <a:solidFill>
                  <a:schemeClr val="bg1"/>
                </a:solidFill>
              </a:rPr>
              <a:t>KALKULACE VARIABILNÍCH NÁKLADŮ – jednostupňová metoda variabilních nákladů </a:t>
            </a:r>
            <a:r>
              <a:rPr lang="cs-CZ" sz="2800" dirty="0" smtClean="0">
                <a:solidFill>
                  <a:schemeClr val="bg1"/>
                </a:solidFill>
              </a:rPr>
              <a:t/>
            </a:r>
            <a:br>
              <a:rPr lang="cs-CZ" sz="2800" dirty="0" smtClean="0">
                <a:solidFill>
                  <a:schemeClr val="bg1"/>
                </a:solidFill>
              </a:rPr>
            </a:b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065912" y="3651870"/>
            <a:ext cx="2880320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Ing. Markéta </a:t>
            </a:r>
            <a:r>
              <a:rPr lang="cs-CZ" dirty="0" err="1" smtClean="0"/>
              <a:t>Šeligová</a:t>
            </a:r>
            <a:r>
              <a:rPr lang="cs-CZ" dirty="0" smtClean="0"/>
              <a:t>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049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52240" y="915566"/>
            <a:ext cx="854059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Obchodní organizace vyváží výrobky A, B, C. Údaje o vývozu a nákladech jsou uvedeny v tabulce. </a:t>
            </a:r>
            <a:endParaRPr lang="en-US" sz="2800" dirty="0"/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258849"/>
              </p:ext>
            </p:extLst>
          </p:nvPr>
        </p:nvGraphicFramePr>
        <p:xfrm>
          <a:off x="427755" y="1836015"/>
          <a:ext cx="8453286" cy="259228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632077"/>
                <a:gridCol w="2016224"/>
                <a:gridCol w="2016224"/>
                <a:gridCol w="1788761"/>
              </a:tblGrid>
              <a:tr h="4283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B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C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83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Počet</a:t>
                      </a:r>
                      <a:r>
                        <a:rPr lang="cs-CZ" sz="2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kusů (Q)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83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Jednotková cena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788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Jednotkové variabilní náklady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83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Fixní náklady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5 700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618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/>
              <a:t>Vypočítejte příspěvek na úhradu na kus </a:t>
            </a:r>
            <a:r>
              <a:rPr lang="cs-CZ" sz="2800" dirty="0" smtClean="0"/>
              <a:t>výrobku.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 smtClean="0"/>
              <a:t>Vypočítejte celkový příspěvek.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 smtClean="0"/>
              <a:t>Určete </a:t>
            </a:r>
            <a:r>
              <a:rPr lang="cs-CZ" sz="2800" dirty="0"/>
              <a:t>pořadí výhodnosti vývozu </a:t>
            </a:r>
            <a:r>
              <a:rPr lang="cs-CZ" sz="2800" dirty="0" smtClean="0"/>
              <a:t>výrobků.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 smtClean="0"/>
              <a:t>Doporučte</a:t>
            </a:r>
            <a:r>
              <a:rPr lang="cs-CZ" sz="2800" dirty="0"/>
              <a:t>, který výrobek není vhodný pro obchodování. </a:t>
            </a:r>
            <a:endParaRPr lang="en-US" sz="2800" dirty="0"/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</a:t>
            </a:r>
            <a:endParaRPr lang="cs-CZ" altLang="cs-CZ" sz="3600" b="1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266572"/>
              </p:ext>
            </p:extLst>
          </p:nvPr>
        </p:nvGraphicFramePr>
        <p:xfrm>
          <a:off x="251520" y="771551"/>
          <a:ext cx="8352928" cy="415931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826916"/>
                <a:gridCol w="1651782"/>
                <a:gridCol w="1652703"/>
                <a:gridCol w="1652703"/>
                <a:gridCol w="1568824"/>
              </a:tblGrid>
              <a:tr h="388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Celkem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8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Q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8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Jednotková cena </a:t>
                      </a:r>
                      <a:r>
                        <a:rPr lang="cs-CZ" sz="1400" dirty="0" smtClean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8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Jednotkové </a:t>
                      </a:r>
                      <a:r>
                        <a:rPr lang="cs-CZ" sz="1400" dirty="0" smtClean="0">
                          <a:effectLst/>
                        </a:rPr>
                        <a:t>variabilní náklady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8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Příspěvek na úhradu na ks (u</a:t>
                      </a:r>
                      <a:r>
                        <a:rPr lang="cs-CZ" sz="1400" dirty="0" smtClean="0">
                          <a:effectLst/>
                        </a:rPr>
                        <a:t>)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8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Celkový příspěvek = celková marže (U)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8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FN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8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HV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8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CV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8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Hrubá rentabilita </a:t>
                      </a:r>
                      <a:r>
                        <a:rPr lang="cs-CZ" sz="1400" dirty="0" err="1">
                          <a:effectLst/>
                        </a:rPr>
                        <a:t>R</a:t>
                      </a:r>
                      <a:r>
                        <a:rPr lang="cs-CZ" sz="1400" baseline="-25000" dirty="0" err="1">
                          <a:effectLst/>
                        </a:rPr>
                        <a:t>h</a:t>
                      </a:r>
                      <a:r>
                        <a:rPr lang="cs-CZ" sz="1400" baseline="-25000" dirty="0">
                          <a:effectLst/>
                        </a:rPr>
                        <a:t> </a:t>
                      </a:r>
                      <a:r>
                        <a:rPr lang="cs-CZ" sz="1400" dirty="0">
                          <a:effectLst/>
                        </a:rPr>
                        <a:t>= U / CV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04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34761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 - </a:t>
            </a:r>
            <a:r>
              <a:rPr lang="cs-CZ" altLang="cs-CZ" sz="3600" b="1" dirty="0" err="1" smtClean="0"/>
              <a:t>mezivýpočet</a:t>
            </a:r>
            <a:endParaRPr lang="cs-CZ" altLang="cs-CZ" sz="3600" b="1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353327"/>
              </p:ext>
            </p:extLst>
          </p:nvPr>
        </p:nvGraphicFramePr>
        <p:xfrm>
          <a:off x="323528" y="1059580"/>
          <a:ext cx="8640961" cy="331237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076413"/>
                <a:gridCol w="3644334"/>
                <a:gridCol w="1920214"/>
              </a:tblGrid>
              <a:tr h="776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r>
                        <a:rPr lang="cs-CZ" sz="2000" dirty="0" smtClean="0">
                          <a:effectLst/>
                        </a:rPr>
                        <a:t>Položka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Výpočet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Výsledek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794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Příspěvek</a:t>
                      </a:r>
                      <a:r>
                        <a:rPr lang="cs-CZ" sz="2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na úhradu na kus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794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Celkový příspěvek</a:t>
                      </a:r>
                      <a:r>
                        <a:rPr lang="cs-CZ" sz="2000" baseline="0" dirty="0" smtClean="0">
                          <a:effectLst/>
                        </a:rPr>
                        <a:t> na úhradu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76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Hrubá rentabilita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47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 smtClean="0">
                <a:solidFill>
                  <a:srgbClr val="00544D"/>
                </a:solidFill>
              </a:rPr>
              <a:t>Děkuji za pozornost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4777</TotalTime>
  <Words>151</Words>
  <Application>Microsoft Office PowerPoint</Application>
  <PresentationFormat>Předvádění na obrazovce (16:9)</PresentationFormat>
  <Paragraphs>64</Paragraphs>
  <Slides>7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SLU</vt:lpstr>
      <vt:lpstr> KALKULACE VARIABILNÍCH NÁKLADŮ  </vt:lpstr>
      <vt:lpstr> KALKULACE VARIABILNÍCH NÁKLADŮ – jednostupňová metoda variabilních nákladů  </vt:lpstr>
      <vt:lpstr>Příklad</vt:lpstr>
      <vt:lpstr>Příklad</vt:lpstr>
      <vt:lpstr>Řešení</vt:lpstr>
      <vt:lpstr>Řešení - mezivýpočet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Vymetal</cp:lastModifiedBy>
  <cp:revision>332</cp:revision>
  <dcterms:created xsi:type="dcterms:W3CDTF">2016-07-06T15:42:34Z</dcterms:created>
  <dcterms:modified xsi:type="dcterms:W3CDTF">2020-10-28T11:31:12Z</dcterms:modified>
</cp:coreProperties>
</file>