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423" r:id="rId3"/>
    <p:sldId id="421" r:id="rId4"/>
    <p:sldId id="426" r:id="rId5"/>
    <p:sldId id="428" r:id="rId6"/>
    <p:sldId id="427" r:id="rId7"/>
    <p:sldId id="422" r:id="rId8"/>
    <p:sldId id="419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21" autoAdjust="0"/>
  </p:normalViewPr>
  <p:slideViewPr>
    <p:cSldViewPr>
      <p:cViewPr varScale="1">
        <p:scale>
          <a:sx n="93" d="100"/>
          <a:sy n="93" d="100"/>
        </p:scale>
        <p:origin x="544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28. 10. 2020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6886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66627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5825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988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KALKULACE VARIABILNÍCH NÁKLADŮ 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2800" b="1" dirty="0" smtClean="0">
                <a:solidFill>
                  <a:schemeClr val="bg1"/>
                </a:solidFill>
              </a:rPr>
              <a:t/>
            </a:r>
            <a:br>
              <a:rPr lang="cs-CZ" sz="2800" b="1" dirty="0" smtClean="0">
                <a:solidFill>
                  <a:schemeClr val="bg1"/>
                </a:solidFill>
              </a:rPr>
            </a:br>
            <a:r>
              <a:rPr lang="cs-CZ" sz="2800" b="1" dirty="0" smtClean="0">
                <a:solidFill>
                  <a:schemeClr val="bg1"/>
                </a:solidFill>
              </a:rPr>
              <a:t>KALKULACE VARIABILNÍCH NÁKLADŮ – vícestupňová metoda variabilních nákladů </a:t>
            </a:r>
            <a:r>
              <a:rPr lang="cs-CZ" sz="2800" dirty="0" smtClean="0">
                <a:solidFill>
                  <a:schemeClr val="bg1"/>
                </a:solidFill>
              </a:rPr>
              <a:t/>
            </a:r>
            <a:br>
              <a:rPr lang="cs-CZ" sz="2800" dirty="0" smtClean="0">
                <a:solidFill>
                  <a:schemeClr val="bg1"/>
                </a:solidFill>
              </a:rPr>
            </a:b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65912" y="3651870"/>
            <a:ext cx="2880320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dirty="0" smtClean="0"/>
              <a:t>Ing. Markéta </a:t>
            </a:r>
            <a:r>
              <a:rPr lang="cs-CZ" dirty="0" err="1" smtClean="0"/>
              <a:t>Šeligová</a:t>
            </a:r>
            <a:r>
              <a:rPr lang="cs-CZ" dirty="0" smtClean="0"/>
              <a:t>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04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1238"/>
            <a:ext cx="85405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/>
              <a:t>Jsou </a:t>
            </a:r>
            <a:r>
              <a:rPr lang="cs-CZ" sz="2800" dirty="0"/>
              <a:t>dány údaje v </a:t>
            </a:r>
            <a:r>
              <a:rPr lang="cs-CZ" sz="2800" dirty="0" smtClean="0"/>
              <a:t>následující tabulce </a:t>
            </a:r>
            <a:r>
              <a:rPr lang="cs-CZ" sz="2800" dirty="0"/>
              <a:t>a dále údaje o zvláštních fixních nákladech: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/>
              <a:t>pro </a:t>
            </a:r>
            <a:r>
              <a:rPr lang="cs-CZ" sz="2800" dirty="0"/>
              <a:t>výrobek A = 1 100 Kč, </a:t>
            </a:r>
            <a:endParaRPr lang="cs-CZ" sz="28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/>
              <a:t>pro </a:t>
            </a:r>
            <a:r>
              <a:rPr lang="cs-CZ" sz="2800" dirty="0"/>
              <a:t>výrobek B = 1 400 Kč, </a:t>
            </a:r>
            <a:endParaRPr lang="cs-CZ" sz="2800" dirty="0" smtClean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cs-CZ" sz="2800" dirty="0" smtClean="0"/>
              <a:t>pro </a:t>
            </a:r>
            <a:r>
              <a:rPr lang="cs-CZ" sz="2800" dirty="0"/>
              <a:t>výrobek C = 2 000 Kč. </a:t>
            </a:r>
            <a:endParaRPr lang="cs-CZ" sz="2800" dirty="0" smtClean="0"/>
          </a:p>
          <a:p>
            <a:pPr algn="just"/>
            <a:endParaRPr lang="cs-CZ" sz="2800" dirty="0"/>
          </a:p>
          <a:p>
            <a:pPr algn="just"/>
            <a:r>
              <a:rPr lang="cs-CZ" sz="2800" dirty="0" smtClean="0"/>
              <a:t>Fixní </a:t>
            </a:r>
            <a:r>
              <a:rPr lang="cs-CZ" sz="2800" dirty="0"/>
              <a:t>náklady všeobecné činí 2 300 Kč</a:t>
            </a:r>
            <a:r>
              <a:rPr lang="cs-CZ" sz="2800" dirty="0" smtClean="0"/>
              <a:t>.</a:t>
            </a:r>
          </a:p>
          <a:p>
            <a:pPr algn="just"/>
            <a:endParaRPr lang="cs-CZ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85618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051238"/>
            <a:ext cx="85405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069625"/>
              </p:ext>
            </p:extLst>
          </p:nvPr>
        </p:nvGraphicFramePr>
        <p:xfrm>
          <a:off x="323529" y="1275606"/>
          <a:ext cx="8640957" cy="294398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3384375"/>
                <a:gridCol w="1752194"/>
                <a:gridCol w="1752194"/>
                <a:gridCol w="1752194"/>
              </a:tblGrid>
              <a:tr h="981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A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B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C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1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Celkové výnosy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(CV)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5 800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6 400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7 600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9813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</a:rPr>
                        <a:t>Variabilní náklady (VN)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2 700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>
                          <a:effectLst/>
                        </a:rPr>
                        <a:t>3 400</a:t>
                      </a:r>
                      <a:endParaRPr lang="en-US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4 100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823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Příklad</a:t>
            </a:r>
            <a:endParaRPr lang="cs-CZ" altLang="cs-CZ" sz="28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1491630"/>
            <a:ext cx="85405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sz="2800" dirty="0"/>
              <a:t>Vypočítejte hospodářský výsledek společnosti vyrábějící 3 výrobky pomocí vícestupňové metody kalkulace variabilních nákladů. </a:t>
            </a:r>
            <a:endParaRPr lang="cs-CZ" sz="2800" dirty="0"/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24883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059582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 - vzorce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2652456"/>
              </p:ext>
            </p:extLst>
          </p:nvPr>
        </p:nvGraphicFramePr>
        <p:xfrm>
          <a:off x="323528" y="1491630"/>
          <a:ext cx="8496944" cy="2270867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2952328"/>
                <a:gridCol w="5544616"/>
              </a:tblGrid>
              <a:tr h="7440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>
                          <a:effectLst/>
                        </a:rPr>
                        <a:t> </a:t>
                      </a:r>
                      <a:r>
                        <a:rPr lang="cs-CZ" sz="2800" dirty="0" smtClean="0">
                          <a:effectLst/>
                        </a:rPr>
                        <a:t>Položka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8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Vzorec</a:t>
                      </a:r>
                      <a:endParaRPr lang="en-US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0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</a:rPr>
                        <a:t>Hospodářský výsledek (zisk</a:t>
                      </a:r>
                      <a:r>
                        <a:rPr lang="cs-CZ" sz="2400" baseline="0" dirty="0" smtClean="0">
                          <a:effectLst/>
                        </a:rPr>
                        <a:t>/ztráta)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440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Marže</a:t>
                      </a:r>
                      <a:r>
                        <a:rPr lang="cs-CZ" sz="2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9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23478"/>
            <a:ext cx="8064896" cy="720080"/>
          </a:xfrm>
        </p:spPr>
        <p:txBody>
          <a:bodyPr/>
          <a:lstStyle/>
          <a:p>
            <a:r>
              <a:rPr lang="cs-CZ" altLang="cs-CZ" sz="3600" b="1" dirty="0" smtClean="0"/>
              <a:t>Řešení</a:t>
            </a:r>
            <a:endParaRPr lang="cs-CZ" altLang="cs-CZ" sz="3600" b="1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42764"/>
              </p:ext>
            </p:extLst>
          </p:nvPr>
        </p:nvGraphicFramePr>
        <p:xfrm>
          <a:off x="165430" y="699542"/>
          <a:ext cx="8784976" cy="4112172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1758547"/>
                <a:gridCol w="1775996"/>
                <a:gridCol w="1776965"/>
                <a:gridCol w="1776965"/>
                <a:gridCol w="1696503"/>
              </a:tblGrid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Celkem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Celkové</a:t>
                      </a:r>
                      <a:r>
                        <a:rPr lang="cs-CZ" sz="1800" baseline="0" dirty="0" smtClean="0">
                          <a:effectLst/>
                        </a:rPr>
                        <a:t> výnosy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Variabilní</a:t>
                      </a:r>
                      <a:r>
                        <a:rPr lang="cs-CZ" sz="1800" baseline="0" dirty="0" smtClean="0">
                          <a:effectLst/>
                        </a:rPr>
                        <a:t> náklady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Marže I. (U I.)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Fixní náklady </a:t>
                      </a:r>
                      <a:r>
                        <a:rPr lang="cs-CZ" sz="1800" dirty="0">
                          <a:effectLst/>
                        </a:rPr>
                        <a:t>specifické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Marže II. (U II.)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Fixní náklady </a:t>
                      </a:r>
                      <a:r>
                        <a:rPr lang="cs-CZ" sz="1800" dirty="0">
                          <a:effectLst/>
                        </a:rPr>
                        <a:t>všeobecné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4104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Hospodářský</a:t>
                      </a:r>
                      <a:r>
                        <a:rPr lang="cs-CZ" sz="1800" baseline="0" dirty="0" smtClean="0">
                          <a:effectLst/>
                        </a:rPr>
                        <a:t> výsledek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00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6628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4811</TotalTime>
  <Words>114</Words>
  <Application>Microsoft Office PowerPoint</Application>
  <PresentationFormat>Předvádění na obrazovce (16:9)</PresentationFormat>
  <Paragraphs>59</Paragraphs>
  <Slides>8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Wingdings</vt:lpstr>
      <vt:lpstr>SLU</vt:lpstr>
      <vt:lpstr> KALKULACE VARIABILNÍCH NÁKLADŮ  </vt:lpstr>
      <vt:lpstr> KALKULACE VARIABILNÍCH NÁKLADŮ – vícestupňová metoda variabilních nákladů  </vt:lpstr>
      <vt:lpstr>Příklad</vt:lpstr>
      <vt:lpstr>Příklad</vt:lpstr>
      <vt:lpstr>Příklad</vt:lpstr>
      <vt:lpstr>Řešení - vzorce</vt:lpstr>
      <vt:lpstr>Řešení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Vymetal</cp:lastModifiedBy>
  <cp:revision>341</cp:revision>
  <dcterms:created xsi:type="dcterms:W3CDTF">2016-07-06T15:42:34Z</dcterms:created>
  <dcterms:modified xsi:type="dcterms:W3CDTF">2020-10-28T11:34:02Z</dcterms:modified>
</cp:coreProperties>
</file>