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421" r:id="rId3"/>
    <p:sldId id="426" r:id="rId4"/>
    <p:sldId id="423" r:id="rId5"/>
    <p:sldId id="422" r:id="rId6"/>
    <p:sldId id="427" r:id="rId7"/>
    <p:sldId id="428" r:id="rId8"/>
    <p:sldId id="419" r:id="rId9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1" autoAdjust="0"/>
  </p:normalViewPr>
  <p:slideViewPr>
    <p:cSldViewPr>
      <p:cViewPr varScale="1">
        <p:scale>
          <a:sx n="123" d="100"/>
          <a:sy n="123" d="100"/>
        </p:scale>
        <p:origin x="-954" y="-90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74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910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974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883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792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5585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KALKULACE V OBCHODNÍM PODNIKU</a:t>
            </a:r>
            <a:r>
              <a:rPr lang="cs-CZ" sz="2100" dirty="0">
                <a:solidFill>
                  <a:schemeClr val="bg1"/>
                </a:solidFill>
              </a:rPr>
              <a:t/>
            </a:r>
            <a:br>
              <a:rPr lang="cs-CZ" sz="2100" dirty="0">
                <a:solidFill>
                  <a:schemeClr val="bg1"/>
                </a:solidFill>
              </a:rPr>
            </a:b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95486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Příklad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04664" y="915566"/>
            <a:ext cx="6192688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600" dirty="0"/>
              <a:t>Maloobchod hodlá rozšířit nabídku o nový kuchyňský přístroj; nákupní cena činí 2 000 korun. </a:t>
            </a:r>
          </a:p>
          <a:p>
            <a:pPr algn="just"/>
            <a:endParaRPr lang="cs-CZ" sz="2600" dirty="0"/>
          </a:p>
          <a:p>
            <a:pPr algn="just"/>
            <a:r>
              <a:rPr lang="cs-CZ" sz="2600" dirty="0" smtClean="0"/>
              <a:t>Obvyklá přirážka </a:t>
            </a:r>
            <a:r>
              <a:rPr lang="cs-CZ" sz="2600" dirty="0"/>
              <a:t>(</a:t>
            </a:r>
            <a:r>
              <a:rPr lang="cs-CZ" sz="2600" dirty="0" smtClean="0"/>
              <a:t>obch. rozpětí</a:t>
            </a:r>
            <a:r>
              <a:rPr lang="cs-CZ" sz="2600" dirty="0"/>
              <a:t>) činí </a:t>
            </a:r>
            <a:r>
              <a:rPr lang="cs-CZ" sz="2600" dirty="0" smtClean="0"/>
              <a:t>20 %. </a:t>
            </a:r>
            <a:endParaRPr lang="cs-CZ" sz="2600" dirty="0"/>
          </a:p>
          <a:p>
            <a:pPr algn="just"/>
            <a:endParaRPr lang="cs-CZ" sz="2600" dirty="0"/>
          </a:p>
          <a:p>
            <a:pPr algn="just"/>
            <a:r>
              <a:rPr lang="cs-CZ" sz="2600" dirty="0"/>
              <a:t>Přímé prodejní náklady představují 10% z prodejní ceny (provize, slevy). </a:t>
            </a:r>
          </a:p>
          <a:p>
            <a:pPr algn="just"/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38561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67255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Příklad</a:t>
            </a:r>
            <a:endParaRPr lang="cs-CZ" altLang="cs-CZ" sz="24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6058" y="1031995"/>
            <a:ext cx="6271293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/>
              <a:t>Průzkumem byla zjištěna pružnost poptávky na výši ceny:</a:t>
            </a:r>
          </a:p>
          <a:p>
            <a:pPr algn="just"/>
            <a:endParaRPr lang="en-US" sz="21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337561"/>
              </p:ext>
            </p:extLst>
          </p:nvPr>
        </p:nvGraphicFramePr>
        <p:xfrm>
          <a:off x="296648" y="2247710"/>
          <a:ext cx="6372710" cy="226828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061884"/>
                <a:gridCol w="1061884"/>
                <a:gridCol w="1061884"/>
                <a:gridCol w="1061884"/>
                <a:gridCol w="1062587"/>
                <a:gridCol w="1062587"/>
              </a:tblGrid>
              <a:tr h="10942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Cena za kus</a:t>
                      </a:r>
                      <a:r>
                        <a:rPr lang="cs-CZ" sz="2400" baseline="0" dirty="0" smtClean="0">
                          <a:effectLst/>
                        </a:rPr>
                        <a:t> (v Kč)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2 800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2 600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2 500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2 400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2 300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10942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Počet kusů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37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48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60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0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65472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Příklad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9308" y="987574"/>
            <a:ext cx="626804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lphaLcParenR"/>
            </a:pPr>
            <a:r>
              <a:rPr lang="cs-CZ" sz="2450" dirty="0"/>
              <a:t>Doplňte následující tabulku o cenách kuchyňského přístroje </a:t>
            </a:r>
            <a:r>
              <a:rPr lang="cs-CZ" sz="2450" dirty="0" smtClean="0"/>
              <a:t>neboli </a:t>
            </a:r>
            <a:r>
              <a:rPr lang="cs-CZ" sz="2450" dirty="0"/>
              <a:t>obvyklou kalkulaci úplných </a:t>
            </a:r>
            <a:r>
              <a:rPr lang="cs-CZ" sz="2450" dirty="0" smtClean="0"/>
              <a:t>nákladů.</a:t>
            </a:r>
            <a:endParaRPr lang="cs-CZ" sz="2450" dirty="0"/>
          </a:p>
          <a:p>
            <a:pPr marL="457200" lvl="0" indent="-457200" algn="just">
              <a:buFont typeface="+mj-lt"/>
              <a:buAutoNum type="alphaLcParenR"/>
            </a:pPr>
            <a:endParaRPr lang="en-US" sz="2450" dirty="0"/>
          </a:p>
          <a:p>
            <a:pPr marL="457200" indent="-457200" algn="just">
              <a:buFont typeface="+mj-lt"/>
              <a:buAutoNum type="alphaLcParenR"/>
            </a:pPr>
            <a:r>
              <a:rPr lang="cs-CZ" sz="2450" dirty="0"/>
              <a:t>Doplňte následující tabulku o cenách kuchyňského přístroje </a:t>
            </a:r>
            <a:r>
              <a:rPr lang="cs-CZ" sz="2450" dirty="0" smtClean="0"/>
              <a:t>neboli </a:t>
            </a:r>
            <a:r>
              <a:rPr lang="cs-CZ" sz="2450" dirty="0"/>
              <a:t>obvyklou kalkulaci úplných nákladů + </a:t>
            </a:r>
            <a:r>
              <a:rPr lang="cs-CZ" sz="2450" dirty="0" smtClean="0"/>
              <a:t>zisk.</a:t>
            </a:r>
            <a:endParaRPr lang="cs-CZ" sz="2450" dirty="0"/>
          </a:p>
          <a:p>
            <a:pPr marL="457200" lvl="0" indent="-457200" algn="just">
              <a:buFont typeface="+mj-lt"/>
              <a:buAutoNum type="alphaLcParenR"/>
            </a:pPr>
            <a:endParaRPr lang="en-US" sz="2450" dirty="0"/>
          </a:p>
          <a:p>
            <a:pPr marL="457200" indent="-457200" algn="just">
              <a:buFont typeface="+mj-lt"/>
              <a:buAutoNum type="alphaLcParenR"/>
            </a:pPr>
            <a:r>
              <a:rPr lang="cs-CZ" sz="2450" dirty="0"/>
              <a:t>Zjistěte nejpříznivější prodejní cenu </a:t>
            </a:r>
            <a:r>
              <a:rPr lang="cs-CZ" sz="2450" dirty="0" smtClean="0"/>
              <a:t>výrobku.</a:t>
            </a:r>
            <a:endParaRPr lang="en-US" sz="2450" dirty="0"/>
          </a:p>
          <a:p>
            <a:pPr marL="342900" indent="-342900" algn="just">
              <a:buFont typeface="+mj-lt"/>
              <a:buAutoNum type="alphaLcParenR"/>
            </a:pPr>
            <a:endParaRPr lang="pl-PL" sz="1350" dirty="0"/>
          </a:p>
          <a:p>
            <a:pPr marL="342900" indent="-342900" algn="just">
              <a:buFont typeface="+mj-lt"/>
              <a:buAutoNum type="alphaLcParenR"/>
            </a:pPr>
            <a:endParaRPr lang="pl-PL" sz="1350" dirty="0"/>
          </a:p>
        </p:txBody>
      </p:sp>
    </p:spTree>
    <p:extLst>
      <p:ext uri="{BB962C8B-B14F-4D97-AF65-F5344CB8AC3E}">
        <p14:creationId xmlns:p14="http://schemas.microsoft.com/office/powerpoint/2010/main" val="49902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6" y="123478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Řešení – ad) a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738910"/>
              </p:ext>
            </p:extLst>
          </p:nvPr>
        </p:nvGraphicFramePr>
        <p:xfrm>
          <a:off x="188641" y="1383618"/>
          <a:ext cx="6408710" cy="313234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81742"/>
                <a:gridCol w="1281742"/>
                <a:gridCol w="1281742"/>
                <a:gridCol w="1281742"/>
                <a:gridCol w="1281742"/>
              </a:tblGrid>
              <a:tr h="13240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Nákupní cena</a:t>
                      </a: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 přirážka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Celkem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10 % z prodejní ceny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Prodejní </a:t>
                      </a:r>
                      <a:r>
                        <a:rPr lang="cs-CZ" sz="2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cena</a:t>
                      </a: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904142">
                <a:tc>
                  <a:txBody>
                    <a:bodyPr/>
                    <a:lstStyle/>
                    <a:p>
                      <a:pPr algn="ctr"/>
                      <a:endParaRPr lang="en-US" sz="4000">
                        <a:latin typeface="+mj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+mj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>
                        <a:latin typeface="+mj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>
                        <a:latin typeface="+mj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>
                        <a:latin typeface="+mj-lt"/>
                      </a:endParaRPr>
                    </a:p>
                  </a:txBody>
                  <a:tcPr marL="68580" marR="68580" marT="34290" marB="34290" anchor="ctr"/>
                </a:tc>
              </a:tr>
              <a:tr h="904142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+mj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>
                        <a:latin typeface="+mj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>
                        <a:latin typeface="+mj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>
                        <a:latin typeface="+mj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+mj-lt"/>
                      </a:endParaRPr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04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16632" y="195486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Řešení – ad) b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756126"/>
              </p:ext>
            </p:extLst>
          </p:nvPr>
        </p:nvGraphicFramePr>
        <p:xfrm>
          <a:off x="188640" y="843558"/>
          <a:ext cx="6480719" cy="392403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212900"/>
                <a:gridCol w="978330"/>
                <a:gridCol w="1085602"/>
                <a:gridCol w="1086318"/>
                <a:gridCol w="1086318"/>
                <a:gridCol w="1031251"/>
              </a:tblGrid>
              <a:tr h="4945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Cena za kus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2 800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2 600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2 500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2 400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2 300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945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-10 %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945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Mezisoučet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945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-Nákupní cena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612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= zisk na jednici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945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x počet jednic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945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= celkový zisk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58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47039" y="195486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Řešení – ad) c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324328"/>
              </p:ext>
            </p:extLst>
          </p:nvPr>
        </p:nvGraphicFramePr>
        <p:xfrm>
          <a:off x="260649" y="1275606"/>
          <a:ext cx="6336703" cy="309634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160239"/>
                <a:gridCol w="1843581"/>
                <a:gridCol w="2332883"/>
              </a:tblGrid>
              <a:tr h="1548172"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R="17780" indent="10795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800" dirty="0" smtClean="0">
                          <a:effectLst/>
                        </a:rPr>
                        <a:t>Výsledek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R="17780" indent="10795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800" dirty="0" smtClean="0">
                          <a:effectLst/>
                        </a:rPr>
                        <a:t>Důvod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1548172">
                <a:tc>
                  <a:txBody>
                    <a:bodyPr/>
                    <a:lstStyle/>
                    <a:p>
                      <a:pPr marR="17780" indent="10795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Nejpříznivější prodejní cena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52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6712" y="2211710"/>
            <a:ext cx="5022558" cy="1026114"/>
          </a:xfrm>
        </p:spPr>
        <p:txBody>
          <a:bodyPr/>
          <a:lstStyle/>
          <a:p>
            <a:pPr algn="ctr"/>
            <a:r>
              <a:rPr lang="cs-CZ" altLang="cs-CZ" sz="3600" b="1" dirty="0">
                <a:solidFill>
                  <a:srgbClr val="00544D"/>
                </a:solidFill>
              </a:rPr>
              <a:t>Děkuji za pozornost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4813</TotalTime>
  <Words>193</Words>
  <Application>Microsoft Office PowerPoint</Application>
  <PresentationFormat>Vlastní</PresentationFormat>
  <Paragraphs>64</Paragraphs>
  <Slides>8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SLU</vt:lpstr>
      <vt:lpstr> KALKULACE V OBCHODNÍM PODNIKU </vt:lpstr>
      <vt:lpstr>Příklad</vt:lpstr>
      <vt:lpstr>Příklad</vt:lpstr>
      <vt:lpstr>Příklad</vt:lpstr>
      <vt:lpstr>Řešení – ad) a</vt:lpstr>
      <vt:lpstr>Řešení – ad) b</vt:lpstr>
      <vt:lpstr>Řešení – ad) c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350</cp:revision>
  <dcterms:created xsi:type="dcterms:W3CDTF">2016-07-06T15:42:34Z</dcterms:created>
  <dcterms:modified xsi:type="dcterms:W3CDTF">2020-11-02T08:05:53Z</dcterms:modified>
</cp:coreProperties>
</file>