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21" r:id="rId3"/>
    <p:sldId id="423" r:id="rId4"/>
    <p:sldId id="422" r:id="rId5"/>
    <p:sldId id="257" r:id="rId6"/>
    <p:sldId id="424" r:id="rId7"/>
    <p:sldId id="429" r:id="rId8"/>
    <p:sldId id="430" r:id="rId9"/>
    <p:sldId id="338" r:id="rId10"/>
    <p:sldId id="428" r:id="rId11"/>
    <p:sldId id="419" r:id="rId12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1208" y="6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1. 11. 2020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9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8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009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299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0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3600" b="1" dirty="0">
                <a:solidFill>
                  <a:schemeClr val="bg1"/>
                </a:solidFill>
              </a:rPr>
              <a:t>ALOKACE NÁKLADŮ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516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3051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b) - </a:t>
            </a:r>
            <a:r>
              <a:rPr lang="cs-CZ" altLang="cs-CZ" sz="3600" b="1" dirty="0" err="1"/>
              <a:t>mezivýpočet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05162" y="1329613"/>
            <a:ext cx="635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12035"/>
              </p:ext>
            </p:extLst>
          </p:nvPr>
        </p:nvGraphicFramePr>
        <p:xfrm>
          <a:off x="188641" y="843559"/>
          <a:ext cx="6336704" cy="38164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99989"/>
                <a:gridCol w="4336715"/>
              </a:tblGrid>
              <a:tr h="8735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Režijní</a:t>
                      </a:r>
                      <a:r>
                        <a:rPr lang="cs-CZ" sz="2400" b="1" u="non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náklady alokované dle  výrobních dávek</a:t>
                      </a:r>
                      <a:endParaRPr lang="en-US" sz="24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0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80 výrobních dávek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80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výrobních</a:t>
                      </a:r>
                      <a:r>
                        <a:rPr lang="cs-CZ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dávek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9809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120 výrobních dávek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0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00544D"/>
                </a:solidFill>
              </a:rPr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646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9652" y="1131590"/>
            <a:ext cx="6264696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/>
              <a:t>Společnost vyrábí tří druhy ocelových pánví, a to pánve A, pánve B a pánve C. 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Pro potřeby alokace nákladů se rozdělují roční společné režijní náklady do tří skupin podle toho, která veličina ovlivňuje jejich výši.</a:t>
            </a:r>
            <a:endParaRPr lang="en-US" sz="280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  <a:endParaRPr lang="cs-CZ" altLang="cs-CZ" sz="32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57976"/>
              </p:ext>
            </p:extLst>
          </p:nvPr>
        </p:nvGraphicFramePr>
        <p:xfrm>
          <a:off x="188640" y="1275604"/>
          <a:ext cx="6480720" cy="324036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320480"/>
                <a:gridCol w="2160240"/>
              </a:tblGrid>
              <a:tr h="810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Položka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Výše nákladů (Kč)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100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Náklady závislé na počtu hodin přímé práce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7 238 000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100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Náklady závislé na počtu strojových hodin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9 450 000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100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Náklady závislé na počtu výrobních dávek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3 870 000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5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6372708" cy="28083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13700"/>
              </p:ext>
            </p:extLst>
          </p:nvPr>
        </p:nvGraphicFramePr>
        <p:xfrm>
          <a:off x="296652" y="843559"/>
          <a:ext cx="6300700" cy="381642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74828"/>
                <a:gridCol w="1574828"/>
                <a:gridCol w="1575522"/>
                <a:gridCol w="1575522"/>
              </a:tblGrid>
              <a:tr h="40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Položka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Objem výroby (ks)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32 000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24 000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hodin přímé práce na 1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strojových hodin na 1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výrobních dávek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Jednicový materiál na 1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Jednicové mzdy na 1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Ostatní přímé náklady na 1 ks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516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147" y="195486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Příklad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5162" y="1131590"/>
            <a:ext cx="636419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400" dirty="0"/>
          </a:p>
          <a:p>
            <a:pPr marL="385763" indent="-385763" algn="just">
              <a:buFont typeface="+mj-lt"/>
              <a:buAutoNum type="alphaLcParenR"/>
            </a:pPr>
            <a:r>
              <a:rPr lang="cs-CZ" sz="2800" dirty="0"/>
              <a:t>Zjistěte výši režijních nákladů (režijní sazbu) na jednotku vztahové veličiny každé skupiny nákladů</a:t>
            </a:r>
            <a:endParaRPr lang="en-US" sz="2800" dirty="0"/>
          </a:p>
          <a:p>
            <a:pPr marL="385763" indent="-385763" algn="just">
              <a:buFont typeface="+mj-lt"/>
              <a:buAutoNum type="alphaLcParenR"/>
            </a:pPr>
            <a:endParaRPr lang="cs-CZ" sz="2800" dirty="0"/>
          </a:p>
          <a:p>
            <a:pPr marL="385763" indent="-385763" algn="just">
              <a:buFont typeface="+mj-lt"/>
              <a:buAutoNum type="alphaLcParenR"/>
            </a:pPr>
            <a:r>
              <a:rPr lang="cs-CZ" sz="2800" dirty="0"/>
              <a:t>Sestavte kalkulaci nákladů jednotlivých výkonů</a:t>
            </a:r>
            <a:endParaRPr lang="en-US" sz="2800" dirty="0"/>
          </a:p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516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14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5162" y="1329613"/>
            <a:ext cx="635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9039"/>
              </p:ext>
            </p:extLst>
          </p:nvPr>
        </p:nvGraphicFramePr>
        <p:xfrm>
          <a:off x="324090" y="1203598"/>
          <a:ext cx="6318702" cy="327058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51998"/>
                <a:gridCol w="3666704"/>
              </a:tblGrid>
              <a:tr h="9147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Alokace nákladů závislých na počtu hodin přímé práce</a:t>
                      </a:r>
                      <a:endParaRPr lang="en-US" sz="2400" b="1" u="none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Rozvrhová základna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režijních nákladů na jednotku rozvrhové základny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3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516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14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5162" y="1329613"/>
            <a:ext cx="635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59238"/>
              </p:ext>
            </p:extLst>
          </p:nvPr>
        </p:nvGraphicFramePr>
        <p:xfrm>
          <a:off x="324090" y="1203598"/>
          <a:ext cx="6318702" cy="327058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51998"/>
                <a:gridCol w="3666704"/>
              </a:tblGrid>
              <a:tr h="9147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Alokace nákladů závislých na počtu strojových hodin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Rozvrhová základna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režijních nákladů na jednotku rozvrhové základny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5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5162" y="1329612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0147" y="123478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a)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05162" y="1329613"/>
            <a:ext cx="63514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350" dirty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046420"/>
              </p:ext>
            </p:extLst>
          </p:nvPr>
        </p:nvGraphicFramePr>
        <p:xfrm>
          <a:off x="324090" y="1203598"/>
          <a:ext cx="6318702" cy="327058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51998"/>
                <a:gridCol w="3666704"/>
              </a:tblGrid>
              <a:tr h="9147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u="non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Alokace nákladů závislých na výrobních dávek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Rozvrhová základna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1779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režijních nákladů na jednotku rozvrhové základny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7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2646" y="166369"/>
            <a:ext cx="6048672" cy="540060"/>
          </a:xfrm>
        </p:spPr>
        <p:txBody>
          <a:bodyPr/>
          <a:lstStyle/>
          <a:p>
            <a:r>
              <a:rPr lang="cs-CZ" altLang="cs-CZ" sz="3600" b="1" dirty="0"/>
              <a:t>Řešení – b) 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04676"/>
              </p:ext>
            </p:extLst>
          </p:nvPr>
        </p:nvGraphicFramePr>
        <p:xfrm>
          <a:off x="242646" y="843558"/>
          <a:ext cx="6480720" cy="38354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34194"/>
                <a:gridCol w="1318850"/>
                <a:gridCol w="1316046"/>
                <a:gridCol w="1211630"/>
              </a:tblGrid>
              <a:tr h="271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Položka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A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B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C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Jednicový materiál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Jednicové mzdy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Ostatní přímé náklady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9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Režijní náklady alokované dle množství jednicové práce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59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Režijní náklady alokované dle množství strojového času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84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Režijní náklady alokované dle množství výrobních dávek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Režijní náklady celkem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19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Celkové výrobní náklady</a:t>
                      </a: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4717</TotalTime>
  <Words>308</Words>
  <Application>Microsoft Office PowerPoint</Application>
  <PresentationFormat>Vlastní</PresentationFormat>
  <Paragraphs>113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 ALOKACE NÁKLADŮ</vt:lpstr>
      <vt:lpstr>Příklad</vt:lpstr>
      <vt:lpstr>Příklad</vt:lpstr>
      <vt:lpstr>Příklad</vt:lpstr>
      <vt:lpstr>Příklad</vt:lpstr>
      <vt:lpstr>Řešení – a)</vt:lpstr>
      <vt:lpstr>Řešení – a)</vt:lpstr>
      <vt:lpstr>Řešení – a)</vt:lpstr>
      <vt:lpstr>Řešení – b) </vt:lpstr>
      <vt:lpstr>Řešení – b) - mezivýpočet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354</cp:revision>
  <dcterms:created xsi:type="dcterms:W3CDTF">2016-07-06T15:42:34Z</dcterms:created>
  <dcterms:modified xsi:type="dcterms:W3CDTF">2020-11-01T17:12:11Z</dcterms:modified>
</cp:coreProperties>
</file>