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34" r:id="rId2"/>
    <p:sldId id="435" r:id="rId3"/>
    <p:sldId id="436" r:id="rId4"/>
    <p:sldId id="437" r:id="rId5"/>
    <p:sldId id="438" r:id="rId6"/>
    <p:sldId id="422" r:id="rId7"/>
    <p:sldId id="439" r:id="rId8"/>
    <p:sldId id="419" r:id="rId9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1208" y="64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31. 10. 2020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339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715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555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3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396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</a:rPr>
              <a:t/>
            </a:r>
            <a:br>
              <a:rPr lang="cs-CZ" sz="3100" b="1" dirty="0">
                <a:solidFill>
                  <a:schemeClr val="bg1"/>
                </a:solidFill>
              </a:rPr>
            </a:br>
            <a:r>
              <a:rPr lang="cs-CZ" sz="3100" b="1" dirty="0">
                <a:solidFill>
                  <a:schemeClr val="bg1"/>
                </a:solidFill>
              </a:rPr>
              <a:t>ROZPOČETNICTVÍ</a:t>
            </a:r>
            <a:r>
              <a:rPr lang="cs-CZ" sz="3100" dirty="0">
                <a:solidFill>
                  <a:schemeClr val="bg1"/>
                </a:solidFill>
              </a:rPr>
              <a:t/>
            </a:r>
            <a:br>
              <a:rPr lang="cs-CZ" sz="3100" dirty="0">
                <a:solidFill>
                  <a:schemeClr val="bg1"/>
                </a:solidFill>
              </a:rPr>
            </a:br>
            <a:endParaRPr lang="cs-CZ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  <a:endParaRPr lang="cs-CZ" sz="1350" dirty="0"/>
          </a:p>
        </p:txBody>
      </p:sp>
    </p:spTree>
    <p:extLst>
      <p:ext uri="{BB962C8B-B14F-4D97-AF65-F5344CB8AC3E}">
        <p14:creationId xmlns:p14="http://schemas.microsoft.com/office/powerpoint/2010/main" val="257413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2500" b="1" dirty="0">
                <a:solidFill>
                  <a:schemeClr val="bg1"/>
                </a:solidFill>
              </a:rPr>
              <a:t/>
            </a:r>
            <a:br>
              <a:rPr lang="cs-CZ" sz="2500" b="1" dirty="0">
                <a:solidFill>
                  <a:schemeClr val="bg1"/>
                </a:solidFill>
              </a:rPr>
            </a:br>
            <a:r>
              <a:rPr lang="cs-CZ" sz="2500" b="1" dirty="0">
                <a:solidFill>
                  <a:schemeClr val="bg1"/>
                </a:solidFill>
              </a:rPr>
              <a:t>ROZPOČETNICTVÍ – II. </a:t>
            </a:r>
            <a:r>
              <a:rPr lang="cs-CZ" sz="2500" dirty="0">
                <a:solidFill>
                  <a:schemeClr val="bg1"/>
                </a:solidFill>
              </a:rPr>
              <a:t/>
            </a:r>
            <a:br>
              <a:rPr lang="cs-CZ" sz="2500" dirty="0">
                <a:solidFill>
                  <a:schemeClr val="bg1"/>
                </a:solidFill>
              </a:rPr>
            </a:br>
            <a:endParaRPr lang="cs-CZ" sz="2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  <a:endParaRPr lang="cs-CZ" sz="1350" dirty="0"/>
          </a:p>
        </p:txBody>
      </p:sp>
    </p:spTree>
    <p:extLst>
      <p:ext uri="{BB962C8B-B14F-4D97-AF65-F5344CB8AC3E}">
        <p14:creationId xmlns:p14="http://schemas.microsoft.com/office/powerpoint/2010/main" val="283400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79803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664" y="987574"/>
            <a:ext cx="58866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000" dirty="0"/>
              <a:t>Společnost ABC vyrábí tekutá mýdla. </a:t>
            </a:r>
            <a:r>
              <a:rPr lang="cs-CZ" sz="3000" dirty="0"/>
              <a:t>Cena </a:t>
            </a:r>
            <a:r>
              <a:rPr lang="cs-CZ" sz="3000" dirty="0"/>
              <a:t>1 litru mýdla je 70 </a:t>
            </a:r>
            <a:r>
              <a:rPr lang="cs-CZ" sz="3000" dirty="0"/>
              <a:t>Kč.</a:t>
            </a:r>
          </a:p>
          <a:p>
            <a:pPr algn="just"/>
            <a:endParaRPr lang="cs-CZ" sz="3000" dirty="0"/>
          </a:p>
          <a:p>
            <a:pPr algn="just"/>
            <a:r>
              <a:rPr lang="cs-CZ" sz="3000" dirty="0"/>
              <a:t>60 </a:t>
            </a:r>
            <a:r>
              <a:rPr lang="cs-CZ" sz="3000" dirty="0"/>
              <a:t>% zákazníků tvoří maloodběratelé, kteří platí při nákupu a ostatní zákazníci jsou velkoodběratelé, kteří hradí své závazky za měsíc po dodávce. </a:t>
            </a:r>
            <a:endParaRPr lang="cs-CZ" sz="3000" dirty="0"/>
          </a:p>
          <a:p>
            <a:pPr algn="just"/>
            <a:endParaRPr lang="en-US" sz="2100" dirty="0"/>
          </a:p>
          <a:p>
            <a:pPr algn="just"/>
            <a:endParaRPr lang="pl-PL" sz="135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154690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6085" y="1131590"/>
            <a:ext cx="626469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200" dirty="0"/>
              <a:t>Plán </a:t>
            </a:r>
            <a:r>
              <a:rPr lang="cs-CZ" sz="3200" dirty="0"/>
              <a:t>prodeje mýdla (v tis. litrech) je uveden v následující </a:t>
            </a:r>
            <a:r>
              <a:rPr lang="cs-CZ" sz="3200" dirty="0"/>
              <a:t>tabulce.</a:t>
            </a:r>
            <a:endParaRPr lang="en-US" sz="3200" dirty="0"/>
          </a:p>
          <a:p>
            <a:pPr algn="just"/>
            <a:r>
              <a:rPr lang="cs-CZ" sz="2400" dirty="0"/>
              <a:t> </a:t>
            </a:r>
          </a:p>
          <a:p>
            <a:pPr algn="just"/>
            <a:endParaRPr lang="en-US" sz="2100" dirty="0"/>
          </a:p>
          <a:p>
            <a:pPr algn="just"/>
            <a:endParaRPr lang="pl-PL" sz="135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199032"/>
              </p:ext>
            </p:extLst>
          </p:nvPr>
        </p:nvGraphicFramePr>
        <p:xfrm>
          <a:off x="247506" y="2571749"/>
          <a:ext cx="6493862" cy="201622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44274"/>
                <a:gridCol w="853121"/>
                <a:gridCol w="1298325"/>
                <a:gridCol w="1299071"/>
                <a:gridCol w="1299071"/>
              </a:tblGrid>
              <a:tr h="10081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březen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duben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květen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červen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10081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Plán prodeje mýdla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650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480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520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07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05476"/>
            <a:ext cx="6048672" cy="540060"/>
          </a:xfrm>
        </p:spPr>
        <p:txBody>
          <a:bodyPr/>
          <a:lstStyle/>
          <a:p>
            <a:r>
              <a:rPr lang="cs-CZ" altLang="cs-CZ" sz="4000" b="1" dirty="0"/>
              <a:t>Příklad</a:t>
            </a:r>
            <a:endParaRPr lang="cs-CZ" altLang="cs-CZ" sz="40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1304" y="1131590"/>
            <a:ext cx="6480720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3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3200" dirty="0"/>
              <a:t>Sestavte </a:t>
            </a:r>
            <a:r>
              <a:rPr lang="cs-CZ" sz="3200" dirty="0"/>
              <a:t>rozpočet </a:t>
            </a:r>
            <a:r>
              <a:rPr lang="cs-CZ" sz="3200" dirty="0"/>
              <a:t>tržeb za druhé čtvrtletí.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3200" dirty="0"/>
              <a:t>Sestavte rozpočet inkasa </a:t>
            </a:r>
            <a:r>
              <a:rPr lang="cs-CZ" sz="3200" dirty="0"/>
              <a:t>tržeb za druhé </a:t>
            </a:r>
            <a:r>
              <a:rPr lang="cs-CZ" sz="3200" dirty="0"/>
              <a:t>čtvrtletí. </a:t>
            </a:r>
            <a:endParaRPr lang="en-US" sz="3200" dirty="0"/>
          </a:p>
          <a:p>
            <a:pPr algn="just"/>
            <a:endParaRPr lang="pl-PL" sz="135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375771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7312" y="195486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</a:t>
            </a:r>
            <a:endParaRPr lang="cs-CZ" altLang="cs-CZ" sz="3600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004649"/>
              </p:ext>
            </p:extLst>
          </p:nvPr>
        </p:nvGraphicFramePr>
        <p:xfrm>
          <a:off x="134634" y="1059582"/>
          <a:ext cx="6534726" cy="36004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06155"/>
                <a:gridCol w="748897"/>
                <a:gridCol w="917247"/>
                <a:gridCol w="1050871"/>
                <a:gridCol w="1047096"/>
                <a:gridCol w="1064460"/>
              </a:tblGrid>
              <a:tr h="987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březen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duben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květen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červen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II. </a:t>
                      </a:r>
                      <a:r>
                        <a:rPr lang="cs-CZ" sz="1800" smtClean="0">
                          <a:effectLst/>
                        </a:rPr>
                        <a:t>čtvrtletí celkem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653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Prodej mýdla v tis. </a:t>
                      </a:r>
                      <a:r>
                        <a:rPr lang="cs-CZ" sz="1800" dirty="0" smtClean="0">
                          <a:effectLst/>
                        </a:rPr>
                        <a:t>Kč (tržby)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653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Inkaso tržeb – velkoodběratelé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653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Inkaso tržeb – maloodběratelé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653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Inkaso tržeb celkem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36191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6652" y="1131590"/>
            <a:ext cx="648072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100" dirty="0"/>
          </a:p>
          <a:p>
            <a:pPr algn="just"/>
            <a:r>
              <a:rPr lang="cs-CZ" sz="2800" dirty="0"/>
              <a:t>Rozpočtované </a:t>
            </a:r>
            <a:r>
              <a:rPr lang="cs-CZ" sz="2800" dirty="0"/>
              <a:t>tržby </a:t>
            </a:r>
            <a:r>
              <a:rPr lang="cs-CZ" sz="2800" dirty="0"/>
              <a:t>ve druhém čtvrtletí budou </a:t>
            </a:r>
            <a:r>
              <a:rPr lang="cs-CZ" sz="2800" dirty="0"/>
              <a:t> činit       115 </a:t>
            </a:r>
            <a:r>
              <a:rPr lang="cs-CZ" sz="2800" dirty="0"/>
              <a:t>000 tis. Kč </a:t>
            </a:r>
          </a:p>
          <a:p>
            <a:pPr algn="just"/>
            <a:endParaRPr lang="cs-CZ" sz="2800" dirty="0"/>
          </a:p>
          <a:p>
            <a:pPr algn="just"/>
            <a:r>
              <a:rPr lang="cs-CZ" sz="2800" dirty="0"/>
              <a:t>Rozpočtované příjmy (inkaso tržeb) </a:t>
            </a:r>
            <a:r>
              <a:rPr lang="cs-CZ" sz="2800" dirty="0"/>
              <a:t>společnosti budou </a:t>
            </a:r>
            <a:r>
              <a:rPr lang="cs-CZ" sz="2800" dirty="0"/>
              <a:t>činit 114 </a:t>
            </a:r>
            <a:r>
              <a:rPr lang="cs-CZ" sz="2800" dirty="0"/>
              <a:t>940 tis. Kč.</a:t>
            </a:r>
            <a:endParaRPr lang="en-US" sz="2800" dirty="0"/>
          </a:p>
          <a:p>
            <a:r>
              <a:rPr lang="cs-CZ" sz="2100" dirty="0"/>
              <a:t> </a:t>
            </a:r>
            <a:endParaRPr lang="en-US" sz="2100" dirty="0"/>
          </a:p>
          <a:p>
            <a:pPr algn="just"/>
            <a:r>
              <a:rPr lang="cs-CZ" sz="2100" dirty="0"/>
              <a:t> </a:t>
            </a:r>
            <a:endParaRPr lang="en-US" sz="2100" dirty="0"/>
          </a:p>
          <a:p>
            <a:pPr algn="just"/>
            <a:endParaRPr lang="pl-PL" sz="135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327580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600" b="1" dirty="0">
                <a:solidFill>
                  <a:srgbClr val="00544D"/>
                </a:solidFill>
              </a:rPr>
              <a:t>Děkuji za pozornost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5012</TotalTime>
  <Words>162</Words>
  <Application>Microsoft Office PowerPoint</Application>
  <PresentationFormat>Vlastní</PresentationFormat>
  <Paragraphs>57</Paragraphs>
  <Slides>8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SLU</vt:lpstr>
      <vt:lpstr> ROZPOČETNICTVÍ </vt:lpstr>
      <vt:lpstr> ROZPOČETNICTVÍ – II.  </vt:lpstr>
      <vt:lpstr>Příklad</vt:lpstr>
      <vt:lpstr>Příklad</vt:lpstr>
      <vt:lpstr>Příklad</vt:lpstr>
      <vt:lpstr>Řešení</vt:lpstr>
      <vt:lpstr>Řešení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348</cp:revision>
  <dcterms:created xsi:type="dcterms:W3CDTF">2016-07-06T15:42:34Z</dcterms:created>
  <dcterms:modified xsi:type="dcterms:W3CDTF">2020-10-31T07:22:49Z</dcterms:modified>
</cp:coreProperties>
</file>