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42" r:id="rId2"/>
    <p:sldId id="443" r:id="rId3"/>
    <p:sldId id="421" r:id="rId4"/>
    <p:sldId id="445" r:id="rId5"/>
    <p:sldId id="444" r:id="rId6"/>
    <p:sldId id="447" r:id="rId7"/>
    <p:sldId id="449" r:id="rId8"/>
    <p:sldId id="448" r:id="rId9"/>
    <p:sldId id="419" r:id="rId10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1" autoAdjust="0"/>
  </p:normalViewPr>
  <p:slideViewPr>
    <p:cSldViewPr>
      <p:cViewPr varScale="1">
        <p:scale>
          <a:sx n="93" d="100"/>
          <a:sy n="93" d="100"/>
        </p:scale>
        <p:origin x="1208" y="64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1. 11. 2020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824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347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658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509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747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3100" b="1" dirty="0">
                <a:solidFill>
                  <a:schemeClr val="bg1"/>
                </a:solidFill>
              </a:rPr>
              <a:t/>
            </a:r>
            <a:br>
              <a:rPr lang="cs-CZ" sz="3100" b="1" dirty="0">
                <a:solidFill>
                  <a:schemeClr val="bg1"/>
                </a:solidFill>
              </a:rPr>
            </a:br>
            <a:r>
              <a:rPr lang="cs-CZ" sz="3100" b="1" dirty="0">
                <a:solidFill>
                  <a:schemeClr val="bg1"/>
                </a:solidFill>
              </a:rPr>
              <a:t>ROZPOČETNICTVÍ</a:t>
            </a:r>
            <a:r>
              <a:rPr lang="cs-CZ" sz="3100" dirty="0">
                <a:solidFill>
                  <a:schemeClr val="bg1"/>
                </a:solidFill>
              </a:rPr>
              <a:t/>
            </a:r>
            <a:br>
              <a:rPr lang="cs-CZ" sz="3100" dirty="0">
                <a:solidFill>
                  <a:schemeClr val="bg1"/>
                </a:solidFill>
              </a:rPr>
            </a:br>
            <a:endParaRPr lang="cs-CZ" sz="3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35919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2400" b="1" dirty="0">
                <a:solidFill>
                  <a:schemeClr val="bg1"/>
                </a:solidFill>
              </a:rPr>
              <a:t/>
            </a:r>
            <a:br>
              <a:rPr lang="cs-CZ" sz="2400" b="1" dirty="0">
                <a:solidFill>
                  <a:schemeClr val="bg1"/>
                </a:solidFill>
              </a:rPr>
            </a:br>
            <a:r>
              <a:rPr lang="cs-CZ" sz="2400" b="1" dirty="0">
                <a:solidFill>
                  <a:schemeClr val="bg1"/>
                </a:solidFill>
              </a:rPr>
              <a:t>ROZPOČETNICTVÍ – III. </a:t>
            </a:r>
            <a:r>
              <a:rPr lang="cs-CZ" sz="2400" dirty="0">
                <a:solidFill>
                  <a:schemeClr val="bg1"/>
                </a:solidFill>
              </a:rPr>
              <a:t/>
            </a:r>
            <a:br>
              <a:rPr lang="cs-CZ" sz="2400" dirty="0">
                <a:solidFill>
                  <a:schemeClr val="bg1"/>
                </a:solidFill>
              </a:rPr>
            </a:b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188030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29612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23478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Příklad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96652" y="1131590"/>
            <a:ext cx="6318702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Sestavte rozpočet cash </a:t>
            </a:r>
            <a:r>
              <a:rPr lang="cs-CZ" sz="2400" dirty="0" err="1"/>
              <a:t>flow</a:t>
            </a:r>
            <a:r>
              <a:rPr lang="cs-CZ" sz="2400" dirty="0"/>
              <a:t> podniku ABC na měsíc říjen, jestliže znáte následující údaje: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stav peněžních prostředků v pokladně a na účtech podniku činí k 1. říjnu 21 000 Kč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tržby z prodeje jsou inkasovány ve výši 60 % v měsíci prodeje, 25 % v následujícím měsíci, 10 % ve druhém měsíci a 5 % jsou nedobytné</a:t>
            </a:r>
          </a:p>
          <a:p>
            <a:pPr algn="just"/>
            <a:endParaRPr lang="pl-PL" sz="135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pl-PL" sz="1350" dirty="0"/>
          </a:p>
        </p:txBody>
      </p:sp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29612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5486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Příklad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04359" y="987574"/>
            <a:ext cx="63187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objem prodeje činil v srpnu 325 000 Kč, v září 240 000 Kč a na říjen je předpoklad 350 000 Kč.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65 % uskutečňovaných nákupů zásob je hrazeno v měsíci nákupu a zbytek v následujícím měsíci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v září nakoupil podnik zboží v objemu 140 000 Kč a na říjen je rozpočtována 170 000 Kč</a:t>
            </a:r>
            <a:endParaRPr lang="en-U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100" dirty="0"/>
          </a:p>
          <a:p>
            <a:pPr algn="just"/>
            <a:endParaRPr lang="pl-PL" sz="135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pl-PL" sz="1350" dirty="0"/>
          </a:p>
        </p:txBody>
      </p:sp>
    </p:spTree>
    <p:extLst>
      <p:ext uri="{BB962C8B-B14F-4D97-AF65-F5344CB8AC3E}">
        <p14:creationId xmlns:p14="http://schemas.microsoft.com/office/powerpoint/2010/main" val="329685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29612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5486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Příklad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96652" y="973547"/>
            <a:ext cx="6318702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na výplaty mezd v říjnu je počítáno 47 500 Kč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odpisy dlouhodobého majetku za říjen byly vypočteny v částce 10 000 Kč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ostatní výdaje dle rozpočtu na říjen činí 31 000 Kč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záloha na daň z příjmů odvedená v říjnu bude činit 12 500 Kč</a:t>
            </a:r>
            <a:endParaRPr lang="en-US" sz="2400" dirty="0"/>
          </a:p>
          <a:p>
            <a:pPr algn="just"/>
            <a:endParaRPr lang="pl-PL" sz="135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pl-PL" sz="1350" dirty="0"/>
          </a:p>
        </p:txBody>
      </p:sp>
    </p:spTree>
    <p:extLst>
      <p:ext uri="{BB962C8B-B14F-4D97-AF65-F5344CB8AC3E}">
        <p14:creationId xmlns:p14="http://schemas.microsoft.com/office/powerpoint/2010/main" val="381895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29612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5486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Příklad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96652" y="1275606"/>
            <a:ext cx="63187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1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3200" dirty="0"/>
              <a:t>úroky z úvěru převáděné z účtu podniku v říjnu jsou stanoveny na 3 750 Kč</a:t>
            </a:r>
            <a:endParaRPr lang="en-US" sz="3200" dirty="0"/>
          </a:p>
          <a:p>
            <a:pPr algn="just"/>
            <a:endParaRPr lang="pl-PL" sz="135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pl-PL" sz="1350" dirty="0"/>
          </a:p>
        </p:txBody>
      </p:sp>
    </p:spTree>
    <p:extLst>
      <p:ext uri="{BB962C8B-B14F-4D97-AF65-F5344CB8AC3E}">
        <p14:creationId xmlns:p14="http://schemas.microsoft.com/office/powerpoint/2010/main" val="6345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16632" y="195486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Řešení – 1. část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362001"/>
              </p:ext>
            </p:extLst>
          </p:nvPr>
        </p:nvGraphicFramePr>
        <p:xfrm>
          <a:off x="242646" y="1059583"/>
          <a:ext cx="6426712" cy="360635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29882"/>
                <a:gridCol w="2048415"/>
                <a:gridCol w="2048415"/>
              </a:tblGrid>
              <a:tr h="69127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Počáteční stav peněžních prostředků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69127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Inkaso tržeb z prodeje v měsíci prodeje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69127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Inkaso tržeb z prodeje v následujícím měsíci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69127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Inkaso tržeb z prodeje ve druhém měsíci po prodeji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69127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Celkem disponibilní prostředky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19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53411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Řešení – 2. část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401429"/>
              </p:ext>
            </p:extLst>
          </p:nvPr>
        </p:nvGraphicFramePr>
        <p:xfrm>
          <a:off x="332656" y="987574"/>
          <a:ext cx="6372710" cy="373932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10306"/>
                <a:gridCol w="2031202"/>
                <a:gridCol w="2031202"/>
              </a:tblGrid>
              <a:tr h="44410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Výdaje na nákup zboží v měsíci nákupu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4410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Výdaje na nákup zboží v následujícím měsíci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4410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</a:rPr>
                        <a:t>Výplaty mezd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4410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</a:rPr>
                        <a:t>Ostatní rozpočtované výdaje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4410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</a:rPr>
                        <a:t>Záloha na daň z příjmů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4410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</a:rPr>
                        <a:t>Úroky placené z účtu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4410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</a:rPr>
                        <a:t>Celkem výdaje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4410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Konečný stav peněžních prostředků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42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600" b="1" dirty="0">
                <a:solidFill>
                  <a:srgbClr val="00544D"/>
                </a:solidFill>
              </a:rPr>
              <a:t>Děkuji za pozornost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5167</TotalTime>
  <Words>116</Words>
  <Application>Microsoft Office PowerPoint</Application>
  <PresentationFormat>Vlastní</PresentationFormat>
  <Paragraphs>56</Paragraphs>
  <Slides>9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SLU</vt:lpstr>
      <vt:lpstr> ROZPOČETNICTVÍ </vt:lpstr>
      <vt:lpstr> ROZPOČETNICTVÍ – III.  </vt:lpstr>
      <vt:lpstr>Příklad</vt:lpstr>
      <vt:lpstr>Příklad</vt:lpstr>
      <vt:lpstr>Příklad</vt:lpstr>
      <vt:lpstr>Příklad</vt:lpstr>
      <vt:lpstr>Řešení – 1. část</vt:lpstr>
      <vt:lpstr>Řešení – 2. část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362</cp:revision>
  <dcterms:created xsi:type="dcterms:W3CDTF">2016-07-06T15:42:34Z</dcterms:created>
  <dcterms:modified xsi:type="dcterms:W3CDTF">2020-11-01T17:32:47Z</dcterms:modified>
</cp:coreProperties>
</file>