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27" r:id="rId3"/>
    <p:sldId id="421" r:id="rId4"/>
    <p:sldId id="428" r:id="rId5"/>
    <p:sldId id="422" r:id="rId6"/>
    <p:sldId id="425" r:id="rId7"/>
    <p:sldId id="426" r:id="rId8"/>
    <p:sldId id="419" r:id="rId9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1208" y="6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1. 11. 2020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914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597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25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</a:rPr>
              <a:t/>
            </a:r>
            <a:br>
              <a:rPr lang="cs-CZ" sz="3600" b="1" dirty="0">
                <a:solidFill>
                  <a:schemeClr val="bg1"/>
                </a:solidFill>
              </a:rPr>
            </a:br>
            <a:r>
              <a:rPr lang="cs-CZ" sz="3600" b="1" dirty="0">
                <a:solidFill>
                  <a:schemeClr val="bg1"/>
                </a:solidFill>
              </a:rPr>
              <a:t>MANAŽERSKÉ ROZHODOVACÍ ÚLOHY </a:t>
            </a: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</a:rPr>
              <a:t/>
            </a:r>
            <a:br>
              <a:rPr lang="cs-CZ" sz="3200" b="1" dirty="0">
                <a:solidFill>
                  <a:schemeClr val="bg1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MANAŽERSKÉ ROZHODOVACÍ ÚLOHY I. </a:t>
            </a:r>
            <a:r>
              <a:rPr lang="cs-CZ" sz="3200" dirty="0">
                <a:solidFill>
                  <a:schemeClr val="bg1"/>
                </a:solidFill>
              </a:rPr>
              <a:t/>
            </a:r>
            <a:br>
              <a:rPr lang="cs-CZ" sz="3200" dirty="0">
                <a:solidFill>
                  <a:schemeClr val="bg1"/>
                </a:solidFill>
              </a:rPr>
            </a:b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90558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2646" y="195486"/>
            <a:ext cx="6048672" cy="540060"/>
          </a:xfrm>
        </p:spPr>
        <p:txBody>
          <a:bodyPr/>
          <a:lstStyle/>
          <a:p>
            <a:r>
              <a:rPr lang="cs-CZ" altLang="cs-CZ" sz="3200" b="1" dirty="0"/>
              <a:t>Příklad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32656" y="1059582"/>
            <a:ext cx="6156684" cy="4008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dirty="0"/>
              <a:t>Podnik vyrábí 3 druhy výrobků, a to výrobky A, výrobky B a výrobky C. </a:t>
            </a:r>
          </a:p>
          <a:p>
            <a:pPr algn="just"/>
            <a:endParaRPr lang="cs-CZ" sz="2600" dirty="0"/>
          </a:p>
          <a:p>
            <a:pPr algn="just"/>
            <a:r>
              <a:rPr lang="cs-CZ" sz="2600" dirty="0"/>
              <a:t>Celkové fixní náklady jsou 7 500 Kč a kapacita výroby je 150 hodin. </a:t>
            </a:r>
          </a:p>
          <a:p>
            <a:pPr algn="just"/>
            <a:endParaRPr lang="cs-CZ" sz="2600" dirty="0"/>
          </a:p>
          <a:p>
            <a:pPr algn="just"/>
            <a:r>
              <a:rPr lang="cs-CZ" sz="2600" dirty="0"/>
              <a:t>Všechny výrobky mají stejné nároky na kapacitu, výrobní čas jsou 3 hodiny na kus. </a:t>
            </a:r>
            <a:endParaRPr lang="en-US" sz="2600" dirty="0"/>
          </a:p>
          <a:p>
            <a:pPr algn="just"/>
            <a:endParaRPr lang="en-US" sz="1950" dirty="0"/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005576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7010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40664" y="921081"/>
            <a:ext cx="6156684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800" dirty="0"/>
              <a:t>Stanovte pořadí výroby jednotlivých výrobků, pokud znáte údaje zadané v tabulce. </a:t>
            </a:r>
            <a:endParaRPr lang="en-US" sz="2400" dirty="0"/>
          </a:p>
          <a:p>
            <a:pPr algn="just"/>
            <a:endParaRPr lang="pl-PL" sz="1350" dirty="0"/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518584"/>
              </p:ext>
            </p:extLst>
          </p:nvPr>
        </p:nvGraphicFramePr>
        <p:xfrm>
          <a:off x="340664" y="2352317"/>
          <a:ext cx="6256688" cy="237658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63827"/>
                <a:gridCol w="1563827"/>
                <a:gridCol w="1564517"/>
                <a:gridCol w="1564517"/>
              </a:tblGrid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490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Čas (hodiny)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490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Jednotková prodejní cena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670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640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630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490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Jednotkové variabilní náklady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230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08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105397"/>
              </p:ext>
            </p:extLst>
          </p:nvPr>
        </p:nvGraphicFramePr>
        <p:xfrm>
          <a:off x="260648" y="987574"/>
          <a:ext cx="6408712" cy="373050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01825"/>
                <a:gridCol w="1601825"/>
                <a:gridCol w="1602531"/>
                <a:gridCol w="1602531"/>
              </a:tblGrid>
              <a:tr h="2938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A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B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938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Čas (hodiny)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938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Počet výrobků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780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Jednotková prodejní cena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780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Jednotkové variabilní náklady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938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Jednotková marže (u)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938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0240" algn="ctr"/>
                        </a:tabLst>
                      </a:pPr>
                      <a:r>
                        <a:rPr lang="cs-CZ" sz="1300">
                          <a:effectLst/>
                        </a:rPr>
                        <a:t>CV	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938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938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Celková marže (U)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938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FN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938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Zisk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07510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 – </a:t>
            </a:r>
            <a:r>
              <a:rPr lang="cs-CZ" altLang="cs-CZ" sz="3600" b="1" dirty="0" err="1"/>
              <a:t>mezivýpočet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42646" y="1437624"/>
            <a:ext cx="626469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100" dirty="0"/>
              <a:t> </a:t>
            </a:r>
          </a:p>
          <a:p>
            <a:pPr algn="just"/>
            <a:endParaRPr lang="en-US" sz="2100" dirty="0"/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26959"/>
              </p:ext>
            </p:extLst>
          </p:nvPr>
        </p:nvGraphicFramePr>
        <p:xfrm>
          <a:off x="296652" y="1707654"/>
          <a:ext cx="6372708" cy="194421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836204"/>
                <a:gridCol w="4536504"/>
              </a:tblGrid>
              <a:tr h="76999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Počet výrobků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742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Počet výrobků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1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91687" y="1131590"/>
            <a:ext cx="64807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Nejvyšší marži a zisk přináší výrobek B. </a:t>
            </a:r>
          </a:p>
          <a:p>
            <a:endParaRPr lang="cs-CZ" sz="2800" dirty="0"/>
          </a:p>
          <a:p>
            <a:r>
              <a:rPr lang="cs-CZ" sz="2800" dirty="0"/>
              <a:t>Jestliže bude mít tento výrobek dostatečný odbyt, bude mu věnována celá výrobní kapacita. </a:t>
            </a:r>
          </a:p>
          <a:p>
            <a:endParaRPr lang="cs-CZ" sz="2800" dirty="0"/>
          </a:p>
          <a:p>
            <a:r>
              <a:rPr lang="cs-CZ" sz="2800" dirty="0"/>
              <a:t>Nebude-li mít dostatečný odbyt, budou následovat výrobky A </a:t>
            </a:r>
            <a:r>
              <a:rPr lang="cs-CZ" sz="2800" dirty="0" err="1"/>
              <a:t>a</a:t>
            </a:r>
            <a:r>
              <a:rPr lang="cs-CZ" sz="2800" dirty="0"/>
              <a:t> poté C.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10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600" b="1" dirty="0">
                <a:solidFill>
                  <a:srgbClr val="00544D"/>
                </a:solidFill>
              </a:rPr>
              <a:t>Děkuji za pozornost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4583</TotalTime>
  <Words>157</Words>
  <Application>Microsoft Office PowerPoint</Application>
  <PresentationFormat>Vlastní</PresentationFormat>
  <Paragraphs>67</Paragraphs>
  <Slides>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 MANAŽERSKÉ ROZHODOVACÍ ÚLOHY  </vt:lpstr>
      <vt:lpstr> MANAŽERSKÉ ROZHODOVACÍ ÚLOHY I.  </vt:lpstr>
      <vt:lpstr>Příklad</vt:lpstr>
      <vt:lpstr>Příklad</vt:lpstr>
      <vt:lpstr>Řešení</vt:lpstr>
      <vt:lpstr>Řešení – mezivýpočet</vt:lpstr>
      <vt:lpstr>Řešení 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343</cp:revision>
  <dcterms:created xsi:type="dcterms:W3CDTF">2016-07-06T15:42:34Z</dcterms:created>
  <dcterms:modified xsi:type="dcterms:W3CDTF">2020-11-01T17:36:22Z</dcterms:modified>
</cp:coreProperties>
</file>