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5" r:id="rId3"/>
    <p:sldId id="427" r:id="rId4"/>
    <p:sldId id="428" r:id="rId5"/>
    <p:sldId id="431" r:id="rId6"/>
    <p:sldId id="429" r:id="rId7"/>
    <p:sldId id="432" r:id="rId8"/>
    <p:sldId id="433" r:id="rId9"/>
    <p:sldId id="435" r:id="rId10"/>
    <p:sldId id="419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108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25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29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372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23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732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7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</a:rPr>
              <a:t/>
            </a:r>
            <a:br>
              <a:rPr lang="cs-CZ" sz="36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INFORMACE PRO CENOVÁ ROZHODOVÁNÍ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900" b="1" dirty="0">
                <a:solidFill>
                  <a:schemeClr val="bg1"/>
                </a:solidFill>
              </a:rPr>
              <a:t/>
            </a:r>
            <a:br>
              <a:rPr lang="cs-CZ" sz="2900" b="1" dirty="0">
                <a:solidFill>
                  <a:schemeClr val="bg1"/>
                </a:solidFill>
              </a:rPr>
            </a:br>
            <a:r>
              <a:rPr lang="cs-CZ" sz="2900" b="1" dirty="0">
                <a:solidFill>
                  <a:schemeClr val="bg1"/>
                </a:solidFill>
              </a:rPr>
              <a:t>INFORMACE PRO CENOVÁ ROZHODOVÁNÍ – II.</a:t>
            </a:r>
            <a:r>
              <a:rPr lang="cs-CZ" sz="2900" dirty="0">
                <a:solidFill>
                  <a:schemeClr val="bg1"/>
                </a:solidFill>
              </a:rPr>
              <a:t/>
            </a:r>
            <a:br>
              <a:rPr lang="cs-CZ" sz="2900" dirty="0">
                <a:solidFill>
                  <a:schemeClr val="bg1"/>
                </a:solidFill>
              </a:rPr>
            </a:br>
            <a:endParaRPr lang="cs-CZ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893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49" y="145155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147130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82417" y="987574"/>
            <a:ext cx="6472181" cy="443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/>
              <a:t>Z analýzy nákladů nutných k výrobě a prodeji jedné láhve minerální vody vyplývá, že její jednotkové variabilní náklady činí 11 Kč a celkové měsíční fixní náklady výroby a prodeje činí 350 000 Kč. 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Na základě průzkumu trhu bylo zjištěno, že prodejní ceny, za kterou je možné realizovat jednu láhev, jsou 18 Kč, 22 Kč a 24 Kč. 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Při ceně 18 Kč je možno očekávat prodej 200 000 láhví. Cenová pružnost poptávky je odhadnuta na 1,2. </a:t>
            </a:r>
            <a:endParaRPr lang="en-US" sz="2200" dirty="0"/>
          </a:p>
          <a:p>
            <a:pPr algn="just"/>
            <a:endParaRPr lang="pl-PL" sz="13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29916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49" y="145155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185" y="1383618"/>
            <a:ext cx="6472181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cs-CZ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cs-CZ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2800" dirty="0"/>
              <a:t>Jakou cenu má podnik stanovit, pokud je jeho cílem maximalizace zisku?</a:t>
            </a:r>
            <a:endParaRPr lang="en-US" sz="2800" dirty="0"/>
          </a:p>
          <a:p>
            <a:pPr algn="just"/>
            <a:endParaRPr lang="pl-PL" sz="13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7678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  <a:endParaRPr lang="cs-CZ" altLang="cs-CZ" sz="27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72748"/>
              </p:ext>
            </p:extLst>
          </p:nvPr>
        </p:nvGraphicFramePr>
        <p:xfrm>
          <a:off x="242647" y="1635646"/>
          <a:ext cx="6426713" cy="23042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06229"/>
                <a:gridCol w="4520484"/>
              </a:tblGrid>
              <a:tr h="7927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Cenová</a:t>
                      </a:r>
                      <a:r>
                        <a:rPr lang="cs-CZ" sz="2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pružnost poptávky - vzorec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11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Cenová pružnost poptávky (</a:t>
                      </a:r>
                      <a:r>
                        <a:rPr lang="cs-CZ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24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22527"/>
              </p:ext>
            </p:extLst>
          </p:nvPr>
        </p:nvGraphicFramePr>
        <p:xfrm>
          <a:off x="260648" y="1059582"/>
          <a:ext cx="6372707" cy="36652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82198"/>
                <a:gridCol w="4590509"/>
              </a:tblGrid>
              <a:tr h="41404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Předpokládaný</a:t>
                      </a:r>
                      <a:r>
                        <a:rPr lang="cs-CZ" sz="2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objem prodeje při ceně 22 Kč/láhev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2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Cenová pružnost poptávky (</a:t>
                      </a: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- vzorec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Dosazení do vzorce</a:t>
                      </a:r>
                      <a:endParaRPr lang="en-US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02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Nové množství po snížení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7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851394"/>
              </p:ext>
            </p:extLst>
          </p:nvPr>
        </p:nvGraphicFramePr>
        <p:xfrm>
          <a:off x="291314" y="1059582"/>
          <a:ext cx="6372707" cy="36652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82198"/>
                <a:gridCol w="4590509"/>
              </a:tblGrid>
              <a:tr h="41404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Předpokládaný</a:t>
                      </a:r>
                      <a:r>
                        <a:rPr lang="cs-CZ" sz="2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objem prodeje při ceně 24 Kč/láhev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2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Cenová pružnost poptávky (</a:t>
                      </a: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- vzorec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Dosazení do vzorce</a:t>
                      </a:r>
                      <a:endParaRPr lang="en-US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402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Nové množství po snížení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8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33504"/>
              </p:ext>
            </p:extLst>
          </p:nvPr>
        </p:nvGraphicFramePr>
        <p:xfrm>
          <a:off x="161637" y="1059582"/>
          <a:ext cx="6534727" cy="34107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06657"/>
                <a:gridCol w="1306657"/>
                <a:gridCol w="1306657"/>
                <a:gridCol w="1307378"/>
                <a:gridCol w="1307378"/>
              </a:tblGrid>
              <a:tr h="733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Prodejní cena (Kč/láhev)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Počet prodaných láhví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Výnosy z prodeje (Kč)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 prodaných výkonů (Kč)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Zisk (Kč)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0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49" y="145155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185" y="1383618"/>
            <a:ext cx="6472181" cy="245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cs-CZ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cs-CZ" dirty="0"/>
          </a:p>
          <a:p>
            <a:pPr algn="ctr"/>
            <a:endParaRPr lang="cs-CZ" sz="2100" dirty="0"/>
          </a:p>
          <a:p>
            <a:pPr algn="ctr"/>
            <a:r>
              <a:rPr lang="cs-CZ" sz="2800" dirty="0"/>
              <a:t>Společnost dosahuje nejvyššího zisku při ceně 22 Kč.</a:t>
            </a:r>
          </a:p>
          <a:p>
            <a:pPr algn="just"/>
            <a:endParaRPr lang="pl-PL" sz="135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42626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136</Words>
  <Application>Microsoft Office PowerPoint</Application>
  <PresentationFormat>Vlastní</PresentationFormat>
  <Paragraphs>56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</vt:lpstr>
      <vt:lpstr> INFORMACE PRO CENOVÁ ROZHODOVÁNÍ </vt:lpstr>
      <vt:lpstr> INFORMACE PRO CENOVÁ ROZHODOVÁNÍ – II. </vt:lpstr>
      <vt:lpstr>Příklad</vt:lpstr>
      <vt:lpstr>Příklad</vt:lpstr>
      <vt:lpstr>Řešení</vt:lpstr>
      <vt:lpstr>Řešení</vt:lpstr>
      <vt:lpstr>Řešení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350</cp:revision>
  <dcterms:created xsi:type="dcterms:W3CDTF">2016-07-06T15:42:34Z</dcterms:created>
  <dcterms:modified xsi:type="dcterms:W3CDTF">2020-11-02T11:10:51Z</dcterms:modified>
</cp:coreProperties>
</file>