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6" r:id="rId3"/>
    <p:sldId id="421" r:id="rId4"/>
    <p:sldId id="437" r:id="rId5"/>
    <p:sldId id="422" r:id="rId6"/>
    <p:sldId id="438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1208" y="6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25. 1. 2022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5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74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6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Ve společnosti Žehlička, a.s., se vyrábějí dva druhy žehliček (žehlička A </a:t>
            </a:r>
            <a:r>
              <a:rPr lang="cs-CZ" sz="2100" dirty="0" err="1"/>
              <a:t>a</a:t>
            </a:r>
            <a:r>
              <a:rPr lang="cs-CZ" sz="2100" dirty="0"/>
              <a:t> žehlička B).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A vyžaduje jednotkové variabilní náklady ve výši 540 Kč a prodá se za 1 000 Kč za kus.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B vyžaduje jednotkové variabilní náklady ve výši 760 Kč a prodává se za 1 300 Kč za kus. 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7"/>
            <a:ext cx="6192688" cy="2016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hangingPunct="0">
              <a:buFont typeface="Arial" panose="020B0604020202020204" pitchFamily="34" charset="0"/>
              <a:buChar char="•"/>
            </a:pPr>
            <a:endParaRPr lang="cs-CZ" sz="2100" dirty="0" smtClean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cs-CZ" sz="2100" dirty="0" smtClean="0"/>
              <a:t>Na </a:t>
            </a:r>
            <a:r>
              <a:rPr lang="cs-CZ" sz="2100" dirty="0"/>
              <a:t>který z těchto výrobků by se podnik měl v současné době přednostně orientovat v případě, že ,,úzkým místem“ podnikatelského procesu je kapacita strojního zařízení, na němž tráví </a:t>
            </a:r>
            <a:r>
              <a:rPr lang="cs-CZ" sz="2100" dirty="0" smtClean="0"/>
              <a:t>žehlička B </a:t>
            </a:r>
            <a:r>
              <a:rPr lang="cs-CZ" sz="2100" dirty="0"/>
              <a:t>dvojnásobné množství času než žehlička A?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158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723670"/>
              </p:ext>
            </p:extLst>
          </p:nvPr>
        </p:nvGraphicFramePr>
        <p:xfrm>
          <a:off x="270245" y="1059582"/>
          <a:ext cx="6408712" cy="36394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0240"/>
                <a:gridCol w="2520280"/>
                <a:gridCol w="1728192"/>
              </a:tblGrid>
              <a:tr h="792088"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 i="1" dirty="0" smtClean="0"/>
                        <a:t>Jednotková</a:t>
                      </a:r>
                      <a:r>
                        <a:rPr lang="cs-CZ" sz="1700" i="1" baseline="0" dirty="0" smtClean="0"/>
                        <a:t> výrobková marže = jednotková prodejní cena – jednotkové variabilní náklady</a:t>
                      </a:r>
                      <a:endParaRPr lang="en-US" sz="17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1365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Položka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Výpočet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Výsledek 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75532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Jednotková</a:t>
                      </a:r>
                      <a:r>
                        <a:rPr lang="cs-CZ" sz="1600" baseline="0" dirty="0" smtClean="0"/>
                        <a:t> v</a:t>
                      </a:r>
                      <a:r>
                        <a:rPr lang="cs-CZ" sz="1600" dirty="0" smtClean="0"/>
                        <a:t>ýrobková marže žehličky</a:t>
                      </a:r>
                      <a:r>
                        <a:rPr lang="cs-CZ" sz="1600" baseline="0" dirty="0" smtClean="0"/>
                        <a:t> 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</a:tr>
              <a:tr h="75532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Jednotková</a:t>
                      </a:r>
                      <a:r>
                        <a:rPr lang="cs-CZ" sz="1600" baseline="0" dirty="0" smtClean="0"/>
                        <a:t> v</a:t>
                      </a:r>
                      <a:r>
                        <a:rPr lang="cs-CZ" sz="1600" dirty="0" smtClean="0"/>
                        <a:t>ýrobková marže žehličky</a:t>
                      </a:r>
                      <a:r>
                        <a:rPr lang="cs-CZ" sz="1600" baseline="0" dirty="0" smtClean="0"/>
                        <a:t> B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  <a:tr h="755325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0" dirty="0" smtClean="0"/>
                        <a:t>!!! Poměr A:B = 1:2</a:t>
                      </a:r>
                      <a:endParaRPr lang="en-US" sz="32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6"/>
            <a:ext cx="604867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Vybíráme </a:t>
            </a:r>
            <a:r>
              <a:rPr lang="cs-CZ" sz="2100" dirty="0"/>
              <a:t>žehličku A.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/>
              <a:t>Rozhodnutí je tedy dáno podílem marže připadající na jednotku omezení kapacity.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Kapacitním </a:t>
            </a:r>
            <a:r>
              <a:rPr lang="cs-CZ" sz="2100" dirty="0"/>
              <a:t>omezením se v této souvislosti rozumí časově vyjádřená kapacita té části podnikatelského cyklu, která tvoří úzký profil v zajišťování finálních výkonů. </a:t>
            </a:r>
          </a:p>
        </p:txBody>
      </p:sp>
    </p:spTree>
    <p:extLst>
      <p:ext uri="{BB962C8B-B14F-4D97-AF65-F5344CB8AC3E}">
        <p14:creationId xmlns:p14="http://schemas.microsoft.com/office/powerpoint/2010/main" val="4990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4801</TotalTime>
  <Words>197</Words>
  <Application>Microsoft Office PowerPoint</Application>
  <PresentationFormat>Vlastní</PresentationFormat>
  <Paragraphs>36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 ROZHODOVÁNÍ O EXISTUJÍCÍ KAPACITĚ</vt:lpstr>
      <vt:lpstr> ROZHODOVÁNÍ O EXISTUJÍCÍ KAPACITĚ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366</cp:revision>
  <dcterms:created xsi:type="dcterms:W3CDTF">2016-07-06T15:42:34Z</dcterms:created>
  <dcterms:modified xsi:type="dcterms:W3CDTF">2022-01-25T13:09:54Z</dcterms:modified>
</cp:coreProperties>
</file>