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85" r:id="rId2"/>
    <p:sldMasterId id="2147483946" r:id="rId3"/>
  </p:sldMasterIdLst>
  <p:sldIdLst>
    <p:sldId id="256" r:id="rId4"/>
    <p:sldId id="258" r:id="rId5"/>
    <p:sldId id="25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2" r:id="rId19"/>
    <p:sldId id="271" r:id="rId20"/>
    <p:sldId id="273" r:id="rId21"/>
    <p:sldId id="274" r:id="rId22"/>
    <p:sldId id="275" r:id="rId23"/>
    <p:sldId id="276"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3" d="100"/>
          <a:sy n="83" d="100"/>
        </p:scale>
        <p:origin x="1184"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cs-CZ" smtClean="0"/>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753007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370966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192003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cs-CZ" smtClean="0"/>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165255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1479353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cs-CZ" smtClean="0"/>
              <a:t>Kliknutím lze upravit styl.</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3644069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898620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Kliknutím lze upravit styly předlohy textu.</a:t>
            </a:r>
          </a:p>
        </p:txBody>
      </p:sp>
      <p:sp>
        <p:nvSpPr>
          <p:cNvPr id="4" name="Content Placeholder 3"/>
          <p:cNvSpPr>
            <a:spLocks noGrp="1"/>
          </p:cNvSpPr>
          <p:nvPr>
            <p:ph sz="half" idx="2"/>
          </p:nvPr>
        </p:nvSpPr>
        <p:spPr>
          <a:xfrm>
            <a:off x="633845" y="2507551"/>
            <a:ext cx="3867150" cy="36805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Kliknutím lze upravit styly předlohy textu.</a:t>
            </a:r>
          </a:p>
        </p:txBody>
      </p:sp>
      <p:sp>
        <p:nvSpPr>
          <p:cNvPr id="6" name="Content Placeholder 5"/>
          <p:cNvSpPr>
            <a:spLocks noGrp="1"/>
          </p:cNvSpPr>
          <p:nvPr>
            <p:ph sz="quarter" idx="4"/>
          </p:nvPr>
        </p:nvSpPr>
        <p:spPr>
          <a:xfrm>
            <a:off x="4629150" y="2507551"/>
            <a:ext cx="3886201" cy="36805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EADDD640-D86C-44E1-8081-14BEACB638B6}" type="datetimeFigureOut">
              <a:rPr lang="cs-CZ" smtClean="0"/>
              <a:t>15. 7. 2018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50C0CE1-92A7-4EF4-82A6-D146B03F722A}" type="slidenum">
              <a:rPr lang="cs-CZ" smtClean="0"/>
              <a:t>‹#›</a:t>
            </a:fld>
            <a:endParaRPr lang="cs-CZ"/>
          </a:p>
        </p:txBody>
      </p:sp>
      <p:sp>
        <p:nvSpPr>
          <p:cNvPr id="10" name="Title 9"/>
          <p:cNvSpPr>
            <a:spLocks noGrp="1"/>
          </p:cNvSpPr>
          <p:nvPr>
            <p:ph type="title"/>
          </p:nvPr>
        </p:nvSpPr>
        <p:spPr/>
        <p:txBody>
          <a:bodyPr/>
          <a:lstStyle/>
          <a:p>
            <a:r>
              <a:rPr lang="cs-CZ" smtClean="0"/>
              <a:t>Kliknutím lze upravit styl.</a:t>
            </a:r>
            <a:endParaRPr lang="en-US" dirty="0"/>
          </a:p>
        </p:txBody>
      </p:sp>
    </p:spTree>
    <p:extLst>
      <p:ext uri="{BB962C8B-B14F-4D97-AF65-F5344CB8AC3E}">
        <p14:creationId xmlns:p14="http://schemas.microsoft.com/office/powerpoint/2010/main" val="1389756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DDD640-D86C-44E1-8081-14BEACB638B6}" type="datetimeFigureOut">
              <a:rPr lang="cs-CZ" smtClean="0"/>
              <a:t>15. 7. 2018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50C0CE1-92A7-4EF4-82A6-D146B03F722A}" type="slidenum">
              <a:rPr lang="cs-CZ" smtClean="0"/>
              <a:t>‹#›</a:t>
            </a:fld>
            <a:endParaRPr lang="cs-CZ"/>
          </a:p>
        </p:txBody>
      </p:sp>
      <p:sp>
        <p:nvSpPr>
          <p:cNvPr id="6" name="Title 5"/>
          <p:cNvSpPr>
            <a:spLocks noGrp="1"/>
          </p:cNvSpPr>
          <p:nvPr>
            <p:ph type="title"/>
          </p:nvPr>
        </p:nvSpPr>
        <p:spPr/>
        <p:txBody>
          <a:bodyPr/>
          <a:lstStyle/>
          <a:p>
            <a:r>
              <a:rPr lang="cs-CZ" smtClean="0"/>
              <a:t>Kliknutím lze upravit styl.</a:t>
            </a:r>
            <a:endParaRPr lang="en-US"/>
          </a:p>
        </p:txBody>
      </p:sp>
    </p:spTree>
    <p:extLst>
      <p:ext uri="{BB962C8B-B14F-4D97-AF65-F5344CB8AC3E}">
        <p14:creationId xmlns:p14="http://schemas.microsoft.com/office/powerpoint/2010/main" val="25728987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DDD640-D86C-44E1-8081-14BEACB638B6}" type="datetimeFigureOut">
              <a:rPr lang="cs-CZ" smtClean="0"/>
              <a:t>15. 7. 2018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2891573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cs-CZ" smtClean="0"/>
              <a:t>Kliknutím lze upravit styl.</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665816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32220542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cs-CZ" smtClean="0"/>
              <a:t>Kliknutím lze upravit styl.</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18450105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6228011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4836695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cs-CZ" smtClean="0"/>
              <a:t>Kliknutím lze upravit styl.</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cs-C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50C0CE1-92A7-4EF4-82A6-D146B03F722A}" type="slidenum">
              <a:rPr lang="cs-CZ" smtClean="0"/>
              <a:t>‹#›</a:t>
            </a:fld>
            <a:endParaRPr lang="cs-CZ"/>
          </a:p>
        </p:txBody>
      </p:sp>
    </p:spTree>
    <p:extLst>
      <p:ext uri="{BB962C8B-B14F-4D97-AF65-F5344CB8AC3E}">
        <p14:creationId xmlns:p14="http://schemas.microsoft.com/office/powerpoint/2010/main" val="39804236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3188328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cs-C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50C0CE1-92A7-4EF4-82A6-D146B03F722A}" type="slidenum">
              <a:rPr lang="cs-CZ" smtClean="0"/>
              <a:t>‹#›</a:t>
            </a:fld>
            <a:endParaRPr lang="cs-CZ"/>
          </a:p>
        </p:txBody>
      </p:sp>
    </p:spTree>
    <p:extLst>
      <p:ext uri="{BB962C8B-B14F-4D97-AF65-F5344CB8AC3E}">
        <p14:creationId xmlns:p14="http://schemas.microsoft.com/office/powerpoint/2010/main" val="11860737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1743882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EADDD640-D86C-44E1-8081-14BEACB638B6}" type="datetimeFigureOut">
              <a:rPr lang="cs-CZ" smtClean="0"/>
              <a:t>15. 7. 2018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28032894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EADDD640-D86C-44E1-8081-14BEACB638B6}" type="datetimeFigureOut">
              <a:rPr lang="cs-CZ" smtClean="0"/>
              <a:t>15. 7. 2018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10222092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DDD640-D86C-44E1-8081-14BEACB638B6}" type="datetimeFigureOut">
              <a:rPr lang="cs-CZ" smtClean="0"/>
              <a:t>15. 7. 2018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1642844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cs-CZ" smtClean="0"/>
              <a:t>Kliknutím lze upravit styl.</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548877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cs-CZ" smtClean="0"/>
              <a:t>Kliknutím lze upravit styl.</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50C0CE1-92A7-4EF4-82A6-D146B03F722A}" type="slidenum">
              <a:rPr lang="cs-CZ" smtClean="0"/>
              <a:t>‹#›</a:t>
            </a:fld>
            <a:endParaRPr lang="cs-CZ"/>
          </a:p>
        </p:txBody>
      </p:sp>
    </p:spTree>
    <p:extLst>
      <p:ext uri="{BB962C8B-B14F-4D97-AF65-F5344CB8AC3E}">
        <p14:creationId xmlns:p14="http://schemas.microsoft.com/office/powerpoint/2010/main" val="11880483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33516766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33807506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EADDD640-D86C-44E1-8081-14BEACB638B6}" type="datetimeFigureOut">
              <a:rPr lang="cs-CZ" smtClean="0"/>
              <a:t>15. 7. 2018</a:t>
            </a:fld>
            <a:endParaRPr lang="cs-CZ"/>
          </a:p>
        </p:txBody>
      </p:sp>
      <p:sp>
        <p:nvSpPr>
          <p:cNvPr id="5" name="Footer Placeholder 4"/>
          <p:cNvSpPr>
            <a:spLocks noGrp="1"/>
          </p:cNvSpPr>
          <p:nvPr>
            <p:ph type="ftr" sz="quarter" idx="11"/>
          </p:nvPr>
        </p:nvSpPr>
        <p:spPr>
          <a:xfrm>
            <a:off x="581192" y="5951810"/>
            <a:ext cx="5922209" cy="365125"/>
          </a:xfrm>
        </p:spPr>
        <p:txBody>
          <a:bodyPr/>
          <a:lstStyle/>
          <a:p>
            <a:endParaRPr lang="cs-C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50C0CE1-92A7-4EF4-82A6-D146B03F722A}" type="slidenum">
              <a:rPr lang="cs-CZ" smtClean="0"/>
              <a:t>‹#›</a:t>
            </a:fld>
            <a:endParaRPr lang="cs-CZ"/>
          </a:p>
        </p:txBody>
      </p:sp>
    </p:spTree>
    <p:extLst>
      <p:ext uri="{BB962C8B-B14F-4D97-AF65-F5344CB8AC3E}">
        <p14:creationId xmlns:p14="http://schemas.microsoft.com/office/powerpoint/2010/main" val="3429320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140851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Kliknutím lze upravit styly předlohy textu.</a:t>
            </a:r>
          </a:p>
        </p:txBody>
      </p:sp>
      <p:sp>
        <p:nvSpPr>
          <p:cNvPr id="4" name="Content Placeholder 3"/>
          <p:cNvSpPr>
            <a:spLocks noGrp="1"/>
          </p:cNvSpPr>
          <p:nvPr>
            <p:ph sz="half" idx="2"/>
          </p:nvPr>
        </p:nvSpPr>
        <p:spPr>
          <a:xfrm>
            <a:off x="633845" y="2507551"/>
            <a:ext cx="3867150" cy="36805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Kliknutím lze upravit styly předlohy textu.</a:t>
            </a:r>
          </a:p>
        </p:txBody>
      </p:sp>
      <p:sp>
        <p:nvSpPr>
          <p:cNvPr id="6" name="Content Placeholder 5"/>
          <p:cNvSpPr>
            <a:spLocks noGrp="1"/>
          </p:cNvSpPr>
          <p:nvPr>
            <p:ph sz="quarter" idx="4"/>
          </p:nvPr>
        </p:nvSpPr>
        <p:spPr>
          <a:xfrm>
            <a:off x="4629150" y="2507551"/>
            <a:ext cx="3886201" cy="36805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6"/>
          <p:cNvSpPr>
            <a:spLocks noGrp="1"/>
          </p:cNvSpPr>
          <p:nvPr>
            <p:ph type="dt" sz="half" idx="10"/>
          </p:nvPr>
        </p:nvSpPr>
        <p:spPr/>
        <p:txBody>
          <a:bodyPr/>
          <a:lstStyle/>
          <a:p>
            <a:fld id="{EADDD640-D86C-44E1-8081-14BEACB638B6}" type="datetimeFigureOut">
              <a:rPr lang="cs-CZ" smtClean="0"/>
              <a:t>15. 7. 2018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50C0CE1-92A7-4EF4-82A6-D146B03F722A}" type="slidenum">
              <a:rPr lang="cs-CZ" smtClean="0"/>
              <a:t>‹#›</a:t>
            </a:fld>
            <a:endParaRPr lang="cs-CZ"/>
          </a:p>
        </p:txBody>
      </p:sp>
      <p:sp>
        <p:nvSpPr>
          <p:cNvPr id="10" name="Title 9"/>
          <p:cNvSpPr>
            <a:spLocks noGrp="1"/>
          </p:cNvSpPr>
          <p:nvPr>
            <p:ph type="title"/>
          </p:nvPr>
        </p:nvSpPr>
        <p:spPr/>
        <p:txBody>
          <a:bodyPr/>
          <a:lstStyle/>
          <a:p>
            <a:r>
              <a:rPr lang="cs-CZ" smtClean="0"/>
              <a:t>Kliknutím lze upravit styl.</a:t>
            </a:r>
            <a:endParaRPr lang="en-US" dirty="0"/>
          </a:p>
        </p:txBody>
      </p:sp>
    </p:spTree>
    <p:extLst>
      <p:ext uri="{BB962C8B-B14F-4D97-AF65-F5344CB8AC3E}">
        <p14:creationId xmlns:p14="http://schemas.microsoft.com/office/powerpoint/2010/main" val="2756186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DDD640-D86C-44E1-8081-14BEACB638B6}" type="datetimeFigureOut">
              <a:rPr lang="cs-CZ" smtClean="0"/>
              <a:t>15. 7. 2018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50C0CE1-92A7-4EF4-82A6-D146B03F722A}" type="slidenum">
              <a:rPr lang="cs-CZ" smtClean="0"/>
              <a:t>‹#›</a:t>
            </a:fld>
            <a:endParaRPr lang="cs-CZ"/>
          </a:p>
        </p:txBody>
      </p:sp>
      <p:sp>
        <p:nvSpPr>
          <p:cNvPr id="6" name="Title 5"/>
          <p:cNvSpPr>
            <a:spLocks noGrp="1"/>
          </p:cNvSpPr>
          <p:nvPr>
            <p:ph type="title"/>
          </p:nvPr>
        </p:nvSpPr>
        <p:spPr/>
        <p:txBody>
          <a:bodyPr/>
          <a:lstStyle/>
          <a:p>
            <a:r>
              <a:rPr lang="cs-CZ" smtClean="0"/>
              <a:t>Kliknutím lze upravit styl.</a:t>
            </a:r>
            <a:endParaRPr lang="en-US"/>
          </a:p>
        </p:txBody>
      </p:sp>
    </p:spTree>
    <p:extLst>
      <p:ext uri="{BB962C8B-B14F-4D97-AF65-F5344CB8AC3E}">
        <p14:creationId xmlns:p14="http://schemas.microsoft.com/office/powerpoint/2010/main" val="2420361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DDD640-D86C-44E1-8081-14BEACB638B6}" type="datetimeFigureOut">
              <a:rPr lang="cs-CZ" smtClean="0"/>
              <a:t>15. 7. 2018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3296892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cs-CZ" smtClean="0"/>
              <a:t>Kliknutím lze upravit styl.</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895883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cs-CZ" smtClean="0"/>
              <a:t>Kliknutím lze upravit styl.</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ADDD640-D86C-44E1-8081-14BEACB638B6}" type="datetimeFigureOut">
              <a:rPr lang="cs-CZ" smtClean="0"/>
              <a:t>15. 7. 2018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50C0CE1-92A7-4EF4-82A6-D146B03F722A}" type="slidenum">
              <a:rPr lang="cs-CZ" smtClean="0"/>
              <a:t>‹#›</a:t>
            </a:fld>
            <a:endParaRPr lang="cs-CZ"/>
          </a:p>
        </p:txBody>
      </p:sp>
    </p:spTree>
    <p:extLst>
      <p:ext uri="{BB962C8B-B14F-4D97-AF65-F5344CB8AC3E}">
        <p14:creationId xmlns:p14="http://schemas.microsoft.com/office/powerpoint/2010/main" val="3206809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EADDD640-D86C-44E1-8081-14BEACB638B6}" type="datetimeFigureOut">
              <a:rPr lang="cs-CZ" smtClean="0"/>
              <a:t>15. 7. 2018</a:t>
            </a:fld>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cs-CZ"/>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350C0CE1-92A7-4EF4-82A6-D146B03F722A}" type="slidenum">
              <a:rPr lang="cs-CZ" smtClean="0"/>
              <a:t>‹#›</a:t>
            </a:fld>
            <a:endParaRPr lang="cs-CZ"/>
          </a:p>
        </p:txBody>
      </p:sp>
    </p:spTree>
    <p:extLst>
      <p:ext uri="{BB962C8B-B14F-4D97-AF65-F5344CB8AC3E}">
        <p14:creationId xmlns:p14="http://schemas.microsoft.com/office/powerpoint/2010/main" val="318148777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EADDD640-D86C-44E1-8081-14BEACB638B6}" type="datetimeFigureOut">
              <a:rPr lang="cs-CZ" smtClean="0"/>
              <a:t>15. 7. 2018</a:t>
            </a:fld>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cs-CZ"/>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350C0CE1-92A7-4EF4-82A6-D146B03F722A}" type="slidenum">
              <a:rPr lang="cs-CZ" smtClean="0"/>
              <a:t>‹#›</a:t>
            </a:fld>
            <a:endParaRPr lang="cs-CZ"/>
          </a:p>
        </p:txBody>
      </p:sp>
    </p:spTree>
    <p:extLst>
      <p:ext uri="{BB962C8B-B14F-4D97-AF65-F5344CB8AC3E}">
        <p14:creationId xmlns:p14="http://schemas.microsoft.com/office/powerpoint/2010/main" val="1477612488"/>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EADDD640-D86C-44E1-8081-14BEACB638B6}" type="datetimeFigureOut">
              <a:rPr lang="cs-CZ" smtClean="0"/>
              <a:t>15. 7. 2018</a:t>
            </a:fld>
            <a:endParaRPr lang="cs-CZ"/>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cs-CZ"/>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350C0CE1-92A7-4EF4-82A6-D146B03F722A}" type="slidenum">
              <a:rPr lang="cs-CZ" smtClean="0"/>
              <a:t>‹#›</a:t>
            </a:fld>
            <a:endParaRPr lang="cs-CZ"/>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56978461"/>
      </p:ext>
    </p:extLst>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11843" y="3151871"/>
            <a:ext cx="7989752" cy="2906668"/>
          </a:xfrm>
        </p:spPr>
        <p:txBody>
          <a:bodyPr>
            <a:noAutofit/>
          </a:bodyPr>
          <a:lstStyle/>
          <a:p>
            <a:pPr algn="ctr"/>
            <a:r>
              <a:rPr lang="cs-CZ" sz="4400" cap="none" dirty="0" smtClean="0">
                <a:solidFill>
                  <a:schemeClr val="bg1"/>
                </a:solidFill>
                <a:latin typeface="Times New Roman" panose="02020603050405020304" pitchFamily="18" charset="0"/>
                <a:cs typeface="Times New Roman" panose="02020603050405020304" pitchFamily="18" charset="0"/>
              </a:rPr>
              <a:t>Téma č. 1</a:t>
            </a:r>
            <a:r>
              <a:rPr lang="cs-CZ" sz="3200" cap="none" dirty="0" smtClean="0">
                <a:solidFill>
                  <a:schemeClr val="bg1"/>
                </a:solidFill>
                <a:latin typeface="Times New Roman" panose="02020603050405020304" pitchFamily="18" charset="0"/>
                <a:cs typeface="Times New Roman" panose="02020603050405020304" pitchFamily="18" charset="0"/>
              </a:rPr>
              <a:t/>
            </a:r>
            <a:br>
              <a:rPr lang="cs-CZ" sz="3200" cap="none" dirty="0" smtClean="0">
                <a:solidFill>
                  <a:schemeClr val="bg1"/>
                </a:solidFill>
                <a:latin typeface="Times New Roman" panose="02020603050405020304" pitchFamily="18" charset="0"/>
                <a:cs typeface="Times New Roman" panose="02020603050405020304" pitchFamily="18" charset="0"/>
              </a:rPr>
            </a:br>
            <a:r>
              <a:rPr lang="cs-CZ" sz="3200" cap="none" dirty="0" smtClean="0">
                <a:solidFill>
                  <a:schemeClr val="bg1"/>
                </a:solidFill>
                <a:latin typeface="Times New Roman" panose="02020603050405020304" pitchFamily="18" charset="0"/>
                <a:cs typeface="Times New Roman" panose="02020603050405020304" pitchFamily="18" charset="0"/>
              </a:rPr>
              <a:t/>
            </a:r>
            <a:br>
              <a:rPr lang="cs-CZ" sz="3200" cap="none" dirty="0" smtClean="0">
                <a:solidFill>
                  <a:schemeClr val="bg1"/>
                </a:solidFill>
                <a:latin typeface="Times New Roman" panose="02020603050405020304" pitchFamily="18" charset="0"/>
                <a:cs typeface="Times New Roman" panose="02020603050405020304" pitchFamily="18" charset="0"/>
              </a:rPr>
            </a:br>
            <a:r>
              <a:rPr lang="cs-CZ" sz="3200" cap="none" dirty="0" smtClean="0">
                <a:solidFill>
                  <a:schemeClr val="bg1"/>
                </a:solidFill>
                <a:latin typeface="Times New Roman" panose="02020603050405020304" pitchFamily="18" charset="0"/>
                <a:cs typeface="Times New Roman" panose="02020603050405020304" pitchFamily="18" charset="0"/>
              </a:rPr>
              <a:t/>
            </a:r>
            <a:br>
              <a:rPr lang="cs-CZ" sz="3200" cap="none" dirty="0" smtClean="0">
                <a:solidFill>
                  <a:schemeClr val="bg1"/>
                </a:solidFill>
                <a:latin typeface="Times New Roman" panose="02020603050405020304" pitchFamily="18" charset="0"/>
                <a:cs typeface="Times New Roman" panose="02020603050405020304" pitchFamily="18" charset="0"/>
              </a:rPr>
            </a:br>
            <a:r>
              <a:rPr lang="cs-CZ" sz="3200" cap="none" dirty="0" smtClean="0">
                <a:solidFill>
                  <a:schemeClr val="bg1"/>
                </a:solidFill>
                <a:latin typeface="Times New Roman" panose="02020603050405020304" pitchFamily="18" charset="0"/>
                <a:cs typeface="Times New Roman" panose="02020603050405020304" pitchFamily="18" charset="0"/>
              </a:rPr>
              <a:t>Ing. Ivana Koštuříková, Ph.D.</a:t>
            </a:r>
            <a:endParaRPr lang="cs-CZ" sz="3200" cap="none" dirty="0">
              <a:solidFill>
                <a:schemeClr val="bg1"/>
              </a:solidFill>
              <a:latin typeface="Times New Roman" panose="02020603050405020304" pitchFamily="18" charset="0"/>
              <a:cs typeface="Times New Roman" panose="02020603050405020304" pitchFamily="18" charset="0"/>
            </a:endParaRPr>
          </a:p>
        </p:txBody>
      </p:sp>
      <p:sp>
        <p:nvSpPr>
          <p:cNvPr id="4" name="TextovéPole 3"/>
          <p:cNvSpPr txBox="1"/>
          <p:nvPr/>
        </p:nvSpPr>
        <p:spPr>
          <a:xfrm>
            <a:off x="464863" y="980809"/>
            <a:ext cx="8193841" cy="1754326"/>
          </a:xfrm>
          <a:prstGeom prst="rect">
            <a:avLst/>
          </a:prstGeom>
          <a:noFill/>
        </p:spPr>
        <p:txBody>
          <a:bodyPr wrap="square" rtlCol="0">
            <a:spAutoFit/>
          </a:bodyPr>
          <a:lstStyle/>
          <a:p>
            <a:pPr algn="ctr"/>
            <a:r>
              <a:rPr lang="cs-CZ" sz="5400" b="1" dirty="0" smtClean="0">
                <a:solidFill>
                  <a:schemeClr val="accent1"/>
                </a:solidFill>
                <a:latin typeface="Times New Roman" panose="02020603050405020304" pitchFamily="18" charset="0"/>
                <a:cs typeface="Times New Roman" panose="02020603050405020304" pitchFamily="18" charset="0"/>
              </a:rPr>
              <a:t>ZALOŽENÍ OBCHODNÍ SPOLEČNOSTI</a:t>
            </a:r>
            <a:endParaRPr lang="cs-CZ" sz="54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0943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val="2648456693"/>
              </p:ext>
            </p:extLst>
          </p:nvPr>
        </p:nvGraphicFramePr>
        <p:xfrm>
          <a:off x="592572" y="878641"/>
          <a:ext cx="7933313" cy="5230980"/>
        </p:xfrm>
        <a:graphic>
          <a:graphicData uri="http://schemas.openxmlformats.org/drawingml/2006/table">
            <a:tbl>
              <a:tblPr firstRow="1" firstCol="1" bandRow="1"/>
              <a:tblGrid>
                <a:gridCol w="2527366"/>
                <a:gridCol w="1439290"/>
                <a:gridCol w="2525645"/>
                <a:gridCol w="1441012"/>
              </a:tblGrid>
              <a:tr h="435915">
                <a:tc gridSpan="4">
                  <a:txBody>
                    <a:bodyPr/>
                    <a:lstStyle/>
                    <a:p>
                      <a:pPr algn="ctr">
                        <a:spcBef>
                          <a:spcPts val="600"/>
                        </a:spcBef>
                        <a:spcAft>
                          <a:spcPts val="0"/>
                        </a:spcAft>
                      </a:pPr>
                      <a:r>
                        <a:rPr lang="cs-CZ" sz="2000" b="1" dirty="0">
                          <a:effectLst/>
                          <a:latin typeface="Times New Roman" panose="02020603050405020304" pitchFamily="18" charset="0"/>
                          <a:ea typeface="Calibri" panose="020F0502020204030204" pitchFamily="34" charset="0"/>
                        </a:rPr>
                        <a:t>ZAHAJOVACÍ </a:t>
                      </a:r>
                      <a:r>
                        <a:rPr lang="cs-CZ" sz="2000" b="1" dirty="0" smtClean="0">
                          <a:effectLst/>
                          <a:latin typeface="Times New Roman" panose="02020603050405020304" pitchFamily="18" charset="0"/>
                          <a:ea typeface="Calibri" panose="020F0502020204030204" pitchFamily="34" charset="0"/>
                        </a:rPr>
                        <a:t>ROZVAHA </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hMerge="1">
                  <a:txBody>
                    <a:bodyPr/>
                    <a:lstStyle/>
                    <a:p>
                      <a:endParaRPr lang="cs-CZ"/>
                    </a:p>
                  </a:txBody>
                  <a:tcPr/>
                </a:tc>
              </a:tr>
              <a:tr h="435915">
                <a:tc>
                  <a:txBody>
                    <a:bodyPr/>
                    <a:lstStyle/>
                    <a:p>
                      <a:pPr algn="ctr">
                        <a:spcAft>
                          <a:spcPts val="0"/>
                        </a:spcAft>
                      </a:pPr>
                      <a:r>
                        <a:rPr lang="cs-CZ" sz="2000" b="1" i="1" dirty="0">
                          <a:effectLst/>
                          <a:latin typeface="Times New Roman" panose="02020603050405020304" pitchFamily="18" charset="0"/>
                          <a:ea typeface="Calibri" panose="020F0502020204030204" pitchFamily="34" charset="0"/>
                        </a:rPr>
                        <a:t>Aktiva</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2000" b="1" i="1" dirty="0" smtClean="0">
                          <a:effectLst/>
                          <a:latin typeface="Times New Roman" panose="02020603050405020304" pitchFamily="18" charset="0"/>
                          <a:ea typeface="Calibri" panose="020F0502020204030204" pitchFamily="34" charset="0"/>
                        </a:rPr>
                        <a:t>tis. Kč</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2000" b="1" i="1" dirty="0">
                          <a:effectLst/>
                          <a:latin typeface="Times New Roman" panose="02020603050405020304" pitchFamily="18" charset="0"/>
                          <a:ea typeface="Calibri" panose="020F0502020204030204" pitchFamily="34" charset="0"/>
                        </a:rPr>
                        <a:t>Pasiva</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2000" b="1" i="1" dirty="0" smtClean="0">
                          <a:effectLst/>
                          <a:latin typeface="Times New Roman" panose="02020603050405020304" pitchFamily="18" charset="0"/>
                          <a:ea typeface="Calibri" panose="020F0502020204030204" pitchFamily="34" charset="0"/>
                        </a:rPr>
                        <a:t>tis. Kč</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b="1">
                          <a:effectLst/>
                          <a:latin typeface="Times New Roman" panose="02020603050405020304" pitchFamily="18" charset="0"/>
                          <a:ea typeface="Calibri" panose="020F0502020204030204" pitchFamily="34" charset="0"/>
                        </a:rPr>
                        <a:t>Dlouhodobá aktiva</a:t>
                      </a:r>
                      <a:endParaRPr lang="cs-CZ"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cs-CZ" sz="2000" b="1" dirty="0">
                          <a:effectLst/>
                          <a:latin typeface="Times New Roman" panose="02020603050405020304" pitchFamily="18" charset="0"/>
                          <a:ea typeface="Calibri" panose="020F0502020204030204" pitchFamily="34" charset="0"/>
                        </a:rPr>
                        <a:t>Vlastní kapitál</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35915">
                <a:tc>
                  <a:txBody>
                    <a:bodyPr/>
                    <a:lstStyle/>
                    <a:p>
                      <a:pPr algn="l">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b="1">
                          <a:effectLst/>
                          <a:latin typeface="Times New Roman" panose="02020603050405020304" pitchFamily="18" charset="0"/>
                          <a:ea typeface="Calibri" panose="020F0502020204030204" pitchFamily="34" charset="0"/>
                        </a:rPr>
                        <a:t>Oběžná aktiva</a:t>
                      </a:r>
                      <a:endParaRPr lang="cs-CZ"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cs-CZ" sz="2000" b="1" dirty="0">
                          <a:effectLst/>
                          <a:latin typeface="Times New Roman" panose="02020603050405020304" pitchFamily="18" charset="0"/>
                          <a:ea typeface="Calibri" panose="020F0502020204030204" pitchFamily="34" charset="0"/>
                        </a:rPr>
                        <a:t>Cizí kapitál</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35915">
                <a:tc>
                  <a:txBody>
                    <a:bodyPr/>
                    <a:lstStyle/>
                    <a:p>
                      <a:pPr algn="l">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b="1">
                          <a:effectLst/>
                          <a:latin typeface="Times New Roman" panose="02020603050405020304" pitchFamily="18" charset="0"/>
                          <a:ea typeface="Calibri" panose="020F0502020204030204" pitchFamily="34" charset="0"/>
                        </a:rPr>
                        <a:t>Celkem</a:t>
                      </a:r>
                      <a:endParaRPr lang="cs-CZ"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cs-CZ" sz="2000" b="1" dirty="0">
                          <a:effectLst/>
                          <a:latin typeface="Times New Roman" panose="02020603050405020304" pitchFamily="18" charset="0"/>
                          <a:ea typeface="Calibri" panose="020F0502020204030204" pitchFamily="34" charset="0"/>
                        </a:rPr>
                        <a:t>Celkem</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
        <p:nvSpPr>
          <p:cNvPr id="4" name="Obdélník 3"/>
          <p:cNvSpPr/>
          <p:nvPr/>
        </p:nvSpPr>
        <p:spPr>
          <a:xfrm>
            <a:off x="402809" y="61813"/>
            <a:ext cx="3223959"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příjemce vkladu</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7993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3223959"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příjemce vkladu</a:t>
            </a:r>
            <a:endParaRPr lang="cs-CZ" sz="2000" b="1" dirty="0">
              <a:latin typeface="Times New Roman" panose="02020603050405020304" pitchFamily="18" charset="0"/>
              <a:cs typeface="Times New Roman" panose="02020603050405020304"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382560850"/>
              </p:ext>
            </p:extLst>
          </p:nvPr>
        </p:nvGraphicFramePr>
        <p:xfrm>
          <a:off x="480189" y="1030615"/>
          <a:ext cx="8211928" cy="4683430"/>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943162">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VÚD - upsaný základní kapitál</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3 000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0782">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vklad dodávky - Ambrož</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1 250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3162">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vklad zboží - Borovec</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930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3162">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4</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vklad pohledávky - Cmíral</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820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08612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3654014"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vkladatele - Ambrož</a:t>
            </a:r>
            <a:endParaRPr lang="cs-CZ" sz="2000" b="1" dirty="0">
              <a:latin typeface="Times New Roman" panose="02020603050405020304" pitchFamily="18" charset="0"/>
              <a:cs typeface="Times New Roman" panose="02020603050405020304"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188443470"/>
              </p:ext>
            </p:extLst>
          </p:nvPr>
        </p:nvGraphicFramePr>
        <p:xfrm>
          <a:off x="453608" y="860493"/>
          <a:ext cx="8211928" cy="5271445"/>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016041">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vklad dodávky </a:t>
                      </a:r>
                    </a:p>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(před zápisem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6041">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t-BR" sz="2800" b="1" dirty="0" smtClean="0">
                          <a:effectLst/>
                          <a:latin typeface="Times New Roman" panose="02020603050405020304" pitchFamily="18" charset="0"/>
                          <a:ea typeface="Calibri" panose="020F0502020204030204" pitchFamily="34" charset="0"/>
                        </a:rPr>
                        <a:t>VÚD - vyřazení </a:t>
                      </a:r>
                      <a:r>
                        <a:rPr lang="cs-CZ" sz="2800" b="1" dirty="0" smtClean="0">
                          <a:effectLst/>
                          <a:latin typeface="Times New Roman" panose="02020603050405020304" pitchFamily="18" charset="0"/>
                          <a:ea typeface="Calibri" panose="020F0502020204030204" pitchFamily="34" charset="0"/>
                        </a:rPr>
                        <a:t>dodávky </a:t>
                      </a:r>
                      <a:r>
                        <a:rPr lang="pt-BR" sz="2800" b="1" dirty="0" smtClean="0">
                          <a:effectLst/>
                          <a:latin typeface="Times New Roman" panose="02020603050405020304" pitchFamily="18" charset="0"/>
                          <a:ea typeface="Calibri" panose="020F0502020204030204" pitchFamily="34" charset="0"/>
                        </a:rPr>
                        <a:t>z evidence</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1 900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6041">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upsaný vklad do ZK (po zápise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6041">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4</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zápočet uhrazeného vkladu</a:t>
                      </a:r>
                    </a:p>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(po zápise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6998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3668184"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vkladatele - Borovec</a:t>
            </a:r>
            <a:endParaRPr lang="cs-CZ" sz="2000" b="1" dirty="0">
              <a:latin typeface="Times New Roman" panose="02020603050405020304" pitchFamily="18" charset="0"/>
              <a:cs typeface="Times New Roman" panose="02020603050405020304"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2725364325"/>
              </p:ext>
            </p:extLst>
          </p:nvPr>
        </p:nvGraphicFramePr>
        <p:xfrm>
          <a:off x="458924" y="1057196"/>
          <a:ext cx="8211928" cy="4255404"/>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016041">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vklad zboží </a:t>
                      </a:r>
                    </a:p>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(před zápisem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960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6041">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upsaný vklad do ZK (po zápise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960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6041">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zápočet uhrazeného vkladu</a:t>
                      </a:r>
                    </a:p>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(po zápise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960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754273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3557384"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vkladatele - Cmíral</a:t>
            </a:r>
            <a:endParaRPr lang="cs-CZ" sz="2000" b="1" dirty="0">
              <a:latin typeface="Times New Roman" panose="02020603050405020304" pitchFamily="18" charset="0"/>
              <a:cs typeface="Times New Roman" panose="02020603050405020304"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26890052"/>
              </p:ext>
            </p:extLst>
          </p:nvPr>
        </p:nvGraphicFramePr>
        <p:xfrm>
          <a:off x="453608" y="860493"/>
          <a:ext cx="8211928" cy="5382080"/>
        </p:xfrm>
        <a:graphic>
          <a:graphicData uri="http://schemas.openxmlformats.org/drawingml/2006/table">
            <a:tbl>
              <a:tblPr/>
              <a:tblGrid>
                <a:gridCol w="482058"/>
                <a:gridCol w="4098372"/>
                <a:gridCol w="1678630"/>
                <a:gridCol w="976434"/>
                <a:gridCol w="976434"/>
              </a:tblGrid>
              <a:tr h="814135">
                <a:tc>
                  <a:txBody>
                    <a:bodyPr/>
                    <a:lstStyle/>
                    <a:p>
                      <a:pPr algn="ctr">
                        <a:spcBef>
                          <a:spcPts val="0"/>
                        </a:spcBef>
                        <a:spcAft>
                          <a:spcPts val="0"/>
                        </a:spcAft>
                      </a:pPr>
                      <a:r>
                        <a:rPr lang="cs-CZ" sz="24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4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4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4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4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913589">
                <a:tc>
                  <a:txBody>
                    <a:bodyPr/>
                    <a:lstStyle/>
                    <a:p>
                      <a:pPr marL="0" lvl="0" indent="0" algn="ctr">
                        <a:spcBef>
                          <a:spcPts val="0"/>
                        </a:spcBef>
                        <a:spcAft>
                          <a:spcPts val="0"/>
                        </a:spcAft>
                        <a:buFontTx/>
                        <a:buNone/>
                        <a:tabLst>
                          <a:tab pos="215900" algn="l"/>
                        </a:tabLst>
                      </a:pPr>
                      <a:r>
                        <a:rPr lang="cs-CZ" sz="2400" b="1" dirty="0" smtClean="0">
                          <a:effectLst/>
                          <a:latin typeface="Times New Roman" panose="02020603050405020304" pitchFamily="18" charset="0"/>
                          <a:ea typeface="Calibri" panose="020F0502020204030204" pitchFamily="34" charset="0"/>
                        </a:rPr>
                        <a:t>1</a:t>
                      </a:r>
                      <a:endParaRPr lang="cs-CZ" sz="24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400" b="1" dirty="0" smtClean="0">
                          <a:effectLst/>
                          <a:latin typeface="Times New Roman" panose="02020603050405020304" pitchFamily="18" charset="0"/>
                          <a:ea typeface="Calibri" panose="020F0502020204030204" pitchFamily="34" charset="0"/>
                        </a:rPr>
                        <a:t>VÚD - zrušení opravné položky (5 %)</a:t>
                      </a:r>
                      <a:endParaRPr lang="cs-CZ" sz="24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endParaRPr lang="cs-CZ" sz="24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400" b="1">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4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3589">
                <a:tc>
                  <a:txBody>
                    <a:bodyPr/>
                    <a:lstStyle/>
                    <a:p>
                      <a:pPr marL="0" lvl="0" indent="0" algn="l">
                        <a:spcBef>
                          <a:spcPts val="0"/>
                        </a:spcBef>
                        <a:spcAft>
                          <a:spcPts val="0"/>
                        </a:spcAft>
                        <a:buFontTx/>
                        <a:buNone/>
                        <a:tabLst>
                          <a:tab pos="215900" algn="l"/>
                        </a:tabLst>
                      </a:pPr>
                      <a:r>
                        <a:rPr lang="cs-CZ" sz="2400" b="1" dirty="0">
                          <a:effectLst/>
                          <a:latin typeface="Times New Roman" panose="02020603050405020304" pitchFamily="18" charset="0"/>
                          <a:ea typeface="Calibri" panose="020F0502020204030204" pitchFamily="34" charset="0"/>
                        </a:rPr>
                        <a:t> </a:t>
                      </a:r>
                      <a:r>
                        <a:rPr lang="cs-CZ" sz="2400" b="1" dirty="0" smtClean="0">
                          <a:effectLst/>
                          <a:latin typeface="Times New Roman" panose="02020603050405020304" pitchFamily="18" charset="0"/>
                          <a:ea typeface="Calibri" panose="020F0502020204030204" pitchFamily="34" charset="0"/>
                        </a:rPr>
                        <a:t>2</a:t>
                      </a:r>
                      <a:endParaRPr lang="cs-CZ" sz="24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400" b="1" dirty="0" smtClean="0">
                          <a:effectLst/>
                          <a:latin typeface="Times New Roman" panose="02020603050405020304" pitchFamily="18" charset="0"/>
                          <a:ea typeface="Calibri" panose="020F0502020204030204" pitchFamily="34" charset="0"/>
                        </a:rPr>
                        <a:t>VÚD - vklad pohledávky </a:t>
                      </a:r>
                    </a:p>
                    <a:p>
                      <a:pPr algn="just">
                        <a:spcBef>
                          <a:spcPts val="0"/>
                        </a:spcBef>
                        <a:spcAft>
                          <a:spcPts val="0"/>
                        </a:spcAft>
                      </a:pPr>
                      <a:r>
                        <a:rPr lang="cs-CZ" sz="2400" b="1" dirty="0" smtClean="0">
                          <a:effectLst/>
                          <a:latin typeface="Times New Roman" panose="02020603050405020304" pitchFamily="18" charset="0"/>
                          <a:ea typeface="Calibri" panose="020F0502020204030204" pitchFamily="34" charset="0"/>
                        </a:rPr>
                        <a:t>(před zápisem do OR)</a:t>
                      </a:r>
                      <a:endParaRPr lang="cs-CZ" sz="24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400" b="1" dirty="0">
                          <a:effectLst/>
                          <a:latin typeface="Times New Roman" panose="02020603050405020304" pitchFamily="18" charset="0"/>
                          <a:ea typeface="Calibri" panose="020F0502020204030204" pitchFamily="34" charset="0"/>
                        </a:rPr>
                        <a:t> </a:t>
                      </a:r>
                      <a:r>
                        <a:rPr lang="cs-CZ" sz="2400" b="1" dirty="0" smtClean="0">
                          <a:effectLst/>
                          <a:latin typeface="Times New Roman" panose="02020603050405020304" pitchFamily="18" charset="0"/>
                          <a:ea typeface="Calibri" panose="020F0502020204030204" pitchFamily="34" charset="0"/>
                        </a:rPr>
                        <a:t>870</a:t>
                      </a:r>
                      <a:endParaRPr lang="cs-CZ" sz="24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4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4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3589">
                <a:tc>
                  <a:txBody>
                    <a:bodyPr/>
                    <a:lstStyle/>
                    <a:p>
                      <a:pPr marL="0" lvl="0" indent="0" algn="l">
                        <a:spcBef>
                          <a:spcPts val="0"/>
                        </a:spcBef>
                        <a:spcAft>
                          <a:spcPts val="0"/>
                        </a:spcAft>
                        <a:buFontTx/>
                        <a:buNone/>
                        <a:tabLst>
                          <a:tab pos="215900" algn="l"/>
                        </a:tabLst>
                      </a:pPr>
                      <a:r>
                        <a:rPr lang="cs-CZ" sz="2400" b="1" dirty="0">
                          <a:effectLst/>
                          <a:latin typeface="Times New Roman" panose="02020603050405020304" pitchFamily="18" charset="0"/>
                          <a:ea typeface="Calibri" panose="020F0502020204030204" pitchFamily="34" charset="0"/>
                        </a:rPr>
                        <a:t> </a:t>
                      </a:r>
                      <a:r>
                        <a:rPr lang="cs-CZ" sz="2400" b="1" dirty="0" smtClean="0">
                          <a:effectLst/>
                          <a:latin typeface="Times New Roman" panose="02020603050405020304" pitchFamily="18" charset="0"/>
                          <a:ea typeface="Calibri" panose="020F0502020204030204" pitchFamily="34" charset="0"/>
                        </a:rPr>
                        <a:t>3</a:t>
                      </a:r>
                      <a:endParaRPr lang="cs-CZ" sz="24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t-BR" sz="2400" b="1" dirty="0" smtClean="0">
                          <a:effectLst/>
                          <a:latin typeface="Times New Roman" panose="02020603050405020304" pitchFamily="18" charset="0"/>
                          <a:ea typeface="Calibri" panose="020F0502020204030204" pitchFamily="34" charset="0"/>
                        </a:rPr>
                        <a:t>VÚD - navýšení pohledávky o úrok z prodlení</a:t>
                      </a:r>
                      <a:endParaRPr lang="cs-CZ" sz="24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400" b="1" dirty="0">
                          <a:effectLst/>
                          <a:latin typeface="Times New Roman" panose="02020603050405020304" pitchFamily="18" charset="0"/>
                          <a:ea typeface="Calibri" panose="020F0502020204030204" pitchFamily="34" charset="0"/>
                        </a:rPr>
                        <a:t> </a:t>
                      </a:r>
                      <a:r>
                        <a:rPr lang="cs-CZ" sz="2400" b="1" dirty="0" smtClean="0">
                          <a:effectLst/>
                          <a:latin typeface="Times New Roman" panose="02020603050405020304" pitchFamily="18" charset="0"/>
                          <a:ea typeface="Calibri" panose="020F0502020204030204" pitchFamily="34" charset="0"/>
                        </a:rPr>
                        <a:t>6</a:t>
                      </a:r>
                      <a:endParaRPr lang="cs-CZ" sz="24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4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4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3589">
                <a:tc>
                  <a:txBody>
                    <a:bodyPr/>
                    <a:lstStyle/>
                    <a:p>
                      <a:pPr marL="0" lvl="0" indent="0" algn="l">
                        <a:spcBef>
                          <a:spcPts val="0"/>
                        </a:spcBef>
                        <a:spcAft>
                          <a:spcPts val="0"/>
                        </a:spcAft>
                        <a:buFontTx/>
                        <a:buNone/>
                        <a:tabLst>
                          <a:tab pos="215900" algn="l"/>
                        </a:tabLst>
                      </a:pPr>
                      <a:r>
                        <a:rPr lang="cs-CZ" sz="2400" b="1" dirty="0">
                          <a:effectLst/>
                          <a:latin typeface="Times New Roman" panose="02020603050405020304" pitchFamily="18" charset="0"/>
                          <a:ea typeface="Calibri" panose="020F0502020204030204" pitchFamily="34" charset="0"/>
                        </a:rPr>
                        <a:t> </a:t>
                      </a:r>
                      <a:r>
                        <a:rPr lang="cs-CZ" sz="2400" b="1" dirty="0" smtClean="0">
                          <a:effectLst/>
                          <a:latin typeface="Times New Roman" panose="02020603050405020304" pitchFamily="18" charset="0"/>
                          <a:ea typeface="Calibri" panose="020F0502020204030204" pitchFamily="34" charset="0"/>
                        </a:rPr>
                        <a:t>4</a:t>
                      </a:r>
                      <a:endParaRPr lang="cs-CZ" sz="24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400" b="1" dirty="0" smtClean="0">
                          <a:effectLst/>
                          <a:latin typeface="Times New Roman" panose="02020603050405020304" pitchFamily="18" charset="0"/>
                          <a:ea typeface="Calibri" panose="020F0502020204030204" pitchFamily="34" charset="0"/>
                        </a:rPr>
                        <a:t>VÚD - upsaný vklad do ZK (po zápise do OR)</a:t>
                      </a:r>
                      <a:endParaRPr lang="cs-CZ" sz="24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4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4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4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3589">
                <a:tc>
                  <a:txBody>
                    <a:bodyPr/>
                    <a:lstStyle/>
                    <a:p>
                      <a:pPr marL="0" lvl="0" indent="0" algn="ctr">
                        <a:spcBef>
                          <a:spcPts val="0"/>
                        </a:spcBef>
                        <a:spcAft>
                          <a:spcPts val="0"/>
                        </a:spcAft>
                        <a:buFontTx/>
                        <a:buNone/>
                        <a:tabLst>
                          <a:tab pos="215900" algn="l"/>
                        </a:tabLst>
                      </a:pPr>
                      <a:r>
                        <a:rPr lang="cs-CZ" sz="2400" b="1" dirty="0" smtClean="0">
                          <a:effectLst/>
                          <a:latin typeface="Times New Roman" panose="02020603050405020304" pitchFamily="18" charset="0"/>
                          <a:ea typeface="Calibri" panose="020F0502020204030204" pitchFamily="34" charset="0"/>
                        </a:rPr>
                        <a:t>5</a:t>
                      </a:r>
                      <a:endParaRPr lang="cs-CZ" sz="24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400" b="1" dirty="0" smtClean="0">
                          <a:effectLst/>
                          <a:latin typeface="Times New Roman" panose="02020603050405020304" pitchFamily="18" charset="0"/>
                          <a:ea typeface="Calibri" panose="020F0502020204030204" pitchFamily="34" charset="0"/>
                        </a:rPr>
                        <a:t>VÚD - zápočet uhrazeného vkladu (po zápise do OR)</a:t>
                      </a:r>
                      <a:endParaRPr lang="cs-CZ" sz="24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endParaRPr lang="cs-CZ" sz="24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4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4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36281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latin typeface="Times New Roman" panose="02020603050405020304" pitchFamily="18" charset="0"/>
                <a:cs typeface="Times New Roman" panose="02020603050405020304" pitchFamily="18" charset="0"/>
              </a:rPr>
              <a:t>Příklad </a:t>
            </a:r>
            <a:r>
              <a:rPr lang="cs-CZ" sz="4000" b="1" dirty="0">
                <a:latin typeface="Times New Roman" panose="02020603050405020304" pitchFamily="18" charset="0"/>
                <a:cs typeface="Times New Roman" panose="02020603050405020304" pitchFamily="18" charset="0"/>
              </a:rPr>
              <a:t>3</a:t>
            </a:r>
          </a:p>
        </p:txBody>
      </p:sp>
      <p:sp>
        <p:nvSpPr>
          <p:cNvPr id="4" name="Obdélník 3"/>
          <p:cNvSpPr/>
          <p:nvPr/>
        </p:nvSpPr>
        <p:spPr>
          <a:xfrm>
            <a:off x="459991" y="2084631"/>
            <a:ext cx="8232154" cy="4093428"/>
          </a:xfrm>
          <a:prstGeom prst="rect">
            <a:avLst/>
          </a:prstGeom>
        </p:spPr>
        <p:txBody>
          <a:bodyPr wrap="square">
            <a:spAutoFit/>
          </a:bodyPr>
          <a:lstStyle/>
          <a:p>
            <a:pPr algn="just"/>
            <a:r>
              <a:rPr lang="cs-CZ" sz="2000" dirty="0" smtClean="0">
                <a:latin typeface="Times New Roman" panose="02020603050405020304" pitchFamily="18" charset="0"/>
                <a:ea typeface="Times New Roman" panose="02020603050405020304" pitchFamily="18" charset="0"/>
                <a:cs typeface="Times New Roman" panose="02020603050405020304" pitchFamily="18" charset="0"/>
              </a:rPr>
              <a:t>Obchodní společnost byla </a:t>
            </a:r>
            <a:r>
              <a:rPr lang="cs-CZ" sz="2000" dirty="0">
                <a:latin typeface="Times New Roman" panose="02020603050405020304" pitchFamily="18" charset="0"/>
                <a:ea typeface="Times New Roman" panose="02020603050405020304" pitchFamily="18" charset="0"/>
                <a:cs typeface="Times New Roman" panose="02020603050405020304" pitchFamily="18" charset="0"/>
              </a:rPr>
              <a:t>založena společenskou smlouvou </a:t>
            </a:r>
            <a:r>
              <a:rPr lang="cs-CZ" sz="2000" dirty="0" smtClean="0">
                <a:latin typeface="Times New Roman" panose="02020603050405020304" pitchFamily="18" charset="0"/>
                <a:ea typeface="Times New Roman" panose="02020603050405020304" pitchFamily="18" charset="0"/>
                <a:cs typeface="Times New Roman" panose="02020603050405020304" pitchFamily="18" charset="0"/>
              </a:rPr>
              <a:t>dvěma společníky</a:t>
            </a:r>
            <a:r>
              <a:rPr lang="cs-CZ" sz="2000" dirty="0">
                <a:latin typeface="Times New Roman" panose="02020603050405020304" pitchFamily="18" charset="0"/>
                <a:ea typeface="Times New Roman" panose="02020603050405020304" pitchFamily="18" charset="0"/>
                <a:cs typeface="Times New Roman" panose="02020603050405020304" pitchFamily="18" charset="0"/>
              </a:rPr>
              <a:t>. Každý se zavázal vložit do společnosti peněžitý vklad ve výši 100 000 Kč. Polovina vkladů byla složena na bankovní účet (správci vkladu), polovina bude uhrazena do 1 roku. Při zakládání společnosti vznikly jisté výdaje. </a:t>
            </a:r>
            <a:r>
              <a:rPr lang="cs-CZ" sz="2000" dirty="0" smtClean="0">
                <a:latin typeface="Times New Roman" panose="02020603050405020304" pitchFamily="18" charset="0"/>
                <a:ea typeface="Times New Roman" panose="02020603050405020304" pitchFamily="18" charset="0"/>
                <a:cs typeface="Times New Roman" panose="02020603050405020304" pitchFamily="18" charset="0"/>
              </a:rPr>
              <a:t>Bylo </a:t>
            </a:r>
            <a:r>
              <a:rPr lang="cs-CZ" sz="2000" dirty="0">
                <a:latin typeface="Times New Roman" panose="02020603050405020304" pitchFamily="18" charset="0"/>
                <a:ea typeface="Times New Roman" panose="02020603050405020304" pitchFamily="18" charset="0"/>
                <a:cs typeface="Times New Roman" panose="02020603050405020304" pitchFamily="18" charset="0"/>
              </a:rPr>
              <a:t>uhrazeno nájemné 25 000 </a:t>
            </a:r>
            <a:r>
              <a:rPr lang="cs-CZ" sz="2000" dirty="0" smtClean="0">
                <a:latin typeface="Times New Roman" panose="02020603050405020304" pitchFamily="18" charset="0"/>
                <a:ea typeface="Times New Roman" panose="02020603050405020304" pitchFamily="18" charset="0"/>
                <a:cs typeface="Times New Roman" panose="02020603050405020304" pitchFamily="18" charset="0"/>
              </a:rPr>
              <a:t>Kč, notářský </a:t>
            </a:r>
            <a:r>
              <a:rPr lang="cs-CZ" sz="2000" dirty="0">
                <a:latin typeface="Times New Roman" panose="02020603050405020304" pitchFamily="18" charset="0"/>
                <a:ea typeface="Times New Roman" panose="02020603050405020304" pitchFamily="18" charset="0"/>
                <a:cs typeface="Times New Roman" panose="02020603050405020304" pitchFamily="18" charset="0"/>
              </a:rPr>
              <a:t>poplatek 6 000 </a:t>
            </a:r>
            <a:r>
              <a:rPr lang="cs-CZ" sz="2000" dirty="0" smtClean="0">
                <a:latin typeface="Times New Roman" panose="02020603050405020304" pitchFamily="18" charset="0"/>
                <a:ea typeface="Times New Roman" panose="02020603050405020304" pitchFamily="18" charset="0"/>
                <a:cs typeface="Times New Roman" panose="02020603050405020304" pitchFamily="18" charset="0"/>
              </a:rPr>
              <a:t>Kč, poplatek </a:t>
            </a:r>
            <a:r>
              <a:rPr lang="cs-CZ" sz="2000" dirty="0">
                <a:latin typeface="Times New Roman" panose="02020603050405020304" pitchFamily="18" charset="0"/>
                <a:ea typeface="Times New Roman" panose="02020603050405020304" pitchFamily="18" charset="0"/>
                <a:cs typeface="Times New Roman" panose="02020603050405020304" pitchFamily="18" charset="0"/>
              </a:rPr>
              <a:t>12 000 Kč za živnostenská oprávnění a </a:t>
            </a:r>
            <a:r>
              <a:rPr lang="cs-CZ" sz="2000" dirty="0" smtClean="0">
                <a:latin typeface="Times New Roman" panose="02020603050405020304" pitchFamily="18" charset="0"/>
                <a:ea typeface="Times New Roman" panose="02020603050405020304" pitchFamily="18" charset="0"/>
                <a:cs typeface="Times New Roman" panose="02020603050405020304" pitchFamily="18" charset="0"/>
              </a:rPr>
              <a:t>byly rovněž uhrazeny </a:t>
            </a:r>
            <a:r>
              <a:rPr lang="cs-CZ" sz="2000" dirty="0">
                <a:latin typeface="Times New Roman" panose="02020603050405020304" pitchFamily="18" charset="0"/>
                <a:ea typeface="Times New Roman" panose="02020603050405020304" pitchFamily="18" charset="0"/>
                <a:cs typeface="Times New Roman" panose="02020603050405020304" pitchFamily="18" charset="0"/>
              </a:rPr>
              <a:t>náklady na reprezentaci </a:t>
            </a:r>
            <a:r>
              <a:rPr lang="cs-CZ" sz="2000" dirty="0" smtClean="0">
                <a:latin typeface="Times New Roman" panose="02020603050405020304" pitchFamily="18" charset="0"/>
                <a:ea typeface="Times New Roman" panose="02020603050405020304" pitchFamily="18" charset="0"/>
                <a:cs typeface="Times New Roman" panose="02020603050405020304" pitchFamily="18" charset="0"/>
              </a:rPr>
              <a:t>ve výši 4 </a:t>
            </a:r>
            <a:r>
              <a:rPr lang="cs-CZ" sz="2000" dirty="0">
                <a:latin typeface="Times New Roman" panose="02020603050405020304" pitchFamily="18" charset="0"/>
                <a:ea typeface="Times New Roman" panose="02020603050405020304" pitchFamily="18" charset="0"/>
                <a:cs typeface="Times New Roman" panose="02020603050405020304" pitchFamily="18" charset="0"/>
              </a:rPr>
              <a:t>000 Kč. </a:t>
            </a:r>
            <a:r>
              <a:rPr lang="cs-CZ" sz="2000" dirty="0" smtClean="0">
                <a:latin typeface="Times New Roman" panose="02020603050405020304" pitchFamily="18" charset="0"/>
                <a:ea typeface="Times New Roman" panose="02020603050405020304" pitchFamily="18" charset="0"/>
                <a:cs typeface="Times New Roman" panose="02020603050405020304" pitchFamily="18" charset="0"/>
              </a:rPr>
              <a:t>Dále </a:t>
            </a:r>
            <a:r>
              <a:rPr lang="cs-CZ" sz="2000" dirty="0">
                <a:latin typeface="Times New Roman" panose="02020603050405020304" pitchFamily="18" charset="0"/>
                <a:ea typeface="Times New Roman" panose="02020603050405020304" pitchFamily="18" charset="0"/>
                <a:cs typeface="Times New Roman" panose="02020603050405020304" pitchFamily="18" charset="0"/>
              </a:rPr>
              <a:t>vznikly výdaje na pracovní cestu společníků ve výši 8 000 Kč. </a:t>
            </a:r>
            <a:endParaRPr lang="cs-CZ"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cs-CZ"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cs-CZ" sz="2000" b="1" i="1" dirty="0">
                <a:latin typeface="Times New Roman" panose="02020603050405020304" pitchFamily="18" charset="0"/>
                <a:cs typeface="Times New Roman" panose="02020603050405020304" pitchFamily="18" charset="0"/>
              </a:rPr>
              <a:t>Úkol:</a:t>
            </a:r>
            <a:r>
              <a:rPr lang="cs-CZ" sz="2000" dirty="0">
                <a:latin typeface="Times New Roman" panose="02020603050405020304" pitchFamily="18" charset="0"/>
                <a:cs typeface="Times New Roman" panose="02020603050405020304" pitchFamily="18" charset="0"/>
              </a:rPr>
              <a:t> Sestavte zahajovací rozvahu a zaúčtujte u společnosti do Deníku jednotlivé účetní případy, když jsou zřizovací výdaje zachyceny hned při otevření účetních knih (objeví se v zahajovací rozvaze) a když jsou zachyceny až po otevření účetních knih.</a:t>
            </a:r>
          </a:p>
        </p:txBody>
      </p:sp>
    </p:spTree>
    <p:extLst>
      <p:ext uri="{BB962C8B-B14F-4D97-AF65-F5344CB8AC3E}">
        <p14:creationId xmlns:p14="http://schemas.microsoft.com/office/powerpoint/2010/main" val="1719162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6797054"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zřizovacích výdajů hned při otevření účetních knih</a:t>
            </a:r>
            <a:endParaRPr lang="cs-CZ" sz="2000" b="1" dirty="0">
              <a:latin typeface="Times New Roman" panose="02020603050405020304" pitchFamily="18" charset="0"/>
              <a:cs typeface="Times New Roman" panose="02020603050405020304" pitchFamily="18" charset="0"/>
            </a:endParaRPr>
          </a:p>
        </p:txBody>
      </p:sp>
      <p:graphicFrame>
        <p:nvGraphicFramePr>
          <p:cNvPr id="6" name="Tabulka 5"/>
          <p:cNvGraphicFramePr>
            <a:graphicFrameLocks noGrp="1"/>
          </p:cNvGraphicFramePr>
          <p:nvPr>
            <p:extLst>
              <p:ext uri="{D42A27DB-BD31-4B8C-83A1-F6EECF244321}">
                <p14:modId xmlns:p14="http://schemas.microsoft.com/office/powerpoint/2010/main" val="1230802366"/>
              </p:ext>
            </p:extLst>
          </p:nvPr>
        </p:nvGraphicFramePr>
        <p:xfrm>
          <a:off x="592572" y="878641"/>
          <a:ext cx="7933313" cy="5230980"/>
        </p:xfrm>
        <a:graphic>
          <a:graphicData uri="http://schemas.openxmlformats.org/drawingml/2006/table">
            <a:tbl>
              <a:tblPr firstRow="1" firstCol="1" bandRow="1"/>
              <a:tblGrid>
                <a:gridCol w="2527366"/>
                <a:gridCol w="1439290"/>
                <a:gridCol w="2525645"/>
                <a:gridCol w="1441012"/>
              </a:tblGrid>
              <a:tr h="435915">
                <a:tc gridSpan="4">
                  <a:txBody>
                    <a:bodyPr/>
                    <a:lstStyle/>
                    <a:p>
                      <a:pPr algn="ctr">
                        <a:spcBef>
                          <a:spcPts val="600"/>
                        </a:spcBef>
                        <a:spcAft>
                          <a:spcPts val="0"/>
                        </a:spcAft>
                      </a:pPr>
                      <a:r>
                        <a:rPr lang="cs-CZ" sz="2000" b="1" dirty="0">
                          <a:effectLst/>
                          <a:latin typeface="Times New Roman" panose="02020603050405020304" pitchFamily="18" charset="0"/>
                          <a:ea typeface="Calibri" panose="020F0502020204030204" pitchFamily="34" charset="0"/>
                        </a:rPr>
                        <a:t>ZAHAJOVACÍ </a:t>
                      </a:r>
                      <a:r>
                        <a:rPr lang="cs-CZ" sz="2000" b="1" dirty="0" smtClean="0">
                          <a:effectLst/>
                          <a:latin typeface="Times New Roman" panose="02020603050405020304" pitchFamily="18" charset="0"/>
                          <a:ea typeface="Calibri" panose="020F0502020204030204" pitchFamily="34" charset="0"/>
                        </a:rPr>
                        <a:t>ROZVAHA </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hMerge="1">
                  <a:txBody>
                    <a:bodyPr/>
                    <a:lstStyle/>
                    <a:p>
                      <a:endParaRPr lang="cs-CZ"/>
                    </a:p>
                  </a:txBody>
                  <a:tcPr/>
                </a:tc>
              </a:tr>
              <a:tr h="435915">
                <a:tc>
                  <a:txBody>
                    <a:bodyPr/>
                    <a:lstStyle/>
                    <a:p>
                      <a:pPr algn="ctr">
                        <a:spcAft>
                          <a:spcPts val="0"/>
                        </a:spcAft>
                      </a:pPr>
                      <a:r>
                        <a:rPr lang="cs-CZ" sz="2000" b="1" i="1" dirty="0">
                          <a:effectLst/>
                          <a:latin typeface="Times New Roman" panose="02020603050405020304" pitchFamily="18" charset="0"/>
                          <a:ea typeface="Calibri" panose="020F0502020204030204" pitchFamily="34" charset="0"/>
                        </a:rPr>
                        <a:t>Aktiva</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2000" b="1" i="1" dirty="0" smtClean="0">
                          <a:effectLst/>
                          <a:latin typeface="Times New Roman" panose="02020603050405020304" pitchFamily="18" charset="0"/>
                          <a:ea typeface="Calibri" panose="020F0502020204030204" pitchFamily="34" charset="0"/>
                        </a:rPr>
                        <a:t>tis. Kč</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2000" b="1" i="1" dirty="0">
                          <a:effectLst/>
                          <a:latin typeface="Times New Roman" panose="02020603050405020304" pitchFamily="18" charset="0"/>
                          <a:ea typeface="Calibri" panose="020F0502020204030204" pitchFamily="34" charset="0"/>
                        </a:rPr>
                        <a:t>Pasiva</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2000" b="1" i="1" dirty="0" smtClean="0">
                          <a:effectLst/>
                          <a:latin typeface="Times New Roman" panose="02020603050405020304" pitchFamily="18" charset="0"/>
                          <a:ea typeface="Calibri" panose="020F0502020204030204" pitchFamily="34" charset="0"/>
                        </a:rPr>
                        <a:t>tis. Kč</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b="1" dirty="0">
                          <a:effectLst/>
                          <a:latin typeface="Times New Roman" panose="02020603050405020304" pitchFamily="18" charset="0"/>
                          <a:ea typeface="Calibri" panose="020F0502020204030204" pitchFamily="34" charset="0"/>
                        </a:rPr>
                        <a:t>Dlouhodobá aktiva</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cs-CZ" sz="2000" b="1" dirty="0">
                          <a:effectLst/>
                          <a:latin typeface="Times New Roman" panose="02020603050405020304" pitchFamily="18" charset="0"/>
                          <a:ea typeface="Calibri" panose="020F0502020204030204" pitchFamily="34" charset="0"/>
                        </a:rPr>
                        <a:t>Vlastní kapitál</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35915">
                <a:tc>
                  <a:txBody>
                    <a:bodyPr/>
                    <a:lstStyle/>
                    <a:p>
                      <a:pPr algn="l">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b="1">
                          <a:effectLst/>
                          <a:latin typeface="Times New Roman" panose="02020603050405020304" pitchFamily="18" charset="0"/>
                          <a:ea typeface="Calibri" panose="020F0502020204030204" pitchFamily="34" charset="0"/>
                        </a:rPr>
                        <a:t>Oběžná aktiva</a:t>
                      </a:r>
                      <a:endParaRPr lang="cs-CZ"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cs-CZ" sz="2000" b="1" dirty="0">
                          <a:effectLst/>
                          <a:latin typeface="Times New Roman" panose="02020603050405020304" pitchFamily="18" charset="0"/>
                          <a:ea typeface="Calibri" panose="020F0502020204030204" pitchFamily="34" charset="0"/>
                        </a:rPr>
                        <a:t>Cizí kapitál</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35915">
                <a:tc>
                  <a:txBody>
                    <a:bodyPr/>
                    <a:lstStyle/>
                    <a:p>
                      <a:pPr algn="l">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b="1">
                          <a:effectLst/>
                          <a:latin typeface="Times New Roman" panose="02020603050405020304" pitchFamily="18" charset="0"/>
                          <a:ea typeface="Calibri" panose="020F0502020204030204" pitchFamily="34" charset="0"/>
                        </a:rPr>
                        <a:t>Celkem</a:t>
                      </a:r>
                      <a:endParaRPr lang="cs-CZ"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cs-CZ" sz="2000" b="1" dirty="0">
                          <a:effectLst/>
                          <a:latin typeface="Times New Roman" panose="02020603050405020304" pitchFamily="18" charset="0"/>
                          <a:ea typeface="Calibri" panose="020F0502020204030204" pitchFamily="34" charset="0"/>
                        </a:rPr>
                        <a:t>Celkem</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val="263779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6797054"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zřizovacích výdajů hned při otevření účetních knih</a:t>
            </a:r>
            <a:endParaRPr lang="cs-CZ" sz="2000" b="1" dirty="0">
              <a:latin typeface="Times New Roman" panose="02020603050405020304" pitchFamily="18" charset="0"/>
              <a:cs typeface="Times New Roman" panose="02020603050405020304"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4271542486"/>
              </p:ext>
            </p:extLst>
          </p:nvPr>
        </p:nvGraphicFramePr>
        <p:xfrm>
          <a:off x="453608" y="860493"/>
          <a:ext cx="8211928" cy="5947180"/>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636517">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upsaný ZK</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7186">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t-BR" sz="2800" b="1" dirty="0" smtClean="0">
                          <a:effectLst/>
                          <a:latin typeface="Times New Roman" panose="02020603050405020304" pitchFamily="18" charset="0"/>
                          <a:ea typeface="Calibri" panose="020F0502020204030204" pitchFamily="34" charset="0"/>
                        </a:rPr>
                        <a:t>VÚD - závazek ke společníkovi</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6041">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pohledávka z nesplacených peněžitých vkladů</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915">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4</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peníze na BÚ</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5</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náklady příštích období</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6</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nájemné</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25</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28286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6797054"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zřizovacích výdajů hned při otevření účetních knih</a:t>
            </a:r>
            <a:endParaRPr lang="cs-CZ" sz="2000" b="1" dirty="0">
              <a:latin typeface="Times New Roman" panose="02020603050405020304" pitchFamily="18" charset="0"/>
              <a:cs typeface="Times New Roman" panose="02020603050405020304"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3656170744"/>
              </p:ext>
            </p:extLst>
          </p:nvPr>
        </p:nvGraphicFramePr>
        <p:xfrm>
          <a:off x="443391" y="671483"/>
          <a:ext cx="8211928" cy="6033226"/>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636517">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7</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notářský poplatek</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6</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6517">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8</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poplatek na živnostenská oprávnění</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12</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7186">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9</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t-BR" sz="2800" b="1" dirty="0" smtClean="0">
                          <a:effectLst/>
                          <a:latin typeface="Times New Roman" panose="02020603050405020304" pitchFamily="18" charset="0"/>
                          <a:ea typeface="Calibri" panose="020F0502020204030204" pitchFamily="34" charset="0"/>
                        </a:rPr>
                        <a:t>VÚD - výdaje na reprezentaci</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4</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6041">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10</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výdaje na pracovní cesty</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8</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915">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11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VBÚ - úhrada výdajů společníkovi</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55</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12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VBÚ - doplatek peněžitých vkladů</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89845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6441187"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zřizovacích výdajů až po otevření účetních knih</a:t>
            </a:r>
            <a:endParaRPr lang="cs-CZ" sz="2000" b="1" dirty="0">
              <a:latin typeface="Times New Roman" panose="02020603050405020304" pitchFamily="18" charset="0"/>
              <a:cs typeface="Times New Roman" panose="02020603050405020304" pitchFamily="18" charset="0"/>
            </a:endParaRPr>
          </a:p>
        </p:txBody>
      </p:sp>
      <p:graphicFrame>
        <p:nvGraphicFramePr>
          <p:cNvPr id="6" name="Tabulka 5"/>
          <p:cNvGraphicFramePr>
            <a:graphicFrameLocks noGrp="1"/>
          </p:cNvGraphicFramePr>
          <p:nvPr>
            <p:extLst>
              <p:ext uri="{D42A27DB-BD31-4B8C-83A1-F6EECF244321}">
                <p14:modId xmlns:p14="http://schemas.microsoft.com/office/powerpoint/2010/main" val="1084874261"/>
              </p:ext>
            </p:extLst>
          </p:nvPr>
        </p:nvGraphicFramePr>
        <p:xfrm>
          <a:off x="592572" y="878641"/>
          <a:ext cx="7933313" cy="5230980"/>
        </p:xfrm>
        <a:graphic>
          <a:graphicData uri="http://schemas.openxmlformats.org/drawingml/2006/table">
            <a:tbl>
              <a:tblPr firstRow="1" firstCol="1" bandRow="1"/>
              <a:tblGrid>
                <a:gridCol w="2527366"/>
                <a:gridCol w="1439290"/>
                <a:gridCol w="2525645"/>
                <a:gridCol w="1441012"/>
              </a:tblGrid>
              <a:tr h="435915">
                <a:tc gridSpan="4">
                  <a:txBody>
                    <a:bodyPr/>
                    <a:lstStyle/>
                    <a:p>
                      <a:pPr algn="ctr">
                        <a:spcBef>
                          <a:spcPts val="600"/>
                        </a:spcBef>
                        <a:spcAft>
                          <a:spcPts val="0"/>
                        </a:spcAft>
                      </a:pPr>
                      <a:r>
                        <a:rPr lang="cs-CZ" sz="2000" b="1" dirty="0">
                          <a:effectLst/>
                          <a:latin typeface="Times New Roman" panose="02020603050405020304" pitchFamily="18" charset="0"/>
                          <a:ea typeface="Calibri" panose="020F0502020204030204" pitchFamily="34" charset="0"/>
                        </a:rPr>
                        <a:t>ZAHAJOVACÍ </a:t>
                      </a:r>
                      <a:r>
                        <a:rPr lang="cs-CZ" sz="2000" b="1" dirty="0" smtClean="0">
                          <a:effectLst/>
                          <a:latin typeface="Times New Roman" panose="02020603050405020304" pitchFamily="18" charset="0"/>
                          <a:ea typeface="Calibri" panose="020F0502020204030204" pitchFamily="34" charset="0"/>
                        </a:rPr>
                        <a:t>ROZVAHA </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hMerge="1">
                  <a:txBody>
                    <a:bodyPr/>
                    <a:lstStyle/>
                    <a:p>
                      <a:endParaRPr lang="cs-CZ"/>
                    </a:p>
                  </a:txBody>
                  <a:tcPr/>
                </a:tc>
              </a:tr>
              <a:tr h="435915">
                <a:tc>
                  <a:txBody>
                    <a:bodyPr/>
                    <a:lstStyle/>
                    <a:p>
                      <a:pPr algn="ctr">
                        <a:spcAft>
                          <a:spcPts val="0"/>
                        </a:spcAft>
                      </a:pPr>
                      <a:r>
                        <a:rPr lang="cs-CZ" sz="2000" b="1" i="1" dirty="0">
                          <a:effectLst/>
                          <a:latin typeface="Times New Roman" panose="02020603050405020304" pitchFamily="18" charset="0"/>
                          <a:ea typeface="Calibri" panose="020F0502020204030204" pitchFamily="34" charset="0"/>
                        </a:rPr>
                        <a:t>Aktiva</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2000" b="1" i="1" dirty="0" smtClean="0">
                          <a:effectLst/>
                          <a:latin typeface="Times New Roman" panose="02020603050405020304" pitchFamily="18" charset="0"/>
                          <a:ea typeface="Calibri" panose="020F0502020204030204" pitchFamily="34" charset="0"/>
                        </a:rPr>
                        <a:t>tis. Kč</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2000" b="1" i="1" dirty="0">
                          <a:effectLst/>
                          <a:latin typeface="Times New Roman" panose="02020603050405020304" pitchFamily="18" charset="0"/>
                          <a:ea typeface="Calibri" panose="020F0502020204030204" pitchFamily="34" charset="0"/>
                        </a:rPr>
                        <a:t>Pasiva</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2000" b="1" i="1" dirty="0" smtClean="0">
                          <a:effectLst/>
                          <a:latin typeface="Times New Roman" panose="02020603050405020304" pitchFamily="18" charset="0"/>
                          <a:ea typeface="Calibri" panose="020F0502020204030204" pitchFamily="34" charset="0"/>
                        </a:rPr>
                        <a:t>tis. Kč</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b="1" dirty="0">
                          <a:effectLst/>
                          <a:latin typeface="Times New Roman" panose="02020603050405020304" pitchFamily="18" charset="0"/>
                          <a:ea typeface="Calibri" panose="020F0502020204030204" pitchFamily="34" charset="0"/>
                        </a:rPr>
                        <a:t>Dlouhodobá aktiva</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cs-CZ" sz="2000" b="1" dirty="0">
                          <a:effectLst/>
                          <a:latin typeface="Times New Roman" panose="02020603050405020304" pitchFamily="18" charset="0"/>
                          <a:ea typeface="Calibri" panose="020F0502020204030204" pitchFamily="34" charset="0"/>
                        </a:rPr>
                        <a:t>Vlastní kapitál</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35915">
                <a:tc>
                  <a:txBody>
                    <a:bodyPr/>
                    <a:lstStyle/>
                    <a:p>
                      <a:pPr algn="l">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b="1">
                          <a:effectLst/>
                          <a:latin typeface="Times New Roman" panose="02020603050405020304" pitchFamily="18" charset="0"/>
                          <a:ea typeface="Calibri" panose="020F0502020204030204" pitchFamily="34" charset="0"/>
                        </a:rPr>
                        <a:t>Oběžná aktiva</a:t>
                      </a:r>
                      <a:endParaRPr lang="cs-CZ"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cs-CZ" sz="2000" b="1" dirty="0">
                          <a:effectLst/>
                          <a:latin typeface="Times New Roman" panose="02020603050405020304" pitchFamily="18" charset="0"/>
                          <a:ea typeface="Calibri" panose="020F0502020204030204" pitchFamily="34" charset="0"/>
                        </a:rPr>
                        <a:t>Cizí kapitál</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35915">
                <a:tc>
                  <a:txBody>
                    <a:bodyPr/>
                    <a:lstStyle/>
                    <a:p>
                      <a:pPr algn="l">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b="1">
                          <a:effectLst/>
                          <a:latin typeface="Times New Roman" panose="02020603050405020304" pitchFamily="18" charset="0"/>
                          <a:ea typeface="Calibri" panose="020F0502020204030204" pitchFamily="34" charset="0"/>
                        </a:rPr>
                        <a:t>Celkem</a:t>
                      </a:r>
                      <a:endParaRPr lang="cs-CZ"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cs-CZ" sz="2000" b="1" dirty="0">
                          <a:effectLst/>
                          <a:latin typeface="Times New Roman" panose="02020603050405020304" pitchFamily="18" charset="0"/>
                          <a:ea typeface="Calibri" panose="020F0502020204030204" pitchFamily="34" charset="0"/>
                        </a:rPr>
                        <a:t>Celkem</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Tree>
    <p:extLst>
      <p:ext uri="{BB962C8B-B14F-4D97-AF65-F5344CB8AC3E}">
        <p14:creationId xmlns:p14="http://schemas.microsoft.com/office/powerpoint/2010/main" val="2401932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smtClean="0">
                <a:latin typeface="Times New Roman" panose="02020603050405020304" pitchFamily="18" charset="0"/>
                <a:cs typeface="Times New Roman" panose="02020603050405020304" pitchFamily="18" charset="0"/>
              </a:rPr>
              <a:t>Příklad 1</a:t>
            </a:r>
            <a:endParaRPr lang="cs-CZ" sz="4000" b="1" dirty="0">
              <a:latin typeface="Times New Roman" panose="02020603050405020304" pitchFamily="18" charset="0"/>
              <a:cs typeface="Times New Roman" panose="02020603050405020304" pitchFamily="18" charset="0"/>
            </a:endParaRPr>
          </a:p>
        </p:txBody>
      </p:sp>
      <p:sp>
        <p:nvSpPr>
          <p:cNvPr id="4" name="Obdélník 3"/>
          <p:cNvSpPr/>
          <p:nvPr/>
        </p:nvSpPr>
        <p:spPr>
          <a:xfrm>
            <a:off x="459991" y="2084631"/>
            <a:ext cx="8232154" cy="4708981"/>
          </a:xfrm>
          <a:prstGeom prst="rect">
            <a:avLst/>
          </a:prstGeom>
        </p:spPr>
        <p:txBody>
          <a:bodyPr wrap="square">
            <a:spAutoFit/>
          </a:bodyPr>
          <a:lstStyle/>
          <a:p>
            <a:pPr algn="just"/>
            <a:r>
              <a:rPr lang="cs-CZ" sz="2000" dirty="0">
                <a:latin typeface="Times New Roman" panose="02020603050405020304" pitchFamily="18" charset="0"/>
                <a:ea typeface="Times New Roman" panose="02020603050405020304" pitchFamily="18" charset="0"/>
                <a:cs typeface="Times New Roman" panose="02020603050405020304" pitchFamily="18" charset="0"/>
              </a:rPr>
              <a:t>Akciovou společnost se rozhodli založit 2 společníci (Stehlík a Skřivan). V zakladatelské smlouvě se zavázali k vytvoření základního kapitálu 18 mil. Kč peněžitými vklady v české i cizí měně. Pan Stehlík vloží celkem 200 000 EUR (což je 5 500 000 Kč při kurzu první splátky 27,50 Kč/EUR) a p. Skřivan vloží celkem 12 500 000 Kč. Emisní kurz akcií se rovná jmenovité hodnotě akcií. Z upsané částky bylo do ustavující valné hromady uhrazeno 50 % upsaného peněžitého vkladu. Zbylá část ZK byla hrazena po zápisu do OR ve 2 stejných splátkách (kurz u 2. splátky byl 27,60 Kč/EUR, kurz u 3. splátky byl 27,80 Kč/EUR). Dále bylo ve smlouvě dohodnuto, že případný přeplatek (z důvodu kurzové změny) bude vypořádán vytvořením ostatních fondů a případný nedoplatek bude p. Stehlíkem uhrazen v Kč okamžitě po připsání poslední splátky na účet společnosti.</a:t>
            </a:r>
            <a:endParaRPr lang="cs-CZ"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cs-CZ"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cs-CZ" sz="2000" b="1" i="1" dirty="0">
                <a:latin typeface="Times New Roman" panose="02020603050405020304" pitchFamily="18" charset="0"/>
                <a:cs typeface="Times New Roman" panose="02020603050405020304" pitchFamily="18" charset="0"/>
              </a:rPr>
              <a:t>Úkol:</a:t>
            </a:r>
            <a:r>
              <a:rPr lang="cs-CZ" sz="2000" dirty="0">
                <a:latin typeface="Times New Roman" panose="02020603050405020304" pitchFamily="18" charset="0"/>
                <a:cs typeface="Times New Roman" panose="02020603050405020304" pitchFamily="18" charset="0"/>
              </a:rPr>
              <a:t> Sestavte zahajovací rozvahu u příjemce vkladu a zaúčtujte do Deníku jak u příjemce vkladu, tak u obou vkladatelů.</a:t>
            </a:r>
          </a:p>
        </p:txBody>
      </p:sp>
    </p:spTree>
    <p:extLst>
      <p:ext uri="{BB962C8B-B14F-4D97-AF65-F5344CB8AC3E}">
        <p14:creationId xmlns:p14="http://schemas.microsoft.com/office/powerpoint/2010/main" val="11943781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6441187"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zřizovacích výdajů až po otevření účetních knih</a:t>
            </a:r>
            <a:endParaRPr lang="cs-CZ" sz="2000" b="1" dirty="0">
              <a:latin typeface="Times New Roman" panose="02020603050405020304" pitchFamily="18" charset="0"/>
              <a:cs typeface="Times New Roman" panose="02020603050405020304"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1659014013"/>
              </p:ext>
            </p:extLst>
          </p:nvPr>
        </p:nvGraphicFramePr>
        <p:xfrm>
          <a:off x="453608" y="860493"/>
          <a:ext cx="8211928" cy="4902354"/>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636517">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upsaný ZK</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200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6041">
                <a:tc>
                  <a:txBody>
                    <a:bodyPr/>
                    <a:lstStyle/>
                    <a:p>
                      <a:pPr marL="0" lvl="0" indent="0" algn="l">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 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pohledávka z nesplacených peněžitých vkladů</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915">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peníze na BÚ</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4</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nájemné</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25</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5</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notářský poplatek</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6</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77236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6441187"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zřizovacích výdajů až po otevření účetních knih</a:t>
            </a:r>
            <a:endParaRPr lang="cs-CZ" sz="2000" b="1" dirty="0">
              <a:latin typeface="Times New Roman" panose="02020603050405020304" pitchFamily="18" charset="0"/>
              <a:cs typeface="Times New Roman" panose="02020603050405020304"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2122886050"/>
              </p:ext>
            </p:extLst>
          </p:nvPr>
        </p:nvGraphicFramePr>
        <p:xfrm>
          <a:off x="453608" y="860493"/>
          <a:ext cx="8211928" cy="5420455"/>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877186">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6</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poplatek na živnostenská oprávnění</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12</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7186">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7</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t-BR" sz="2800" b="1" dirty="0" smtClean="0">
                          <a:effectLst/>
                          <a:latin typeface="Times New Roman" panose="02020603050405020304" pitchFamily="18" charset="0"/>
                          <a:ea typeface="Calibri" panose="020F0502020204030204" pitchFamily="34" charset="0"/>
                        </a:rPr>
                        <a:t>VÚD - výdaje na reprezentaci</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4</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6041">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8</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výdaje na pracovní cesty</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8</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915">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9</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VBÚ - úhrada výdajů společníkovi</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smtClean="0">
                          <a:effectLst/>
                          <a:latin typeface="Times New Roman" panose="02020603050405020304" pitchFamily="18" charset="0"/>
                          <a:ea typeface="Calibri" panose="020F0502020204030204" pitchFamily="34" charset="0"/>
                        </a:rPr>
                        <a:t>55</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10</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VBÚ - doplatek peněžitých vkladů</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smtClean="0">
                          <a:effectLst/>
                          <a:latin typeface="Times New Roman" panose="02020603050405020304" pitchFamily="18" charset="0"/>
                          <a:ea typeface="Calibri" panose="020F0502020204030204" pitchFamily="34" charset="0"/>
                        </a:rPr>
                        <a:t>100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21828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ulka 2"/>
          <p:cNvGraphicFramePr>
            <a:graphicFrameLocks noGrp="1"/>
          </p:cNvGraphicFramePr>
          <p:nvPr>
            <p:extLst>
              <p:ext uri="{D42A27DB-BD31-4B8C-83A1-F6EECF244321}">
                <p14:modId xmlns:p14="http://schemas.microsoft.com/office/powerpoint/2010/main" val="2362686298"/>
              </p:ext>
            </p:extLst>
          </p:nvPr>
        </p:nvGraphicFramePr>
        <p:xfrm>
          <a:off x="592572" y="878641"/>
          <a:ext cx="7933313" cy="5230980"/>
        </p:xfrm>
        <a:graphic>
          <a:graphicData uri="http://schemas.openxmlformats.org/drawingml/2006/table">
            <a:tbl>
              <a:tblPr firstRow="1" firstCol="1" bandRow="1"/>
              <a:tblGrid>
                <a:gridCol w="2527366"/>
                <a:gridCol w="1439290"/>
                <a:gridCol w="2525645"/>
                <a:gridCol w="1441012"/>
              </a:tblGrid>
              <a:tr h="435915">
                <a:tc gridSpan="4">
                  <a:txBody>
                    <a:bodyPr/>
                    <a:lstStyle/>
                    <a:p>
                      <a:pPr algn="ctr">
                        <a:spcBef>
                          <a:spcPts val="600"/>
                        </a:spcBef>
                        <a:spcAft>
                          <a:spcPts val="0"/>
                        </a:spcAft>
                      </a:pPr>
                      <a:r>
                        <a:rPr lang="cs-CZ" sz="2000" b="1" dirty="0">
                          <a:effectLst/>
                          <a:latin typeface="Times New Roman" panose="02020603050405020304" pitchFamily="18" charset="0"/>
                          <a:ea typeface="Calibri" panose="020F0502020204030204" pitchFamily="34" charset="0"/>
                        </a:rPr>
                        <a:t>ZAHAJOVACÍ </a:t>
                      </a:r>
                      <a:r>
                        <a:rPr lang="cs-CZ" sz="2000" b="1" dirty="0" smtClean="0">
                          <a:effectLst/>
                          <a:latin typeface="Times New Roman" panose="02020603050405020304" pitchFamily="18" charset="0"/>
                          <a:ea typeface="Calibri" panose="020F0502020204030204" pitchFamily="34" charset="0"/>
                        </a:rPr>
                        <a:t>ROZVAHA </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hMerge="1">
                  <a:txBody>
                    <a:bodyPr/>
                    <a:lstStyle/>
                    <a:p>
                      <a:endParaRPr lang="cs-CZ"/>
                    </a:p>
                  </a:txBody>
                  <a:tcPr/>
                </a:tc>
              </a:tr>
              <a:tr h="435915">
                <a:tc>
                  <a:txBody>
                    <a:bodyPr/>
                    <a:lstStyle/>
                    <a:p>
                      <a:pPr algn="ctr">
                        <a:spcAft>
                          <a:spcPts val="0"/>
                        </a:spcAft>
                      </a:pPr>
                      <a:r>
                        <a:rPr lang="cs-CZ" sz="2000" b="1" i="1" dirty="0">
                          <a:effectLst/>
                          <a:latin typeface="Times New Roman" panose="02020603050405020304" pitchFamily="18" charset="0"/>
                          <a:ea typeface="Calibri" panose="020F0502020204030204" pitchFamily="34" charset="0"/>
                        </a:rPr>
                        <a:t>Aktiva</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2000" b="1" i="1" dirty="0" smtClean="0">
                          <a:effectLst/>
                          <a:latin typeface="Times New Roman" panose="02020603050405020304" pitchFamily="18" charset="0"/>
                          <a:ea typeface="Calibri" panose="020F0502020204030204" pitchFamily="34" charset="0"/>
                        </a:rPr>
                        <a:t>tis. Kč</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2000" b="1" i="1" dirty="0">
                          <a:effectLst/>
                          <a:latin typeface="Times New Roman" panose="02020603050405020304" pitchFamily="18" charset="0"/>
                          <a:ea typeface="Calibri" panose="020F0502020204030204" pitchFamily="34" charset="0"/>
                        </a:rPr>
                        <a:t>Pasiva</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2000" b="1" i="1" dirty="0" smtClean="0">
                          <a:effectLst/>
                          <a:latin typeface="Times New Roman" panose="02020603050405020304" pitchFamily="18" charset="0"/>
                          <a:ea typeface="Calibri" panose="020F0502020204030204" pitchFamily="34" charset="0"/>
                        </a:rPr>
                        <a:t>tis. Kč</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b="1" dirty="0">
                          <a:effectLst/>
                          <a:latin typeface="Times New Roman" panose="02020603050405020304" pitchFamily="18" charset="0"/>
                          <a:ea typeface="Calibri" panose="020F0502020204030204" pitchFamily="34" charset="0"/>
                        </a:rPr>
                        <a:t>Dlouhodobá aktiva</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cs-CZ" sz="2000" b="1" dirty="0">
                          <a:effectLst/>
                          <a:latin typeface="Times New Roman" panose="02020603050405020304" pitchFamily="18" charset="0"/>
                          <a:ea typeface="Calibri" panose="020F0502020204030204" pitchFamily="34" charset="0"/>
                        </a:rPr>
                        <a:t>Vlastní kapitál</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35915">
                <a:tc>
                  <a:txBody>
                    <a:bodyPr/>
                    <a:lstStyle/>
                    <a:p>
                      <a:pPr algn="l">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b="1">
                          <a:effectLst/>
                          <a:latin typeface="Times New Roman" panose="02020603050405020304" pitchFamily="18" charset="0"/>
                          <a:ea typeface="Calibri" panose="020F0502020204030204" pitchFamily="34" charset="0"/>
                        </a:rPr>
                        <a:t>Oběžná aktiva</a:t>
                      </a:r>
                      <a:endParaRPr lang="cs-CZ"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cs-CZ" sz="2000" b="1" dirty="0">
                          <a:effectLst/>
                          <a:latin typeface="Times New Roman" panose="02020603050405020304" pitchFamily="18" charset="0"/>
                          <a:ea typeface="Calibri" panose="020F0502020204030204" pitchFamily="34" charset="0"/>
                        </a:rPr>
                        <a:t>Cizí kapitál</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35915">
                <a:tc>
                  <a:txBody>
                    <a:bodyPr/>
                    <a:lstStyle/>
                    <a:p>
                      <a:pPr algn="l">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cs-CZ" sz="2000" dirty="0">
                          <a:effectLst/>
                          <a:latin typeface="Times New Roman" panose="02020603050405020304" pitchFamily="18" charset="0"/>
                          <a:ea typeface="Calibri" panose="020F050202020403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915">
                <a:tc>
                  <a:txBody>
                    <a:bodyPr/>
                    <a:lstStyle/>
                    <a:p>
                      <a:pPr algn="l">
                        <a:spcAft>
                          <a:spcPts val="0"/>
                        </a:spcAft>
                      </a:pPr>
                      <a:r>
                        <a:rPr lang="cs-CZ" sz="2000" b="1">
                          <a:effectLst/>
                          <a:latin typeface="Times New Roman" panose="02020603050405020304" pitchFamily="18" charset="0"/>
                          <a:ea typeface="Calibri" panose="020F0502020204030204" pitchFamily="34" charset="0"/>
                        </a:rPr>
                        <a:t>Celkem</a:t>
                      </a:r>
                      <a:endParaRPr lang="cs-CZ" sz="20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cs-CZ" sz="2000" b="1" dirty="0">
                          <a:effectLst/>
                          <a:latin typeface="Times New Roman" panose="02020603050405020304" pitchFamily="18" charset="0"/>
                          <a:ea typeface="Calibri" panose="020F0502020204030204" pitchFamily="34" charset="0"/>
                        </a:rPr>
                        <a:t>Celkem</a:t>
                      </a:r>
                      <a:endParaRPr lang="cs-CZ" sz="20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a:spcAft>
                          <a:spcPts val="0"/>
                        </a:spcAft>
                      </a:pPr>
                      <a:endParaRPr lang="cs-CZ" sz="2000" dirty="0">
                        <a:effectLst/>
                        <a:latin typeface="Times New Roman" panose="02020603050405020304" pitchFamily="18" charset="0"/>
                        <a:ea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
        <p:nvSpPr>
          <p:cNvPr id="4" name="Obdélník 3"/>
          <p:cNvSpPr/>
          <p:nvPr/>
        </p:nvSpPr>
        <p:spPr>
          <a:xfrm>
            <a:off x="402809" y="61813"/>
            <a:ext cx="3223959"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příjemce vkladu</a:t>
            </a:r>
            <a:endParaRPr lang="cs-CZ"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078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3223959"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příjemce vkladu</a:t>
            </a:r>
            <a:endParaRPr lang="cs-CZ" sz="2000" b="1" dirty="0">
              <a:latin typeface="Times New Roman" panose="02020603050405020304" pitchFamily="18" charset="0"/>
              <a:cs typeface="Times New Roman" panose="02020603050405020304"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242189568"/>
              </p:ext>
            </p:extLst>
          </p:nvPr>
        </p:nvGraphicFramePr>
        <p:xfrm>
          <a:off x="490821" y="950871"/>
          <a:ext cx="8211928" cy="5161972"/>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943162">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VÚD - upsaný základní kapitál</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18 000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7558">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VÚD - pohledávka z nesplacených peněžitých vkladů</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9 000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4045">
                <a:tc rowSpan="2">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VBÚ:</a:t>
                      </a:r>
                    </a:p>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a) 1. splátka - </a:t>
                      </a:r>
                      <a:r>
                        <a:rPr lang="cs-CZ" sz="2800" b="1" dirty="0" smtClean="0">
                          <a:effectLst/>
                          <a:latin typeface="Times New Roman" panose="02020603050405020304" pitchFamily="18" charset="0"/>
                          <a:ea typeface="Calibri" panose="020F0502020204030204" pitchFamily="34" charset="0"/>
                        </a:rPr>
                        <a:t>Stehlík</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r>
              <a:tr h="984045">
                <a:tc vMerge="1">
                  <a:txBody>
                    <a:bodyPr/>
                    <a:lstStyle/>
                    <a:p>
                      <a:endParaRPr lang="cs-CZ"/>
                    </a:p>
                  </a:txBody>
                  <a:tcPr/>
                </a:tc>
                <a:tc>
                  <a:txBody>
                    <a:bodyPr/>
                    <a:lstStyle/>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b) 1. splátka - </a:t>
                      </a:r>
                      <a:r>
                        <a:rPr lang="cs-CZ" sz="2800" b="1" dirty="0" smtClean="0">
                          <a:effectLst/>
                          <a:latin typeface="Times New Roman" panose="02020603050405020304" pitchFamily="18" charset="0"/>
                          <a:ea typeface="Calibri" panose="020F0502020204030204" pitchFamily="34" charset="0"/>
                        </a:rPr>
                        <a:t>Skřivan</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98677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3223959"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příjemce vkladu</a:t>
            </a:r>
            <a:endParaRPr lang="cs-CZ" sz="2000" b="1" dirty="0">
              <a:latin typeface="Times New Roman" panose="02020603050405020304" pitchFamily="18" charset="0"/>
              <a:cs typeface="Times New Roman" panose="02020603050405020304"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4141633063"/>
              </p:ext>
            </p:extLst>
          </p:nvPr>
        </p:nvGraphicFramePr>
        <p:xfrm>
          <a:off x="480189" y="699846"/>
          <a:ext cx="8259774" cy="5412713"/>
        </p:xfrm>
        <a:graphic>
          <a:graphicData uri="http://schemas.openxmlformats.org/drawingml/2006/table">
            <a:tbl>
              <a:tblPr/>
              <a:tblGrid>
                <a:gridCol w="508639"/>
                <a:gridCol w="4098479"/>
                <a:gridCol w="1688410"/>
                <a:gridCol w="982123"/>
                <a:gridCol w="982123"/>
              </a:tblGrid>
              <a:tr h="718148">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938913">
                <a:tc rowSpan="2">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4</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VBÚ:</a:t>
                      </a:r>
                    </a:p>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a) 2. splátka - </a:t>
                      </a:r>
                      <a:r>
                        <a:rPr lang="cs-CZ" sz="2800" b="1" dirty="0" smtClean="0">
                          <a:effectLst/>
                          <a:latin typeface="Times New Roman" panose="02020603050405020304" pitchFamily="18" charset="0"/>
                          <a:ea typeface="Calibri" panose="020F0502020204030204" pitchFamily="34" charset="0"/>
                        </a:rPr>
                        <a:t>Stehlík</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r>
              <a:tr h="938913">
                <a:tc vMerge="1">
                  <a:txBody>
                    <a:bodyPr/>
                    <a:lstStyle/>
                    <a:p>
                      <a:endParaRPr lang="cs-CZ"/>
                    </a:p>
                  </a:txBody>
                  <a:tcPr/>
                </a:tc>
                <a:tc>
                  <a:txBody>
                    <a:bodyPr/>
                    <a:lstStyle/>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b) 2. splátka - </a:t>
                      </a:r>
                      <a:r>
                        <a:rPr lang="cs-CZ" sz="2800" b="1" dirty="0" smtClean="0">
                          <a:effectLst/>
                          <a:latin typeface="Times New Roman" panose="02020603050405020304" pitchFamily="18" charset="0"/>
                          <a:ea typeface="Calibri" panose="020F0502020204030204" pitchFamily="34" charset="0"/>
                        </a:rPr>
                        <a:t>Skřivan</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938913">
                <a:tc rowSpan="2">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5</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VBÚ:</a:t>
                      </a:r>
                    </a:p>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a) 3. splátka - </a:t>
                      </a:r>
                      <a:r>
                        <a:rPr lang="cs-CZ" sz="2800" b="1" dirty="0" smtClean="0">
                          <a:effectLst/>
                          <a:latin typeface="Times New Roman" panose="02020603050405020304" pitchFamily="18" charset="0"/>
                          <a:ea typeface="Calibri" panose="020F0502020204030204" pitchFamily="34" charset="0"/>
                        </a:rPr>
                        <a:t>Stehlík</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r>
              <a:tr h="938913">
                <a:tc vMerge="1">
                  <a:txBody>
                    <a:bodyPr/>
                    <a:lstStyle/>
                    <a:p>
                      <a:endParaRPr lang="cs-CZ"/>
                    </a:p>
                  </a:txBody>
                  <a:tcPr/>
                </a:tc>
                <a:tc>
                  <a:txBody>
                    <a:bodyPr/>
                    <a:lstStyle/>
                    <a:p>
                      <a:pPr algn="just">
                        <a:spcBef>
                          <a:spcPts val="0"/>
                        </a:spcBef>
                        <a:spcAft>
                          <a:spcPts val="0"/>
                        </a:spcAft>
                      </a:pPr>
                      <a:r>
                        <a:rPr lang="cs-CZ" sz="2800" b="1" dirty="0">
                          <a:effectLst/>
                          <a:latin typeface="Times New Roman" panose="02020603050405020304" pitchFamily="18" charset="0"/>
                          <a:ea typeface="Calibri" panose="020F0502020204030204" pitchFamily="34" charset="0"/>
                        </a:rPr>
                        <a:t>b) 3. splátka - </a:t>
                      </a:r>
                      <a:r>
                        <a:rPr lang="cs-CZ" sz="2800" b="1" dirty="0" smtClean="0">
                          <a:effectLst/>
                          <a:latin typeface="Times New Roman" panose="02020603050405020304" pitchFamily="18" charset="0"/>
                          <a:ea typeface="Calibri" panose="020F0502020204030204" pitchFamily="34" charset="0"/>
                        </a:rPr>
                        <a:t>Skřivan</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r>
              <a:tr h="93891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6</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baseline="-25000" dirty="0" smtClean="0">
                          <a:effectLst/>
                          <a:latin typeface="Times New Roman" panose="02020603050405020304" pitchFamily="18" charset="0"/>
                          <a:ea typeface="Calibri" panose="020F0502020204030204" pitchFamily="34" charset="0"/>
                        </a:rPr>
                        <a:t>.............. </a:t>
                      </a:r>
                      <a:r>
                        <a:rPr lang="cs-CZ" sz="2800" b="1" dirty="0">
                          <a:effectLst/>
                          <a:latin typeface="Times New Roman" panose="02020603050405020304" pitchFamily="18" charset="0"/>
                          <a:ea typeface="Calibri" panose="020F0502020204030204" pitchFamily="34" charset="0"/>
                        </a:rPr>
                        <a:t>- vypořádání rozdílu vlivem kurzových změn</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2765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5229317"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vkladatele - Stehlík (30,56% podíl)</a:t>
            </a:r>
            <a:endParaRPr lang="cs-CZ" sz="2000" b="1" dirty="0">
              <a:latin typeface="Times New Roman" panose="02020603050405020304" pitchFamily="18" charset="0"/>
              <a:cs typeface="Times New Roman" panose="02020603050405020304"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577687775"/>
              </p:ext>
            </p:extLst>
          </p:nvPr>
        </p:nvGraphicFramePr>
        <p:xfrm>
          <a:off x="474873" y="1062512"/>
          <a:ext cx="8211928" cy="3878491"/>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VBÚ - 1. splátka </a:t>
                      </a:r>
                    </a:p>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(před zápisem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2 750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upsaný vklad do ZK (po zápise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5 500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8443">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zápočet 1. splátky (po zápise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2 750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67759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3542958"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vkladatele - Stehlík</a:t>
            </a:r>
            <a:endParaRPr lang="cs-CZ" sz="2000" b="1" dirty="0">
              <a:latin typeface="Times New Roman" panose="02020603050405020304" pitchFamily="18" charset="0"/>
              <a:cs typeface="Times New Roman" panose="02020603050405020304"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2206801964"/>
              </p:ext>
            </p:extLst>
          </p:nvPr>
        </p:nvGraphicFramePr>
        <p:xfrm>
          <a:off x="474873" y="1062512"/>
          <a:ext cx="8211928" cy="4137044"/>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943162">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4</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VBÚ - 2. splátka </a:t>
                      </a:r>
                    </a:p>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(po zápise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1 380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7558">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5</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VBÚ - 3. splátka </a:t>
                      </a:r>
                    </a:p>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(po zápise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1 390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3162">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6</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vypořádání rozdílu vlivem kurzových změn</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16602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402809" y="61813"/>
            <a:ext cx="5330305" cy="400110"/>
          </a:xfrm>
          <a:prstGeom prst="rect">
            <a:avLst/>
          </a:prstGeom>
        </p:spPr>
        <p:txBody>
          <a:bodyPr wrap="none">
            <a:spAutoFit/>
          </a:bodyPr>
          <a:lstStyle/>
          <a:p>
            <a:r>
              <a:rPr lang="cs-CZ" altLang="cs-CZ" sz="2000" b="1" dirty="0" smtClean="0">
                <a:latin typeface="Times New Roman" panose="02020603050405020304" pitchFamily="18" charset="0"/>
                <a:cs typeface="Times New Roman" panose="02020603050405020304" pitchFamily="18" charset="0"/>
              </a:rPr>
              <a:t>Účtování </a:t>
            </a:r>
            <a:r>
              <a:rPr lang="cs-CZ" altLang="cs-CZ" sz="2000" b="1" dirty="0">
                <a:latin typeface="Times New Roman" panose="02020603050405020304" pitchFamily="18" charset="0"/>
                <a:cs typeface="Times New Roman" panose="02020603050405020304" pitchFamily="18" charset="0"/>
              </a:rPr>
              <a:t>u </a:t>
            </a:r>
            <a:r>
              <a:rPr lang="cs-CZ" altLang="cs-CZ" sz="2000" b="1" dirty="0" smtClean="0">
                <a:latin typeface="Times New Roman" panose="02020603050405020304" pitchFamily="18" charset="0"/>
                <a:cs typeface="Times New Roman" panose="02020603050405020304" pitchFamily="18" charset="0"/>
              </a:rPr>
              <a:t>vkladatele - Skřivan (69,44% podíl)</a:t>
            </a:r>
            <a:endParaRPr lang="cs-CZ" sz="2000" b="1" dirty="0">
              <a:latin typeface="Times New Roman" panose="02020603050405020304" pitchFamily="18" charset="0"/>
              <a:cs typeface="Times New Roman" panose="02020603050405020304" pitchFamily="18" charset="0"/>
            </a:endParaRPr>
          </a:p>
        </p:txBody>
      </p:sp>
      <p:graphicFrame>
        <p:nvGraphicFramePr>
          <p:cNvPr id="5" name="Tabulka 4"/>
          <p:cNvGraphicFramePr>
            <a:graphicFrameLocks noGrp="1"/>
          </p:cNvGraphicFramePr>
          <p:nvPr>
            <p:extLst>
              <p:ext uri="{D42A27DB-BD31-4B8C-83A1-F6EECF244321}">
                <p14:modId xmlns:p14="http://schemas.microsoft.com/office/powerpoint/2010/main" val="2197041917"/>
              </p:ext>
            </p:extLst>
          </p:nvPr>
        </p:nvGraphicFramePr>
        <p:xfrm>
          <a:off x="453608" y="727587"/>
          <a:ext cx="8211928" cy="6023367"/>
        </p:xfrm>
        <a:graphic>
          <a:graphicData uri="http://schemas.openxmlformats.org/drawingml/2006/table">
            <a:tbl>
              <a:tblPr/>
              <a:tblGrid>
                <a:gridCol w="482058"/>
                <a:gridCol w="4098372"/>
                <a:gridCol w="1678630"/>
                <a:gridCol w="976434"/>
                <a:gridCol w="976434"/>
              </a:tblGrid>
              <a:tr h="943162">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Účetní případ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tis. Kč</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MD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D</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016041">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VBÚ - 1. splátka </a:t>
                      </a:r>
                    </a:p>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(před zápisem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6 250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6041">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2</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VÚD - upsaný vklad do ZK (po zápise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12 500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6041">
                <a:tc>
                  <a:txBody>
                    <a:bodyPr/>
                    <a:lstStyle/>
                    <a:p>
                      <a:pPr marL="0" lvl="0" indent="0" algn="l">
                        <a:spcBef>
                          <a:spcPts val="0"/>
                        </a:spcBef>
                        <a:spcAft>
                          <a:spcPts val="0"/>
                        </a:spcAft>
                        <a:buFontTx/>
                        <a:buNone/>
                        <a:tabLst>
                          <a:tab pos="215900" algn="l"/>
                        </a:tabLs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3</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cs-CZ" sz="2800" b="1" dirty="0" smtClean="0">
                          <a:effectLst/>
                          <a:latin typeface="Times New Roman" panose="02020603050405020304" pitchFamily="18" charset="0"/>
                          <a:ea typeface="Calibri" panose="020F0502020204030204" pitchFamily="34" charset="0"/>
                        </a:rPr>
                        <a:t>VÚD - zápočet 1. splátky (po zápise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a:effectLst/>
                          <a:latin typeface="Times New Roman" panose="02020603050405020304" pitchFamily="18" charset="0"/>
                          <a:ea typeface="Calibri" panose="020F0502020204030204" pitchFamily="34" charset="0"/>
                        </a:rPr>
                        <a:t> </a:t>
                      </a:r>
                      <a:r>
                        <a:rPr lang="cs-CZ" sz="2800" b="1" dirty="0" smtClean="0">
                          <a:effectLst/>
                          <a:latin typeface="Times New Roman" panose="02020603050405020304" pitchFamily="18" charset="0"/>
                          <a:ea typeface="Calibri" panose="020F0502020204030204" pitchFamily="34" charset="0"/>
                        </a:rPr>
                        <a:t>6 250</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cs-CZ" sz="2800" b="1" dirty="0">
                          <a:effectLst/>
                          <a:latin typeface="Times New Roman" panose="02020603050405020304" pitchFamily="18" charset="0"/>
                          <a:ea typeface="Calibri" panose="020F0502020204030204" pitchFamily="34" charset="0"/>
                        </a:rPr>
                        <a:t> </a:t>
                      </a: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6041">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4</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VBÚ - 2. splátka </a:t>
                      </a:r>
                    </a:p>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(po zápise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3 125</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6041">
                <a:tc>
                  <a:txBody>
                    <a:bodyPr/>
                    <a:lstStyle/>
                    <a:p>
                      <a:pPr marL="0" lvl="0" indent="0" algn="ctr">
                        <a:spcBef>
                          <a:spcPts val="0"/>
                        </a:spcBef>
                        <a:spcAft>
                          <a:spcPts val="0"/>
                        </a:spcAft>
                        <a:buFontTx/>
                        <a:buNone/>
                        <a:tabLst>
                          <a:tab pos="215900" algn="l"/>
                        </a:tabLst>
                      </a:pPr>
                      <a:r>
                        <a:rPr lang="cs-CZ" sz="2800" b="1" dirty="0" smtClean="0">
                          <a:effectLst/>
                          <a:latin typeface="Times New Roman" panose="02020603050405020304" pitchFamily="18" charset="0"/>
                          <a:ea typeface="Calibri" panose="020F0502020204030204" pitchFamily="34" charset="0"/>
                        </a:rPr>
                        <a:t>5</a:t>
                      </a:r>
                      <a:endParaRPr lang="cs-CZ" sz="2800" b="1" dirty="0">
                        <a:effectLst/>
                        <a:latin typeface="Times New Roman" panose="02020603050405020304" pitchFamily="18" charset="0"/>
                        <a:ea typeface="Calibri" panose="020F0502020204030204" pitchFamily="34" charset="0"/>
                      </a:endParaRPr>
                    </a:p>
                  </a:txBody>
                  <a:tcPr marL="39921" marR="39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VBÚ - 3. splátka </a:t>
                      </a:r>
                    </a:p>
                    <a:p>
                      <a:pPr algn="just">
                        <a:spcBef>
                          <a:spcPts val="0"/>
                        </a:spcBef>
                        <a:spcAft>
                          <a:spcPts val="0"/>
                        </a:spcAft>
                      </a:pPr>
                      <a:r>
                        <a:rPr lang="pl-PL" sz="2800" b="1" dirty="0" smtClean="0">
                          <a:effectLst/>
                          <a:latin typeface="Times New Roman" panose="02020603050405020304" pitchFamily="18" charset="0"/>
                          <a:ea typeface="Calibri" panose="020F0502020204030204" pitchFamily="34" charset="0"/>
                        </a:rPr>
                        <a:t>(po zápise do OR)</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0"/>
                        </a:spcBef>
                        <a:spcAft>
                          <a:spcPts val="0"/>
                        </a:spcAft>
                      </a:pPr>
                      <a:r>
                        <a:rPr lang="cs-CZ" sz="2800" b="1" dirty="0" smtClean="0">
                          <a:effectLst/>
                          <a:latin typeface="Times New Roman" panose="02020603050405020304" pitchFamily="18" charset="0"/>
                          <a:ea typeface="Calibri" panose="020F0502020204030204" pitchFamily="34" charset="0"/>
                        </a:rPr>
                        <a:t>3 125</a:t>
                      </a: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endParaRPr lang="cs-CZ" sz="2800" b="1" dirty="0">
                        <a:effectLst/>
                        <a:latin typeface="Times New Roman" panose="02020603050405020304" pitchFamily="18" charset="0"/>
                        <a:ea typeface="Calibri" panose="020F0502020204030204" pitchFamily="34" charset="0"/>
                      </a:endParaRPr>
                    </a:p>
                  </a:txBody>
                  <a:tcPr marL="39921" marR="399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47016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latin typeface="Times New Roman" panose="02020603050405020304" pitchFamily="18" charset="0"/>
                <a:cs typeface="Times New Roman" panose="02020603050405020304" pitchFamily="18" charset="0"/>
              </a:rPr>
              <a:t>Příklad 2</a:t>
            </a:r>
            <a:endParaRPr lang="cs-CZ" sz="4000" b="1" dirty="0">
              <a:latin typeface="Times New Roman" panose="02020603050405020304" pitchFamily="18" charset="0"/>
              <a:cs typeface="Times New Roman" panose="02020603050405020304" pitchFamily="18" charset="0"/>
            </a:endParaRPr>
          </a:p>
        </p:txBody>
      </p:sp>
      <p:sp>
        <p:nvSpPr>
          <p:cNvPr id="4" name="Obdélník 3"/>
          <p:cNvSpPr/>
          <p:nvPr/>
        </p:nvSpPr>
        <p:spPr>
          <a:xfrm>
            <a:off x="459991" y="2084631"/>
            <a:ext cx="8232154" cy="4708981"/>
          </a:xfrm>
          <a:prstGeom prst="rect">
            <a:avLst/>
          </a:prstGeom>
        </p:spPr>
        <p:txBody>
          <a:bodyPr wrap="square">
            <a:spAutoFit/>
          </a:bodyPr>
          <a:lstStyle/>
          <a:p>
            <a:pPr algn="just"/>
            <a:r>
              <a:rPr lang="cs-CZ" sz="2000" dirty="0">
                <a:latin typeface="Times New Roman" panose="02020603050405020304" pitchFamily="18" charset="0"/>
                <a:ea typeface="Times New Roman" panose="02020603050405020304" pitchFamily="18" charset="0"/>
                <a:cs typeface="Times New Roman" panose="02020603050405020304" pitchFamily="18" charset="0"/>
              </a:rPr>
              <a:t>Tři společníci (Ambrož, Borovec, Cmíral) se rozhodli založit s. r. o. Ve společenské smlouvě se zavázali k vytvoření základního kapitálu 3 mil. Kč nepeněžitými vklady. Pan Ambrož vložil dodávku, jehož PC byla 1 900 000 Kč a dosavadní oprávky 330 000 Kč. Pro vklad byla dodávka oceněna znalcem na 1 250 000 Kč. Pan Borovec vložil zboží, jehož účetní cena byla 960 000 Kč. Pro vklad bylo zboží oceněno znalcem na 930 000 Kč. Pan Cmíral vložil do nově zakládané s.r.o. pohledávku, jejíž jmenovitá hodnota je 870 000 Kč. Jelikož je pohledávka po lhůtě splatnosti, byla u ní vytvořena u p. Cmírala účetní opravná položka ve výši 5 % jmenovité hodnoty. Pro vklad byla pohledávka oceněna znalcem ve výši 820 000 Kč. Součástí upsané a uhrazené pohledávky je i pohledávka z úroku z prodlení v částce 6 000 Kč vystavená vkladatelem pohledávky (p Cmíral). </a:t>
            </a:r>
            <a:endParaRPr lang="cs-CZ"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endParaRPr lang="cs-CZ" sz="20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cs-CZ" sz="2000" b="1" i="1" dirty="0">
                <a:latin typeface="Times New Roman" panose="02020603050405020304" pitchFamily="18" charset="0"/>
                <a:cs typeface="Times New Roman" panose="02020603050405020304" pitchFamily="18" charset="0"/>
              </a:rPr>
              <a:t>Úkol:</a:t>
            </a:r>
            <a:r>
              <a:rPr lang="cs-CZ" sz="2000" dirty="0">
                <a:latin typeface="Times New Roman" panose="02020603050405020304" pitchFamily="18" charset="0"/>
                <a:cs typeface="Times New Roman" panose="02020603050405020304" pitchFamily="18" charset="0"/>
              </a:rPr>
              <a:t> Sestavte zahajovací rozvahu u příjemce vkladu a zaúčtujte do Deníku jak u příjemce vkladu, tak u obou vkladatelů.</a:t>
            </a:r>
          </a:p>
        </p:txBody>
      </p:sp>
    </p:spTree>
    <p:extLst>
      <p:ext uri="{BB962C8B-B14F-4D97-AF65-F5344CB8AC3E}">
        <p14:creationId xmlns:p14="http://schemas.microsoft.com/office/powerpoint/2010/main" val="3175907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Dividenda">
  <a:themeElements>
    <a:clrScheme name="Dividenda">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a">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TM02900688[[fn=Fazeta]]</Template>
  <TotalTime>403</TotalTime>
  <Words>1340</Words>
  <Application>Microsoft Office PowerPoint</Application>
  <PresentationFormat>Předvádění na obrazovce (4:3)</PresentationFormat>
  <Paragraphs>437</Paragraphs>
  <Slides>21</Slides>
  <Notes>0</Notes>
  <HiddenSlides>0</HiddenSlides>
  <MMClips>0</MMClips>
  <ScaleCrop>false</ScaleCrop>
  <HeadingPairs>
    <vt:vector size="6" baseType="variant">
      <vt:variant>
        <vt:lpstr>Použitá písma</vt:lpstr>
      </vt:variant>
      <vt:variant>
        <vt:i4>5</vt:i4>
      </vt:variant>
      <vt:variant>
        <vt:lpstr>Motiv</vt:lpstr>
      </vt:variant>
      <vt:variant>
        <vt:i4>3</vt:i4>
      </vt:variant>
      <vt:variant>
        <vt:lpstr>Nadpisy snímků</vt:lpstr>
      </vt:variant>
      <vt:variant>
        <vt:i4>21</vt:i4>
      </vt:variant>
    </vt:vector>
  </HeadingPairs>
  <TitlesOfParts>
    <vt:vector size="29" baseType="lpstr">
      <vt:lpstr>Calibri</vt:lpstr>
      <vt:lpstr>Calibri Light</vt:lpstr>
      <vt:lpstr>Gill Sans MT</vt:lpstr>
      <vt:lpstr>Times New Roman</vt:lpstr>
      <vt:lpstr>Wingdings 2</vt:lpstr>
      <vt:lpstr>HDOfficeLightV0</vt:lpstr>
      <vt:lpstr>1_HDOfficeLightV0</vt:lpstr>
      <vt:lpstr>Dividenda</vt:lpstr>
      <vt:lpstr>Téma č. 1   Ing. Ivana Koštuříková, Ph.D.</vt:lpstr>
      <vt:lpstr>Příklad 1</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Příklad 2</vt:lpstr>
      <vt:lpstr>Prezentace aplikace PowerPoint</vt:lpstr>
      <vt:lpstr>Prezentace aplikace PowerPoint</vt:lpstr>
      <vt:lpstr>Prezentace aplikace PowerPoint</vt:lpstr>
      <vt:lpstr>Prezentace aplikace PowerPoint</vt:lpstr>
      <vt:lpstr>Prezentace aplikace PowerPoint</vt:lpstr>
      <vt:lpstr>Příklad 3</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Ivana Koštuříková</dc:creator>
  <cp:lastModifiedBy>Ivana Koštuříková</cp:lastModifiedBy>
  <cp:revision>32</cp:revision>
  <dcterms:created xsi:type="dcterms:W3CDTF">2018-07-08T17:57:02Z</dcterms:created>
  <dcterms:modified xsi:type="dcterms:W3CDTF">2018-07-15T19:02:14Z</dcterms:modified>
</cp:coreProperties>
</file>