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3" r:id="rId29"/>
    <p:sldId id="28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142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644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416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63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40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008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1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54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047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42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7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76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2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791799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OSOBNÍCH OBCHODNÍCH SPOLEČNOSTECH</a:t>
            </a:r>
            <a:endParaRPr lang="cs-CZ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7528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následující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81543"/>
              </p:ext>
            </p:extLst>
          </p:nvPr>
        </p:nvGraphicFramePr>
        <p:xfrm>
          <a:off x="490821" y="950871"/>
          <a:ext cx="8211928" cy="18337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vypořádání VH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85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obchodní společnost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vykázala koncem účetního období tyto zůstatky na nákladových a výnosových účtech: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výnosů = 440 000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nákladů =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uzávěrku nákladových a výnosových účtů, podíly na výsledku hospodaření v běžném období a vypořádání podílů v období následujícím.</a:t>
            </a:r>
          </a:p>
        </p:txBody>
      </p:sp>
    </p:spTree>
    <p:extLst>
      <p:ext uri="{BB962C8B-B14F-4D97-AF65-F5344CB8AC3E}">
        <p14:creationId xmlns:p14="http://schemas.microsoft.com/office/powerpoint/2010/main" val="4030527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59667"/>
              </p:ext>
            </p:extLst>
          </p:nvPr>
        </p:nvGraphicFramePr>
        <p:xfrm>
          <a:off x="490821" y="950871"/>
          <a:ext cx="8211928" cy="45055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výnosových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nákladových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VH (</a:t>
                      </a:r>
                      <a:r>
                        <a:rPr lang="cs-CZ" sz="2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.................................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448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7528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následující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59922"/>
              </p:ext>
            </p:extLst>
          </p:nvPr>
        </p:nvGraphicFramePr>
        <p:xfrm>
          <a:off x="490821" y="950871"/>
          <a:ext cx="8211928" cy="18337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vypořádání VH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33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Společníci v. o. s. předpokládají ve sledovaném účetním období vytvoření zisku ve výši 380 000 Kč. Rozhodli proto o vyplacení záloh na podílech na zisku z bankovního účtu celkem ve výši 250 000 Kč. </a:t>
            </a:r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obchodní společnost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vykázala koncem účetního období tyto zůstatky na nákladových a výnosových účtech: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výnosů =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nákladů = 3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do Deníku účetní případy v běžném a následujícím období.</a:t>
            </a:r>
          </a:p>
        </p:txBody>
      </p:sp>
    </p:spTree>
    <p:extLst>
      <p:ext uri="{BB962C8B-B14F-4D97-AF65-F5344CB8AC3E}">
        <p14:creationId xmlns:p14="http://schemas.microsoft.com/office/powerpoint/2010/main" val="1187220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21288"/>
              </p:ext>
            </p:extLst>
          </p:nvPr>
        </p:nvGraphicFramePr>
        <p:xfrm>
          <a:off x="490821" y="950871"/>
          <a:ext cx="8211928" cy="45055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rozhodnutí o vyplacení zálohy na zisk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výplata zálohy na zisk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VH (zisk)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zúčtování vyplacené zálohy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682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44963"/>
              </p:ext>
            </p:extLst>
          </p:nvPr>
        </p:nvGraphicFramePr>
        <p:xfrm>
          <a:off x="490821" y="950871"/>
          <a:ext cx="8211928" cy="36149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výnosových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nákladových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44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7528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následující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7391"/>
              </p:ext>
            </p:extLst>
          </p:nvPr>
        </p:nvGraphicFramePr>
        <p:xfrm>
          <a:off x="490821" y="950871"/>
          <a:ext cx="8211928" cy="18337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doplatek podílu na zisku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72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Společníci v. o. s. předpokládají ve sledovaném účetním období vytvoření zisku ve výši 380 000 Kč. Rozhodli proto o vyplacení záloh na podílech na zisku z bankovního účtu celkem ve výši 250 000 Kč. </a:t>
            </a:r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obchodní společnost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vykázala koncem účetního období tyto zůstatky na nákladových a výnosových účtech: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výnosů =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nákladů =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do Deníku účetní případy v běžném a následujícím období.</a:t>
            </a:r>
          </a:p>
        </p:txBody>
      </p:sp>
    </p:spTree>
    <p:extLst>
      <p:ext uri="{BB962C8B-B14F-4D97-AF65-F5344CB8AC3E}">
        <p14:creationId xmlns:p14="http://schemas.microsoft.com/office/powerpoint/2010/main" val="3712922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95471"/>
              </p:ext>
            </p:extLst>
          </p:nvPr>
        </p:nvGraphicFramePr>
        <p:xfrm>
          <a:off x="490821" y="950871"/>
          <a:ext cx="8211928" cy="489512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rozhodnutí o vyplacení zálohy na zisk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výplata zálohy na zisk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VH (zisk)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zúčtování přiznaného podílu na zisku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4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společníci se rozhodli založit </a:t>
            </a:r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o. s.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společenské smlouvě se zavázali uhradit vklady do základního kapitálu, p. Rovný ve výši 300 000 Kč ve dvou stejných splátkách (1. splátka má datum splatnosti 30. 6. daného roku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splátka je splatná k 30. 9.); p. Kolmý ve výši 150 000 Kč se splatností 30. 6. daného roku a p. Šikmý ve výši 100 000 Kč rovněž se splatností 30. 6. daného roku. Dále se ve smlouvě dohodli, že v případě nezaplacení v termínu bude společníkovi vyúčtován úrok z prodlení ve výši 8 % dlužné částky. </a:t>
            </a:r>
          </a:p>
        </p:txBody>
      </p:sp>
    </p:spTree>
    <p:extLst>
      <p:ext uri="{BB962C8B-B14F-4D97-AF65-F5344CB8AC3E}">
        <p14:creationId xmlns:p14="http://schemas.microsoft.com/office/powerpoint/2010/main" val="2794123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45124"/>
              </p:ext>
            </p:extLst>
          </p:nvPr>
        </p:nvGraphicFramePr>
        <p:xfrm>
          <a:off x="490821" y="950871"/>
          <a:ext cx="8211928" cy="36149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výnosových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nákladových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62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7528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následující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40611"/>
              </p:ext>
            </p:extLst>
          </p:nvPr>
        </p:nvGraphicFramePr>
        <p:xfrm>
          <a:off x="490821" y="950871"/>
          <a:ext cx="8211928" cy="36149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otevření účtu 433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povinnost vrátit přeplatek podílu na zisku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vratka přeplatku podílu na zisku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12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6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1 komplementářem a 1 komanditistou vykázala ve sledovaném období účetní ztrátu ve výši 120 000 Kč. Dle společenské smlouvy se VH rozděluje mezi komplementáře a společnost podle ZOK. V účetnictví sledovaného období byly vykázány tyto daňově neúčinné náklady: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512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cestovné nad zákonný limit = 60 000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513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náklady na reprezentaci = 80 000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559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tvorba opravných položek = 140 000 Kč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0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6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Rozdělte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daňově neúčinné náklady na komanditisty a komplementáře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účetní ztráty na komplementáře a daň z příjmů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společnosti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uzavřete nákladové účty a účet 710 v běžném období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Počátkem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následujícího období převeďte výsledek hospodaření do schvalovacího řízení, zaúčtujte jeho vypořádání (valná hromada rozhodla převést ztrátu do příštích let a úhradu od komplementářů na běžný účet společnosti).</a:t>
            </a:r>
          </a:p>
        </p:txBody>
      </p:sp>
    </p:spTree>
    <p:extLst>
      <p:ext uri="{BB962C8B-B14F-4D97-AF65-F5344CB8AC3E}">
        <p14:creationId xmlns:p14="http://schemas.microsoft.com/office/powerpoint/2010/main" val="1567470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354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83400"/>
              </p:ext>
            </p:extLst>
          </p:nvPr>
        </p:nvGraphicFramePr>
        <p:xfrm>
          <a:off x="653873" y="1251552"/>
          <a:ext cx="7963964" cy="4267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11624"/>
                <a:gridCol w="2176170"/>
                <a:gridCol w="2176170"/>
              </a:tblGrid>
              <a:tr h="6651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Rozdělení daňově neúčinných nákladů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Komplementář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Komanditista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512 - cestovné nad zákonný limit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513 - náklady na reprezentaci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559 - tvorba opravných položek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97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354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2629"/>
              </p:ext>
            </p:extLst>
          </p:nvPr>
        </p:nvGraphicFramePr>
        <p:xfrm>
          <a:off x="490821" y="858920"/>
          <a:ext cx="8211928" cy="400452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podíl ztráty připadající na komplementáře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daň z příjmů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072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354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06521"/>
              </p:ext>
            </p:extLst>
          </p:nvPr>
        </p:nvGraphicFramePr>
        <p:xfrm>
          <a:off x="490821" y="858920"/>
          <a:ext cx="8211928" cy="27243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710 - ztráta po zdanění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615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843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komanditní společnosti - následující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96892"/>
              </p:ext>
            </p:extLst>
          </p:nvPr>
        </p:nvGraphicFramePr>
        <p:xfrm>
          <a:off x="490821" y="950871"/>
          <a:ext cx="8211928" cy="36149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převod ztráty do schvalovacího řízení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převod ztráty do dalších let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ztráty komplementářem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2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Kolmý vložil do společnosti k 30. 6. pouze 100 000 Kč, zbývající část vkladu uhradil až spolu s úrokem z prodlení. P. Rovný a p. Šikmý uhradili 1. splátku v termínu a v plné výši, s 2. splátkou se p. Rovný opozdil o 1 měsíc. Společnost byla zapsána do OR k 1. 7. daného roku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Sestavte zahajovací rozvahu společnosti a zaúčtujte do Deníku všechny účetní případy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5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30546"/>
              </p:ext>
            </p:extLst>
          </p:nvPr>
        </p:nvGraphicFramePr>
        <p:xfrm>
          <a:off x="592572" y="878641"/>
          <a:ext cx="7933313" cy="5230980"/>
        </p:xfrm>
        <a:graphic>
          <a:graphicData uri="http://schemas.openxmlformats.org/drawingml/2006/table">
            <a:tbl>
              <a:tblPr firstRow="1" firstCol="1" bandRow="1"/>
              <a:tblGrid>
                <a:gridCol w="2527366"/>
                <a:gridCol w="1439290"/>
                <a:gridCol w="2525645"/>
                <a:gridCol w="1441012"/>
              </a:tblGrid>
              <a:tr h="435915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ZAHAJOVACÍ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42705"/>
              </p:ext>
            </p:extLst>
          </p:nvPr>
        </p:nvGraphicFramePr>
        <p:xfrm>
          <a:off x="490821" y="950871"/>
          <a:ext cx="8211928" cy="575420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3162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upsaný základní kapitál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55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pohledávka z nesplacených peněžitých vkladů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3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1. splátka -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Rovný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1. splátka - Kolmý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 splátka -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Šikmý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60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46897"/>
              </p:ext>
            </p:extLst>
          </p:nvPr>
        </p:nvGraphicFramePr>
        <p:xfrm>
          <a:off x="490821" y="950871"/>
          <a:ext cx="8211928" cy="4019924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3162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úroku z prodlení - p. Kolmý  (8 %)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doplatek 1. splátky - p. Kolmý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úhrada úroku z prodlení - p. Kolmý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56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207330"/>
              </p:ext>
            </p:extLst>
          </p:nvPr>
        </p:nvGraphicFramePr>
        <p:xfrm>
          <a:off x="490821" y="950871"/>
          <a:ext cx="8211928" cy="3593204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3162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úroku z prodlení - p. Rovný (8 %)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VBÚ: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splátka - p. Rovný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úhrada úroku z prodlení - p. Rovný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5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1271" y="1956510"/>
            <a:ext cx="80763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obchodní společnost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vykázala koncem účetního období tyto zůstatky na nákladových a výnosových účtech: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výnosů = 440 000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nákladů = 310 000 Kč</a:t>
            </a: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uzávěrku nákladových a výnosových účtů, podíly na výsledku hospodaření v běžném období a vypořádání podílů v období následujícím.</a:t>
            </a:r>
          </a:p>
        </p:txBody>
      </p:sp>
    </p:spTree>
    <p:extLst>
      <p:ext uri="{BB962C8B-B14F-4D97-AF65-F5344CB8AC3E}">
        <p14:creationId xmlns:p14="http://schemas.microsoft.com/office/powerpoint/2010/main" val="186971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6974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obchodní společnosti - běžné účetní období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11170"/>
              </p:ext>
            </p:extLst>
          </p:nvPr>
        </p:nvGraphicFramePr>
        <p:xfrm>
          <a:off x="490821" y="950871"/>
          <a:ext cx="8211928" cy="450556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4316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výnosových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nákladových účtů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VH (</a:t>
                      </a:r>
                      <a:r>
                        <a:rPr lang="cs-CZ" sz="2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............................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uzavření účtu 596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90340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337</TotalTime>
  <Words>1299</Words>
  <Application>Microsoft Office PowerPoint</Application>
  <PresentationFormat>Předvádění na obrazovce (4:3)</PresentationFormat>
  <Paragraphs>367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2   Ing. Ivana Koštuříková, Ph.D.</vt:lpstr>
      <vt:lpstr>PŘÍKLAD 1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  <vt:lpstr>PŘÍKLAD 4</vt:lpstr>
      <vt:lpstr>Prezentace aplikace PowerPoint</vt:lpstr>
      <vt:lpstr>Prezentace aplikace PowerPoint</vt:lpstr>
      <vt:lpstr>Prezentace aplikace PowerPoint</vt:lpstr>
      <vt:lpstr>PŘÍKLAD 5</vt:lpstr>
      <vt:lpstr>Prezentace aplikace PowerPoint</vt:lpstr>
      <vt:lpstr>Prezentace aplikace PowerPoint</vt:lpstr>
      <vt:lpstr>Prezentace aplikace PowerPoint</vt:lpstr>
      <vt:lpstr>PŘÍKLAD 6</vt:lpstr>
      <vt:lpstr>PŘÍKLAD 6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35</cp:revision>
  <dcterms:created xsi:type="dcterms:W3CDTF">2018-07-08T17:57:02Z</dcterms:created>
  <dcterms:modified xsi:type="dcterms:W3CDTF">2018-07-15T08:55:54Z</dcterms:modified>
</cp:coreProperties>
</file>