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85" r:id="rId2"/>
    <p:sldMasterId id="2147483946" r:id="rId3"/>
  </p:sldMasterIdLst>
  <p:sldIdLst>
    <p:sldId id="256" r:id="rId4"/>
    <p:sldId id="259" r:id="rId5"/>
    <p:sldId id="260" r:id="rId6"/>
    <p:sldId id="261" r:id="rId7"/>
    <p:sldId id="262" r:id="rId8"/>
    <p:sldId id="263" r:id="rId9"/>
    <p:sldId id="264" r:id="rId10"/>
    <p:sldId id="265" r:id="rId11"/>
    <p:sldId id="266" r:id="rId12"/>
    <p:sldId id="258"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3" d="100"/>
          <a:sy n="83" d="100"/>
        </p:scale>
        <p:origin x="118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75300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709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9200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6525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79353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64406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8620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1389756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57289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28915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6581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22054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845010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22801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483669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980423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3188328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6073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74388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803289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022209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6428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548877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cs-CZ" smtClean="0"/>
              <a:t>Kliknutím lze upravit styl.</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8048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51676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80750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a:xfrm>
            <a:off x="581192" y="5951810"/>
            <a:ext cx="5922209" cy="365125"/>
          </a:xfrm>
        </p:spPr>
        <p:txBody>
          <a:body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42932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08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275618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42036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9689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58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0680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1814877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47761248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350C0CE1-92A7-4EF4-82A6-D146B03F722A}" type="slidenum">
              <a:rPr lang="cs-CZ" smtClean="0"/>
              <a:t>‹#›</a:t>
            </a:fld>
            <a:endParaRPr lang="cs-CZ"/>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56978461"/>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843" y="3151871"/>
            <a:ext cx="7989752" cy="2906668"/>
          </a:xfrm>
        </p:spPr>
        <p:txBody>
          <a:bodyPr>
            <a:noAutofit/>
          </a:bodyPr>
          <a:lstStyle/>
          <a:p>
            <a:pPr algn="ctr"/>
            <a:r>
              <a:rPr lang="cs-CZ" sz="4000" cap="none" dirty="0" smtClean="0">
                <a:solidFill>
                  <a:schemeClr val="bg1"/>
                </a:solidFill>
                <a:latin typeface="Times New Roman" panose="02020603050405020304" pitchFamily="18" charset="0"/>
                <a:cs typeface="Times New Roman" panose="02020603050405020304" pitchFamily="18" charset="0"/>
              </a:rPr>
              <a:t>Téma č. 3</a:t>
            </a: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Ing. Ivana Koštuříková, Ph.D.</a:t>
            </a:r>
            <a:endParaRPr lang="cs-CZ" sz="3200" cap="none" dirty="0">
              <a:solidFill>
                <a:schemeClr val="bg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464863" y="796907"/>
            <a:ext cx="8193841" cy="2123658"/>
          </a:xfrm>
          <a:prstGeom prst="rect">
            <a:avLst/>
          </a:prstGeom>
          <a:noFill/>
        </p:spPr>
        <p:txBody>
          <a:bodyPr wrap="square" rtlCol="0">
            <a:spAutoFit/>
          </a:bodyPr>
          <a:lstStyle/>
          <a:p>
            <a:pPr algn="ctr"/>
            <a:r>
              <a:rPr lang="cs-CZ" sz="4400" b="1" dirty="0" smtClean="0">
                <a:solidFill>
                  <a:schemeClr val="accent1"/>
                </a:solidFill>
                <a:latin typeface="Times New Roman" panose="02020603050405020304" pitchFamily="18" charset="0"/>
                <a:cs typeface="Times New Roman" panose="02020603050405020304" pitchFamily="18" charset="0"/>
              </a:rPr>
              <a:t>ÚČTOVÁNÍ VE SPOLEČNOSTI S RUČENÍM OMEZENÝM</a:t>
            </a:r>
            <a:endParaRPr lang="cs-CZ" sz="44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943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2</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2084631"/>
            <a:ext cx="8232154" cy="3785652"/>
          </a:xfrm>
          <a:prstGeom prst="rect">
            <a:avLst/>
          </a:prstGeom>
        </p:spPr>
        <p:txBody>
          <a:bodyPr wrap="square">
            <a:spAutoFit/>
          </a:bodyPr>
          <a:lstStyle/>
          <a:p>
            <a:pPr algn="just"/>
            <a:r>
              <a:rPr lang="cs-CZ" sz="2400" dirty="0">
                <a:latin typeface="Times New Roman" panose="02020603050405020304" pitchFamily="18" charset="0"/>
                <a:cs typeface="Times New Roman" panose="02020603050405020304" pitchFamily="18" charset="0"/>
              </a:rPr>
              <a:t>Ve společenské smlouvě firmy Alfa, s. r. o bylo stanoveno, že při nedostatku vlastního kapitálu mají společníci příplatkovou povinnost. Byla stanovena povinnost 2 společníkům, aby uhradili příplatek mimo základní kapitál. Společníci podepsali závazek k úhradě příplatku v celkové výši 200 000 Kč. Pan Rychlý uhradil závazek ve výši 120 000 Kč v termínu, p. Pomalý uhradil v termínu pouze 60 000 Kč, proto mu společnost vyměřila 8% úrok z prodlení z dlužné částky. </a:t>
            </a:r>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400" b="1" i="1" dirty="0">
                <a:latin typeface="Times New Roman" panose="02020603050405020304" pitchFamily="18" charset="0"/>
                <a:cs typeface="Times New Roman" panose="02020603050405020304" pitchFamily="18" charset="0"/>
              </a:rPr>
              <a:t>Úkol:</a:t>
            </a:r>
            <a:r>
              <a:rPr lang="cs-CZ"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Zaúčtujte jak u společnosti, tak u jednotlivých společníků</a:t>
            </a:r>
            <a:r>
              <a:rPr lang="cs-CZ"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378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692218069"/>
              </p:ext>
            </p:extLst>
          </p:nvPr>
        </p:nvGraphicFramePr>
        <p:xfrm>
          <a:off x="460171" y="782294"/>
          <a:ext cx="8211928" cy="5805472"/>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0025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předpis příplatku mimo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162">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marL="514350" indent="-514350" algn="just">
                        <a:spcBef>
                          <a:spcPts val="0"/>
                        </a:spcBef>
                        <a:spcAft>
                          <a:spcPts val="0"/>
                        </a:spcAft>
                        <a:buAutoNum type="alphaLcParenR"/>
                      </a:pPr>
                      <a:r>
                        <a:rPr lang="cs-CZ" sz="2800" b="1" dirty="0" smtClean="0">
                          <a:effectLst/>
                          <a:latin typeface="Times New Roman" panose="02020603050405020304" pitchFamily="18" charset="0"/>
                          <a:ea typeface="Calibri" panose="020F0502020204030204" pitchFamily="34" charset="0"/>
                        </a:rPr>
                        <a:t>úhrada příplatku - </a:t>
                      </a:r>
                    </a:p>
                    <a:p>
                      <a:pPr marL="0" indent="0" algn="just">
                        <a:spcBef>
                          <a:spcPts val="0"/>
                        </a:spcBef>
                        <a:spcAft>
                          <a:spcPts val="0"/>
                        </a:spcAft>
                        <a:buNone/>
                      </a:pPr>
                      <a:r>
                        <a:rPr lang="cs-CZ" sz="2800" b="1" dirty="0" smtClean="0">
                          <a:effectLst/>
                          <a:latin typeface="Times New Roman" panose="02020603050405020304" pitchFamily="18" charset="0"/>
                          <a:ea typeface="Calibri" panose="020F0502020204030204" pitchFamily="34" charset="0"/>
                        </a:rPr>
                        <a:t>p. Rychlý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943162">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a:t>
                      </a:r>
                      <a:r>
                        <a:rPr lang="cs-CZ" sz="2800" b="1" dirty="0" smtClean="0">
                          <a:effectLst/>
                          <a:latin typeface="Times New Roman" panose="02020603050405020304" pitchFamily="18" charset="0"/>
                          <a:ea typeface="Calibri" panose="020F0502020204030204" pitchFamily="34" charset="0"/>
                        </a:rPr>
                        <a:t>úhrada příplatku -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 Pomalý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37618">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a:t>
                      </a:r>
                      <a:r>
                        <a:rPr lang="pl-PL" sz="2800" b="1" dirty="0" smtClean="0">
                          <a:effectLst/>
                          <a:latin typeface="Times New Roman" panose="02020603050405020304" pitchFamily="18" charset="0"/>
                          <a:ea typeface="Calibri" panose="020F0502020204030204" pitchFamily="34" charset="0"/>
                        </a:rPr>
                        <a:t>úrok z prodlení -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 Pomalý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5297">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příplatku i s úrokem z prodlení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263245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11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535520"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Rychlý</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958329868"/>
              </p:ext>
            </p:extLst>
          </p:nvPr>
        </p:nvGraphicFramePr>
        <p:xfrm>
          <a:off x="474873" y="1062512"/>
          <a:ext cx="8211928" cy="2900048"/>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předpis příplatku mimo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příplatku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37197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600666"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Pomalý</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700574227"/>
              </p:ext>
            </p:extLst>
          </p:nvPr>
        </p:nvGraphicFramePr>
        <p:xfrm>
          <a:off x="474873" y="1062512"/>
          <a:ext cx="8211928" cy="485693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předpis příplatku mimo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80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příplatku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úrok z prodlení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1,6</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příplatku i s úrokem z prodlení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21,6</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99812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3</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2084631"/>
            <a:ext cx="8232154" cy="4154984"/>
          </a:xfrm>
          <a:prstGeom prst="rect">
            <a:avLst/>
          </a:prstGeom>
        </p:spPr>
        <p:txBody>
          <a:bodyPr wrap="square">
            <a:spAutoFit/>
          </a:bodyPr>
          <a:lstStyle/>
          <a:p>
            <a:pPr algn="just"/>
            <a:r>
              <a:rPr lang="cs-CZ" sz="2400" dirty="0">
                <a:latin typeface="Times New Roman" panose="02020603050405020304" pitchFamily="18" charset="0"/>
                <a:cs typeface="Times New Roman" panose="02020603050405020304" pitchFamily="18" charset="0"/>
              </a:rPr>
              <a:t>Tři společníci založili s.r.o. Vklad auta p. Adámka byl ohodnocen na 400 000 Kč, vklad p. Bertíka ve výši 300 000 Kč byl tvořen zbožím v hodnotě 100 000 Kč a peněžními prostředky a p. </a:t>
            </a:r>
            <a:r>
              <a:rPr lang="cs-CZ" sz="2400" dirty="0" err="1">
                <a:latin typeface="Times New Roman" panose="02020603050405020304" pitchFamily="18" charset="0"/>
                <a:cs typeface="Times New Roman" panose="02020603050405020304" pitchFamily="18" charset="0"/>
              </a:rPr>
              <a:t>Cilek</a:t>
            </a:r>
            <a:r>
              <a:rPr lang="cs-CZ" sz="2400" dirty="0">
                <a:latin typeface="Times New Roman" panose="02020603050405020304" pitchFamily="18" charset="0"/>
                <a:cs typeface="Times New Roman" panose="02020603050405020304" pitchFamily="18" charset="0"/>
              </a:rPr>
              <a:t> vložil peněžitý vklad ve výši 300 000 Kč. Peněžité vklady budou splaceny ve 2 splátkách, přičemž 1. splátka před zápisem do OR bude v povinné minimální výši. Po čase se dva společníci dohodli na převodu obchodního podílu a p. Bertík prodal p. </a:t>
            </a:r>
            <a:r>
              <a:rPr lang="cs-CZ" sz="2400" dirty="0" err="1">
                <a:latin typeface="Times New Roman" panose="02020603050405020304" pitchFamily="18" charset="0"/>
                <a:cs typeface="Times New Roman" panose="02020603050405020304" pitchFamily="18" charset="0"/>
              </a:rPr>
              <a:t>Cilkovi</a:t>
            </a:r>
            <a:r>
              <a:rPr lang="cs-CZ" sz="2400" dirty="0">
                <a:latin typeface="Times New Roman" panose="02020603050405020304" pitchFamily="18" charset="0"/>
                <a:cs typeface="Times New Roman" panose="02020603050405020304" pitchFamily="18" charset="0"/>
              </a:rPr>
              <a:t> svůj podíl ve společnosti za 350 000 Kč</a:t>
            </a:r>
            <a:r>
              <a:rPr lang="cs-CZ" sz="2400" dirty="0" smtClean="0">
                <a:latin typeface="Times New Roman" panose="02020603050405020304" pitchFamily="18" charset="0"/>
                <a:cs typeface="Times New Roman" panose="02020603050405020304" pitchFamily="18" charset="0"/>
              </a:rPr>
              <a:t>.</a:t>
            </a:r>
          </a:p>
          <a:p>
            <a:pPr algn="just"/>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400" b="1" i="1" dirty="0">
                <a:latin typeface="Times New Roman" panose="02020603050405020304" pitchFamily="18" charset="0"/>
                <a:cs typeface="Times New Roman" panose="02020603050405020304" pitchFamily="18" charset="0"/>
              </a:rPr>
              <a:t>Úkol:</a:t>
            </a:r>
            <a:r>
              <a:rPr lang="cs-CZ"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Sestavte zahajovací rozvahu s. r. o. a zaúčtujte prodej podílu u společníků Bertíka a Cilka.</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102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dirty="0">
                          <a:effectLst/>
                          <a:latin typeface="Times New Roman" panose="02020603050405020304" pitchFamily="18" charset="0"/>
                          <a:ea typeface="Calibri" panose="020F0502020204030204" pitchFamily="34" charset="0"/>
                        </a:rPr>
                        <a:t>Dlouhodobá 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bl>
          </a:graphicData>
        </a:graphic>
      </p:graphicFrame>
    </p:spTree>
    <p:extLst>
      <p:ext uri="{BB962C8B-B14F-4D97-AF65-F5344CB8AC3E}">
        <p14:creationId xmlns:p14="http://schemas.microsoft.com/office/powerpoint/2010/main" val="4230659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501280"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společníka - Bertík</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4252858132"/>
              </p:ext>
            </p:extLst>
          </p:nvPr>
        </p:nvGraphicFramePr>
        <p:xfrm>
          <a:off x="474873" y="888827"/>
          <a:ext cx="8211928" cy="2900048"/>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úbytek obchodního podílu z důvodu prodeje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tržba z prodeje obchodního podílu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Obdélník 5"/>
          <p:cNvSpPr/>
          <p:nvPr/>
        </p:nvSpPr>
        <p:spPr>
          <a:xfrm>
            <a:off x="519450" y="4065932"/>
            <a:ext cx="3387466"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společníka - </a:t>
            </a:r>
            <a:r>
              <a:rPr lang="cs-CZ" altLang="cs-CZ" sz="2000" b="1" dirty="0" err="1" smtClean="0">
                <a:latin typeface="Times New Roman" panose="02020603050405020304" pitchFamily="18" charset="0"/>
                <a:cs typeface="Times New Roman" panose="02020603050405020304" pitchFamily="18" charset="0"/>
              </a:rPr>
              <a:t>Cilek</a:t>
            </a:r>
            <a:endParaRPr lang="cs-CZ" sz="2000" b="1" dirty="0">
              <a:latin typeface="Times New Roman" panose="02020603050405020304" pitchFamily="18" charset="0"/>
              <a:cs typeface="Times New Roman" panose="02020603050405020304" pitchFamily="18"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499163732"/>
              </p:ext>
            </p:extLst>
          </p:nvPr>
        </p:nvGraphicFramePr>
        <p:xfrm>
          <a:off x="474873" y="4606876"/>
          <a:ext cx="8211928" cy="1921605"/>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nákup obchodního podílu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2224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4</a:t>
            </a:r>
          </a:p>
        </p:txBody>
      </p:sp>
      <p:sp>
        <p:nvSpPr>
          <p:cNvPr id="4" name="Obdélník 3"/>
          <p:cNvSpPr/>
          <p:nvPr/>
        </p:nvSpPr>
        <p:spPr>
          <a:xfrm>
            <a:off x="459991" y="1964353"/>
            <a:ext cx="8232154" cy="4893647"/>
          </a:xfrm>
          <a:prstGeom prst="rect">
            <a:avLst/>
          </a:prstGeom>
        </p:spPr>
        <p:txBody>
          <a:bodyPr wrap="square">
            <a:spAutoFit/>
          </a:bodyPr>
          <a:lstStyle/>
          <a:p>
            <a:pPr algn="just"/>
            <a:r>
              <a:rPr lang="cs-CZ" sz="2400" dirty="0">
                <a:latin typeface="Times New Roman" panose="02020603050405020304" pitchFamily="18" charset="0"/>
                <a:cs typeface="Times New Roman" panose="02020603050405020304" pitchFamily="18" charset="0"/>
              </a:rPr>
              <a:t>Společnost ADAMO, s.r.o. uzavřela smlouvu o koupi skladu v ceně 950 000 Kč se společností BÁRTA, s.r.o. Pohledávka z prodeje skladu byla zajištěna obchodním podílem </a:t>
            </a:r>
            <a:r>
              <a:rPr lang="cs-CZ" sz="2400" dirty="0" smtClean="0">
                <a:latin typeface="Times New Roman" panose="02020603050405020304" pitchFamily="18" charset="0"/>
                <a:cs typeface="Times New Roman" panose="02020603050405020304" pitchFamily="18" charset="0"/>
              </a:rPr>
              <a:t>(kmenovými listy) </a:t>
            </a:r>
            <a:r>
              <a:rPr lang="cs-CZ" sz="2400" dirty="0">
                <a:latin typeface="Times New Roman" panose="02020603050405020304" pitchFamily="18" charset="0"/>
                <a:cs typeface="Times New Roman" panose="02020603050405020304" pitchFamily="18" charset="0"/>
              </a:rPr>
              <a:t>ve vlastnictví firmy ADAMO. Pořizovací cena podílu byla 1 mil. Kč. V průběhu trvání zástavního práva byl vyplacen podíl na zisku z </a:t>
            </a:r>
            <a:r>
              <a:rPr lang="cs-CZ" sz="2400" dirty="0" smtClean="0">
                <a:latin typeface="Times New Roman" panose="02020603050405020304" pitchFamily="18" charset="0"/>
                <a:cs typeface="Times New Roman" panose="02020603050405020304" pitchFamily="18" charset="0"/>
              </a:rPr>
              <a:t>kmenových listů ve </a:t>
            </a:r>
            <a:r>
              <a:rPr lang="cs-CZ" sz="2400" dirty="0">
                <a:latin typeface="Times New Roman" panose="02020603050405020304" pitchFamily="18" charset="0"/>
                <a:cs typeface="Times New Roman" panose="02020603050405020304" pitchFamily="18" charset="0"/>
              </a:rPr>
              <a:t>výši 40 000 Kč. Společnost ADAMO nemohla zaplatit za sklad z vlastních prostředků, proto uplatnila společnost BÁRTA zástavní právo a prodala obchodní podíl </a:t>
            </a:r>
            <a:r>
              <a:rPr lang="cs-CZ" sz="2400" dirty="0" smtClean="0">
                <a:latin typeface="Times New Roman" panose="02020603050405020304" pitchFamily="18" charset="0"/>
                <a:cs typeface="Times New Roman" panose="02020603050405020304" pitchFamily="18" charset="0"/>
              </a:rPr>
              <a:t>(kmenové listy) </a:t>
            </a:r>
            <a:r>
              <a:rPr lang="cs-CZ" sz="2400" dirty="0">
                <a:latin typeface="Times New Roman" panose="02020603050405020304" pitchFamily="18" charset="0"/>
                <a:cs typeface="Times New Roman" panose="02020603050405020304" pitchFamily="18" charset="0"/>
              </a:rPr>
              <a:t>za 1,1 mil. Kč. Náklady spojené s prodejem akcií ve výši 70 000 Kč </a:t>
            </a:r>
            <a:r>
              <a:rPr lang="cs-CZ" sz="2400" dirty="0" err="1">
                <a:latin typeface="Times New Roman" panose="02020603050405020304" pitchFamily="18" charset="0"/>
                <a:cs typeface="Times New Roman" panose="02020603050405020304" pitchFamily="18" charset="0"/>
              </a:rPr>
              <a:t>refakturovala</a:t>
            </a:r>
            <a:r>
              <a:rPr lang="cs-CZ" sz="2400" dirty="0">
                <a:latin typeface="Times New Roman" panose="02020603050405020304" pitchFamily="18" charset="0"/>
                <a:cs typeface="Times New Roman" panose="02020603050405020304" pitchFamily="18" charset="0"/>
              </a:rPr>
              <a:t> dlužníkovi.</a:t>
            </a:r>
            <a:endParaRPr lang="cs-CZ" sz="2400" dirty="0" smtClean="0">
              <a:latin typeface="Times New Roman" panose="02020603050405020304" pitchFamily="18" charset="0"/>
              <a:cs typeface="Times New Roman" panose="02020603050405020304" pitchFamily="18" charset="0"/>
            </a:endParaRPr>
          </a:p>
          <a:p>
            <a:pPr algn="just"/>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400" b="1" i="1" dirty="0">
                <a:latin typeface="Times New Roman" panose="02020603050405020304" pitchFamily="18" charset="0"/>
                <a:cs typeface="Times New Roman" panose="02020603050405020304" pitchFamily="18" charset="0"/>
              </a:rPr>
              <a:t>Úkol:</a:t>
            </a:r>
            <a:r>
              <a:rPr lang="cs-CZ" sz="2400" dirty="0">
                <a:latin typeface="Times New Roman" panose="02020603050405020304" pitchFamily="18" charset="0"/>
                <a:cs typeface="Times New Roman" panose="02020603050405020304" pitchFamily="18" charset="0"/>
              </a:rPr>
              <a:t> </a:t>
            </a:r>
            <a:r>
              <a:rPr lang="pl-PL" sz="2400" dirty="0">
                <a:latin typeface="Times New Roman" panose="02020603050405020304" pitchFamily="18" charset="0"/>
                <a:cs typeface="Times New Roman" panose="02020603050405020304" pitchFamily="18" charset="0"/>
              </a:rPr>
              <a:t>Zaúčtujte jak u zástavního věřitele, tak u zástavního dlužníka.</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48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5752665"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zástavního věřitele - společnost BÁRTA</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452425227"/>
              </p:ext>
            </p:extLst>
          </p:nvPr>
        </p:nvGraphicFramePr>
        <p:xfrm>
          <a:off x="479982" y="658950"/>
          <a:ext cx="8211928" cy="6047044"/>
        </p:xfrm>
        <a:graphic>
          <a:graphicData uri="http://schemas.openxmlformats.org/drawingml/2006/table">
            <a:tbl>
              <a:tblPr/>
              <a:tblGrid>
                <a:gridCol w="482058"/>
                <a:gridCol w="4098372"/>
                <a:gridCol w="1678630"/>
                <a:gridCol w="976434"/>
                <a:gridCol w="976434"/>
              </a:tblGrid>
              <a:tr h="679446">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725389">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VF - prodej skladu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přijatý obchodní podíl do zástavy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přijaty podíly na zisku z kmenových listů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rowSpan="2">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prodej obchodního podílu:</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a) úhrada na pokrytí doplatku VF za sklad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978443">
                <a:tc vMerge="1">
                  <a:txBody>
                    <a:bodyPr/>
                    <a:lstStyle/>
                    <a:p>
                      <a:pPr marL="0" lvl="0" indent="0" algn="ctr">
                        <a:spcBef>
                          <a:spcPts val="0"/>
                        </a:spcBef>
                        <a:spcAft>
                          <a:spcPts val="0"/>
                        </a:spcAft>
                        <a:buFontTx/>
                        <a:buNone/>
                        <a:tabLst>
                          <a:tab pos="215900" algn="l"/>
                        </a:tabLst>
                      </a:pP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b) výtěžek nad hodnotu pohledávky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714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5752665"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zástavního věřitele - společnost BÁRTA</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3109953192"/>
              </p:ext>
            </p:extLst>
          </p:nvPr>
        </p:nvGraphicFramePr>
        <p:xfrm>
          <a:off x="459547" y="684491"/>
          <a:ext cx="8211928" cy="613709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vyřazení obchodního podílu z evidence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náklady spojené s prodejem podílu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7</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a:t>
                      </a:r>
                      <a:r>
                        <a:rPr lang="cs-CZ" sz="2800" b="1" dirty="0" err="1" smtClean="0">
                          <a:effectLst/>
                          <a:latin typeface="Times New Roman" panose="02020603050405020304" pitchFamily="18" charset="0"/>
                          <a:ea typeface="Calibri" panose="020F0502020204030204" pitchFamily="34" charset="0"/>
                        </a:rPr>
                        <a:t>refakturace</a:t>
                      </a:r>
                      <a:r>
                        <a:rPr lang="cs-CZ" sz="2800" b="1" dirty="0" smtClean="0">
                          <a:effectLst/>
                          <a:latin typeface="Times New Roman" panose="02020603050405020304" pitchFamily="18" charset="0"/>
                          <a:ea typeface="Calibri" panose="020F0502020204030204" pitchFamily="34" charset="0"/>
                        </a:rPr>
                        <a:t> nákladů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8</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zápočet pohledávky a závazku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9</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úhrada výtěžku nad dlužnou částku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031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1</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2084631"/>
            <a:ext cx="8232154" cy="4154984"/>
          </a:xfrm>
          <a:prstGeom prst="rect">
            <a:avLst/>
          </a:prstGeom>
        </p:spPr>
        <p:txBody>
          <a:bodyPr wrap="square">
            <a:spAutoFit/>
          </a:bodyPr>
          <a:lstStyle/>
          <a:p>
            <a:pPr algn="just"/>
            <a:r>
              <a:rPr lang="cs-CZ" sz="2400" dirty="0">
                <a:latin typeface="Times New Roman" panose="02020603050405020304" pitchFamily="18" charset="0"/>
                <a:cs typeface="Times New Roman" panose="02020603050405020304" pitchFamily="18" charset="0"/>
              </a:rPr>
              <a:t>Tři fyzické osoby se rozhodli založit společnost s ručením omezeným a využít možnosti vydání kmenových listů. Společnost byla založena 13. 3. daného roku společenskou smlouvou, ve které byl stanoven základní kapitál 2 400 000 Kč, který je rozdělen na 200 ks kmenových listů o jmenovité hodnotě 12 000 Kč. Ty budou splaceny ve třech splátkách do dvou let, přičemž první splátka je stanovena do 10. 4. daného roku, druhá splátka do 30. 11. daného roku a třetí splátka do 30. 6. následujícího roku. Společnost byla zapsána do obchodního rejstříku 30. 5. daného roku</a:t>
            </a:r>
            <a:r>
              <a:rPr lang="cs-CZ" sz="2400" dirty="0" smtClean="0">
                <a:latin typeface="Times New Roman" panose="02020603050405020304" pitchFamily="18" charset="0"/>
                <a:cs typeface="Times New Roman" panose="02020603050405020304" pitchFamily="18" charset="0"/>
              </a:rPr>
              <a:t>.</a:t>
            </a:r>
          </a:p>
          <a:p>
            <a:pPr algn="just"/>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69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008633"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zástavního dlužníka - společnost ADAMO</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807340025"/>
              </p:ext>
            </p:extLst>
          </p:nvPr>
        </p:nvGraphicFramePr>
        <p:xfrm>
          <a:off x="479982" y="796877"/>
          <a:ext cx="8211928" cy="5329469"/>
        </p:xfrm>
        <a:graphic>
          <a:graphicData uri="http://schemas.openxmlformats.org/drawingml/2006/table">
            <a:tbl>
              <a:tblPr/>
              <a:tblGrid>
                <a:gridCol w="482058"/>
                <a:gridCol w="4098372"/>
                <a:gridCol w="1678630"/>
                <a:gridCol w="976434"/>
                <a:gridCol w="976434"/>
              </a:tblGrid>
              <a:tr h="812263">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725389">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VF - nákup skladu (bez dalších nákladů)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podíly na zisku z kmenových listů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rowSpan="2">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výnos z prodeje obchodního podílu:</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a) na úhradu doplatku skladu</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910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978443">
                <a:tc vMerge="1">
                  <a:txBody>
                    <a:bodyPr/>
                    <a:lstStyle/>
                    <a:p>
                      <a:pPr marL="0" lvl="0" indent="0" algn="ctr">
                        <a:spcBef>
                          <a:spcPts val="0"/>
                        </a:spcBef>
                        <a:spcAft>
                          <a:spcPts val="0"/>
                        </a:spcAft>
                        <a:buFontTx/>
                        <a:buNone/>
                        <a:tabLst>
                          <a:tab pos="215900" algn="l"/>
                        </a:tabLst>
                      </a:pP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b) výtěžek nad hodnotu závazku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190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1516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008633"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zástavního dlužníka - společnost ADAMO</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920604615"/>
              </p:ext>
            </p:extLst>
          </p:nvPr>
        </p:nvGraphicFramePr>
        <p:xfrm>
          <a:off x="459547" y="684491"/>
          <a:ext cx="8211928" cy="5158651"/>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vyřazení obchodního podílu z důvodu prodeje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1 000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a:t>
                      </a:r>
                      <a:r>
                        <a:rPr lang="cs-CZ" sz="2800" b="1" dirty="0" err="1" smtClean="0">
                          <a:effectLst/>
                          <a:latin typeface="Times New Roman" panose="02020603050405020304" pitchFamily="18" charset="0"/>
                          <a:ea typeface="Calibri" panose="020F0502020204030204" pitchFamily="34" charset="0"/>
                        </a:rPr>
                        <a:t>refakturované</a:t>
                      </a:r>
                      <a:r>
                        <a:rPr lang="cs-CZ" sz="2800" b="1" dirty="0" smtClean="0">
                          <a:effectLst/>
                          <a:latin typeface="Times New Roman" panose="02020603050405020304" pitchFamily="18" charset="0"/>
                          <a:ea typeface="Calibri" panose="020F0502020204030204" pitchFamily="34" charset="0"/>
                        </a:rPr>
                        <a:t> náklady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zápočet pohledávky a závazku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7</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úhrada výtěžku nad dlužnou částku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03706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5</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32154" cy="3539430"/>
          </a:xfrm>
          <a:prstGeom prst="rect">
            <a:avLst/>
          </a:prstGeom>
        </p:spPr>
        <p:txBody>
          <a:bodyPr wrap="square">
            <a:spAutoFit/>
          </a:bodyPr>
          <a:lstStyle/>
          <a:p>
            <a:pPr algn="just"/>
            <a:r>
              <a:rPr lang="cs-CZ" sz="2800" dirty="0">
                <a:latin typeface="Times New Roman" panose="02020603050405020304" pitchFamily="18" charset="0"/>
                <a:cs typeface="Times New Roman" panose="02020603050405020304" pitchFamily="18" charset="0"/>
              </a:rPr>
              <a:t>Společníkovi zaniká účast ve </a:t>
            </a:r>
            <a:r>
              <a:rPr lang="cs-CZ" sz="2800" dirty="0" smtClean="0">
                <a:latin typeface="Times New Roman" panose="02020603050405020304" pitchFamily="18" charset="0"/>
                <a:cs typeface="Times New Roman" panose="02020603050405020304" pitchFamily="18" charset="0"/>
              </a:rPr>
              <a:t>společnosti s ručením omezeným, </a:t>
            </a:r>
            <a:r>
              <a:rPr lang="cs-CZ" sz="2800" dirty="0">
                <a:latin typeface="Times New Roman" panose="02020603050405020304" pitchFamily="18" charset="0"/>
                <a:cs typeface="Times New Roman" panose="02020603050405020304" pitchFamily="18" charset="0"/>
              </a:rPr>
              <a:t>která mu vyplácí vypořádací podíl v celkové hodnotě 280 000 Kč. Nabývací cena jeho původního vkladu činila 150 000 Kč. V důsledku zániku účasti společníka společnost nabyla volný obchodní podíl, který pak prodala za 300 000 Kč. </a:t>
            </a:r>
            <a:endParaRPr lang="cs-CZ" sz="2800" dirty="0" smtClean="0">
              <a:latin typeface="Times New Roman" panose="02020603050405020304" pitchFamily="18" charset="0"/>
              <a:cs typeface="Times New Roman" panose="02020603050405020304" pitchFamily="18" charset="0"/>
            </a:endParaRPr>
          </a:p>
          <a:p>
            <a:pPr algn="just"/>
            <a:endParaRPr lang="cs-CZ"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800" b="1" i="1" dirty="0">
                <a:latin typeface="Times New Roman" panose="02020603050405020304" pitchFamily="18" charset="0"/>
                <a:cs typeface="Times New Roman" panose="02020603050405020304" pitchFamily="18" charset="0"/>
              </a:rPr>
              <a:t>Úkol:</a:t>
            </a:r>
            <a:r>
              <a:rPr lang="cs-CZ" sz="2800" dirty="0">
                <a:latin typeface="Times New Roman" panose="02020603050405020304" pitchFamily="18" charset="0"/>
                <a:cs typeface="Times New Roman" panose="02020603050405020304" pitchFamily="18" charset="0"/>
              </a:rPr>
              <a:t> </a:t>
            </a:r>
            <a:r>
              <a:rPr lang="pl-PL" sz="2800" dirty="0">
                <a:latin typeface="Times New Roman" panose="02020603050405020304" pitchFamily="18" charset="0"/>
                <a:cs typeface="Times New Roman" panose="02020603050405020304" pitchFamily="18" charset="0"/>
              </a:rPr>
              <a:t>Zaúčtujte jak u společnosti, tak u společníka.</a:t>
            </a:r>
            <a:endParaRPr lang="cs-CZ"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886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263245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2784650477"/>
              </p:ext>
            </p:extLst>
          </p:nvPr>
        </p:nvGraphicFramePr>
        <p:xfrm>
          <a:off x="454439" y="776442"/>
          <a:ext cx="8211928" cy="485693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volný obchodní podíl (vypořádací podíl)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280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srážková daň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(15 %)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výplata vypořádacího podílu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zrušení vlastního podílu z důvodu prodeje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280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0008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263245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2534386685"/>
              </p:ext>
            </p:extLst>
          </p:nvPr>
        </p:nvGraphicFramePr>
        <p:xfrm>
          <a:off x="454439" y="873501"/>
          <a:ext cx="8211928" cy="2900048"/>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tržba z prodeje vlastního podílu</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za prodaný podíl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9626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259077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společníka</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3912423072"/>
              </p:ext>
            </p:extLst>
          </p:nvPr>
        </p:nvGraphicFramePr>
        <p:xfrm>
          <a:off x="454439" y="776442"/>
          <a:ext cx="8211928" cy="4180208"/>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úbytek podílu z důvodu odchodu ze společnosti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smtClean="0">
                          <a:effectLst/>
                          <a:latin typeface="Times New Roman" panose="02020603050405020304" pitchFamily="18" charset="0"/>
                          <a:ea typeface="Calibri" panose="020F0502020204030204" pitchFamily="34" charset="0"/>
                        </a:rPr>
                        <a:t>150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nárok na vypořádací podíl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260,5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přijatý vypořádací podíl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260,5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503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1</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1964353"/>
            <a:ext cx="8232154" cy="4893647"/>
          </a:xfrm>
          <a:prstGeom prst="rect">
            <a:avLst/>
          </a:prstGeom>
        </p:spPr>
        <p:txBody>
          <a:bodyPr wrap="square">
            <a:spAutoFit/>
          </a:bodyPr>
          <a:lstStyle/>
          <a:p>
            <a:pPr marL="342900" indent="-342900" algn="just">
              <a:buFont typeface="Arial" panose="020B0604020202020204" pitchFamily="34" charset="0"/>
              <a:buChar char="•"/>
            </a:pPr>
            <a:r>
              <a:rPr lang="cs-CZ" sz="2400" dirty="0" smtClean="0">
                <a:latin typeface="Times New Roman" panose="02020603050405020304" pitchFamily="18" charset="0"/>
                <a:cs typeface="Times New Roman" panose="02020603050405020304" pitchFamily="18" charset="0"/>
              </a:rPr>
              <a:t>Zakladatel </a:t>
            </a:r>
            <a:r>
              <a:rPr lang="cs-CZ" sz="2400" dirty="0">
                <a:latin typeface="Times New Roman" panose="02020603050405020304" pitchFamily="18" charset="0"/>
                <a:cs typeface="Times New Roman" panose="02020603050405020304" pitchFamily="18" charset="0"/>
              </a:rPr>
              <a:t>Novák získal 100 ks kmenových listů, které splatil penězi. První zvýšená splátka byla stanovena na 700 000 Kč, další dvě pak každá na 250 000 Kč.</a:t>
            </a:r>
          </a:p>
          <a:p>
            <a:pPr marL="342900" indent="-342900" algn="just">
              <a:buFont typeface="Arial" panose="020B0604020202020204" pitchFamily="34" charset="0"/>
              <a:buChar char="•"/>
            </a:pPr>
            <a:r>
              <a:rPr lang="cs-CZ" sz="2400" dirty="0" smtClean="0">
                <a:latin typeface="Times New Roman" panose="02020603050405020304" pitchFamily="18" charset="0"/>
                <a:cs typeface="Times New Roman" panose="02020603050405020304" pitchFamily="18" charset="0"/>
              </a:rPr>
              <a:t>Zakladatel </a:t>
            </a:r>
            <a:r>
              <a:rPr lang="cs-CZ" sz="2400" dirty="0">
                <a:latin typeface="Times New Roman" panose="02020603050405020304" pitchFamily="18" charset="0"/>
                <a:cs typeface="Times New Roman" panose="02020603050405020304" pitchFamily="18" charset="0"/>
              </a:rPr>
              <a:t>Novotný získal 60 ks kmenových listů, které splatil rovněž penězi. První splátka byla stanovena na 420 000 Kč, další dvě na 150 000 Kč.</a:t>
            </a:r>
          </a:p>
          <a:p>
            <a:pPr marL="342900" indent="-342900" algn="just">
              <a:buFont typeface="Arial" panose="020B0604020202020204" pitchFamily="34" charset="0"/>
              <a:buChar char="•"/>
            </a:pPr>
            <a:r>
              <a:rPr lang="cs-CZ" sz="2400" dirty="0" smtClean="0">
                <a:latin typeface="Times New Roman" panose="02020603050405020304" pitchFamily="18" charset="0"/>
                <a:cs typeface="Times New Roman" panose="02020603050405020304" pitchFamily="18" charset="0"/>
              </a:rPr>
              <a:t>Zakladatel </a:t>
            </a:r>
            <a:r>
              <a:rPr lang="cs-CZ" sz="2400" dirty="0">
                <a:latin typeface="Times New Roman" panose="02020603050405020304" pitchFamily="18" charset="0"/>
                <a:cs typeface="Times New Roman" panose="02020603050405020304" pitchFamily="18" charset="0"/>
              </a:rPr>
              <a:t>Malý získal 40 ks kmenových listů, které splatil penězi a zbožím. Zboží mělo účetní hodnotu 350 000 Kč a bylo soudním znalcem oceněno na 300 000 Kč. Dvě peněžní splátky byly stanoveny každá na 100 000 Kč.</a:t>
            </a:r>
          </a:p>
          <a:p>
            <a:pPr algn="just"/>
            <a:endParaRPr lang="cs-CZ" sz="2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400" b="1" i="1" dirty="0">
                <a:latin typeface="Times New Roman" panose="02020603050405020304" pitchFamily="18" charset="0"/>
                <a:cs typeface="Times New Roman" panose="02020603050405020304" pitchFamily="18" charset="0"/>
              </a:rPr>
              <a:t>Úkol:</a:t>
            </a:r>
            <a:r>
              <a:rPr lang="cs-CZ" sz="2400" dirty="0">
                <a:latin typeface="Times New Roman" panose="02020603050405020304" pitchFamily="18" charset="0"/>
                <a:cs typeface="Times New Roman" panose="02020603050405020304" pitchFamily="18" charset="0"/>
              </a:rPr>
              <a:t> Zaúčtujte jak u společnosti (včetně sestavení zahajovací rozvahy), tak u jednotlivých společníků v prvním roce.</a:t>
            </a:r>
          </a:p>
        </p:txBody>
      </p:sp>
    </p:spTree>
    <p:extLst>
      <p:ext uri="{BB962C8B-B14F-4D97-AF65-F5344CB8AC3E}">
        <p14:creationId xmlns:p14="http://schemas.microsoft.com/office/powerpoint/2010/main" val="899170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ulka 1"/>
          <p:cNvGraphicFramePr>
            <a:graphicFrameLocks noGrp="1"/>
          </p:cNvGraphicFramePr>
          <p:nvPr>
            <p:extLst>
              <p:ext uri="{D42A27DB-BD31-4B8C-83A1-F6EECF244321}">
                <p14:modId xmlns:p14="http://schemas.microsoft.com/office/powerpoint/2010/main" val="1888047607"/>
              </p:ext>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dirty="0">
                          <a:effectLst/>
                          <a:latin typeface="Times New Roman" panose="02020603050405020304" pitchFamily="18" charset="0"/>
                          <a:ea typeface="Calibri" panose="020F0502020204030204" pitchFamily="34" charset="0"/>
                        </a:rPr>
                        <a:t>Dlouhodobá 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bl>
          </a:graphicData>
        </a:graphic>
      </p:graphicFrame>
    </p:spTree>
    <p:extLst>
      <p:ext uri="{BB962C8B-B14F-4D97-AF65-F5344CB8AC3E}">
        <p14:creationId xmlns:p14="http://schemas.microsoft.com/office/powerpoint/2010/main" val="2308062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810048749"/>
              </p:ext>
            </p:extLst>
          </p:nvPr>
        </p:nvGraphicFramePr>
        <p:xfrm>
          <a:off x="490821" y="950871"/>
          <a:ext cx="8211928" cy="4974662"/>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43162">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1. splátka - </a:t>
                      </a:r>
                      <a:r>
                        <a:rPr lang="cs-CZ" sz="2800" b="1" dirty="0" smtClean="0">
                          <a:effectLst/>
                          <a:latin typeface="Times New Roman" panose="02020603050405020304" pitchFamily="18" charset="0"/>
                          <a:ea typeface="Calibri" panose="020F0502020204030204" pitchFamily="34" charset="0"/>
                        </a:rPr>
                        <a:t>Novák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943162">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1. splátka - </a:t>
                      </a:r>
                      <a:r>
                        <a:rPr lang="cs-CZ" sz="2800" b="1" dirty="0" smtClean="0">
                          <a:effectLst/>
                          <a:latin typeface="Times New Roman" panose="02020603050405020304" pitchFamily="18" charset="0"/>
                          <a:ea typeface="Calibri" panose="020F0502020204030204" pitchFamily="34" charset="0"/>
                        </a:rPr>
                        <a:t>Novotný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37618">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- 1. splátka - Malý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7558">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VÚD - pohledávka z nesplacených peněžitých vkladů</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1 000 </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263245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065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1113087882"/>
              </p:ext>
            </p:extLst>
          </p:nvPr>
        </p:nvGraphicFramePr>
        <p:xfrm>
          <a:off x="490821" y="950871"/>
          <a:ext cx="8211928" cy="5358162"/>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43162">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a:t>
                      </a:r>
                      <a:endParaRPr lang="cs-CZ" sz="2800" b="1" dirty="0">
                        <a:effectLst/>
                        <a:latin typeface="Times New Roman" panose="02020603050405020304" pitchFamily="18" charset="0"/>
                        <a:ea typeface="Calibri" panose="020F0502020204030204" pitchFamily="34" charset="0"/>
                      </a:endParaRP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a:t>
                      </a:r>
                      <a:r>
                        <a:rPr lang="cs-CZ" sz="2800" b="1" dirty="0" smtClean="0">
                          <a:effectLst/>
                          <a:latin typeface="Times New Roman" panose="02020603050405020304" pitchFamily="18" charset="0"/>
                          <a:ea typeface="Calibri" panose="020F0502020204030204" pitchFamily="34" charset="0"/>
                        </a:rPr>
                        <a:t>základní kapitál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2 400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943162">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a:t>
                      </a:r>
                      <a:r>
                        <a:rPr lang="cs-CZ" sz="2800" b="1" dirty="0" smtClean="0">
                          <a:effectLst/>
                          <a:latin typeface="Times New Roman" panose="02020603050405020304" pitchFamily="18" charset="0"/>
                          <a:ea typeface="Calibri" panose="020F0502020204030204" pitchFamily="34" charset="0"/>
                        </a:rPr>
                        <a:t>vkladové</a:t>
                      </a:r>
                      <a:r>
                        <a:rPr lang="cs-CZ" sz="2800" b="1" baseline="0" dirty="0" smtClean="0">
                          <a:effectLst/>
                          <a:latin typeface="Times New Roman" panose="02020603050405020304" pitchFamily="18" charset="0"/>
                          <a:ea typeface="Calibri" panose="020F0502020204030204" pitchFamily="34" charset="0"/>
                        </a:rPr>
                        <a:t> ážio</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837618">
                <a:tc rowSpan="3">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a:t>
                      </a:r>
                      <a:r>
                        <a:rPr lang="cs-CZ" sz="2800" b="1" dirty="0" smtClean="0">
                          <a:effectLst/>
                          <a:latin typeface="Times New Roman" panose="02020603050405020304" pitchFamily="18" charset="0"/>
                          <a:ea typeface="Calibri" panose="020F0502020204030204" pitchFamily="34" charset="0"/>
                        </a:rPr>
                        <a:t>2. </a:t>
                      </a:r>
                      <a:r>
                        <a:rPr lang="cs-CZ" sz="2800" b="1" dirty="0">
                          <a:effectLst/>
                          <a:latin typeface="Times New Roman" panose="02020603050405020304" pitchFamily="18" charset="0"/>
                          <a:ea typeface="Calibri" panose="020F0502020204030204" pitchFamily="34" charset="0"/>
                        </a:rPr>
                        <a:t>splátka - </a:t>
                      </a:r>
                      <a:r>
                        <a:rPr lang="cs-CZ" sz="2800" b="1" dirty="0" smtClean="0">
                          <a:effectLst/>
                          <a:latin typeface="Times New Roman" panose="02020603050405020304" pitchFamily="18" charset="0"/>
                          <a:ea typeface="Calibri" panose="020F0502020204030204" pitchFamily="34" charset="0"/>
                        </a:rPr>
                        <a:t>Novák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r>
              <a:tr h="837618">
                <a:tc vMerge="1">
                  <a:txBody>
                    <a:bodyPr/>
                    <a:lstStyle/>
                    <a:p>
                      <a:endParaRPr lang="cs-CZ"/>
                    </a:p>
                  </a:txBody>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b) 2. splátka - Novotný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837618">
                <a:tc vMerge="1">
                  <a:txBody>
                    <a:bodyPr/>
                    <a:lstStyle/>
                    <a:p>
                      <a:endParaRPr lang="cs-CZ"/>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c</a:t>
                      </a:r>
                      <a:r>
                        <a:rPr lang="cs-CZ" sz="2800" b="1" dirty="0" smtClean="0">
                          <a:effectLst/>
                          <a:latin typeface="Times New Roman" panose="02020603050405020304" pitchFamily="18" charset="0"/>
                          <a:ea typeface="Calibri" panose="020F0502020204030204" pitchFamily="34" charset="0"/>
                        </a:rPr>
                        <a:t>) 2. splátka -</a:t>
                      </a:r>
                      <a:r>
                        <a:rPr lang="cs-CZ" sz="2800" b="1" baseline="0" dirty="0" smtClean="0">
                          <a:effectLst/>
                          <a:latin typeface="Times New Roman" panose="02020603050405020304" pitchFamily="18" charset="0"/>
                          <a:ea typeface="Calibri" panose="020F0502020204030204" pitchFamily="34" charset="0"/>
                        </a:rPr>
                        <a:t> Malý</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bdélník 3"/>
          <p:cNvSpPr/>
          <p:nvPr/>
        </p:nvSpPr>
        <p:spPr>
          <a:xfrm>
            <a:off x="402809" y="61813"/>
            <a:ext cx="2632452"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společnosti</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570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488455"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Novák</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61338417"/>
              </p:ext>
            </p:extLst>
          </p:nvPr>
        </p:nvGraphicFramePr>
        <p:xfrm>
          <a:off x="474873" y="1062512"/>
          <a:ext cx="8211928" cy="5158651"/>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- 1. splátka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vznik podílu - 100 ks kmenových listů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zápočet 1. splátky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- 2.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45767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70165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Novotný</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93283946"/>
              </p:ext>
            </p:extLst>
          </p:nvPr>
        </p:nvGraphicFramePr>
        <p:xfrm>
          <a:off x="474873" y="1062512"/>
          <a:ext cx="8211928" cy="5158651"/>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- 1. splátka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vznik podílu - 60 ks kmenových listů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720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zápočet 1. splátky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- 2.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234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344185"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Malý</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4048768291"/>
              </p:ext>
            </p:extLst>
          </p:nvPr>
        </p:nvGraphicFramePr>
        <p:xfrm>
          <a:off x="474873" y="1062512"/>
          <a:ext cx="8211928" cy="5158651"/>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- 1. splátka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vznik podílu - 40 ks kmenových listů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zápočet 1. splátky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- 2.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96082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Dividenda">
  <a:themeElements>
    <a:clrScheme name="Žluto-oranžová">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TM02900688[[fn=Fazeta]]</Template>
  <TotalTime>1264</TotalTime>
  <Words>1510</Words>
  <Application>Microsoft Office PowerPoint</Application>
  <PresentationFormat>Předvádění na obrazovce (4:3)</PresentationFormat>
  <Paragraphs>449</Paragraphs>
  <Slides>25</Slides>
  <Notes>0</Notes>
  <HiddenSlides>0</HiddenSlides>
  <MMClips>0</MMClips>
  <ScaleCrop>false</ScaleCrop>
  <HeadingPairs>
    <vt:vector size="6" baseType="variant">
      <vt:variant>
        <vt:lpstr>Použitá písma</vt:lpstr>
      </vt:variant>
      <vt:variant>
        <vt:i4>6</vt:i4>
      </vt:variant>
      <vt:variant>
        <vt:lpstr>Motiv</vt:lpstr>
      </vt:variant>
      <vt:variant>
        <vt:i4>3</vt:i4>
      </vt:variant>
      <vt:variant>
        <vt:lpstr>Nadpisy snímků</vt:lpstr>
      </vt:variant>
      <vt:variant>
        <vt:i4>25</vt:i4>
      </vt:variant>
    </vt:vector>
  </HeadingPairs>
  <TitlesOfParts>
    <vt:vector size="34" baseType="lpstr">
      <vt:lpstr>Arial</vt:lpstr>
      <vt:lpstr>Calibri</vt:lpstr>
      <vt:lpstr>Calibri Light</vt:lpstr>
      <vt:lpstr>Gill Sans MT</vt:lpstr>
      <vt:lpstr>Times New Roman</vt:lpstr>
      <vt:lpstr>Wingdings 2</vt:lpstr>
      <vt:lpstr>HDOfficeLightV0</vt:lpstr>
      <vt:lpstr>1_HDOfficeLightV0</vt:lpstr>
      <vt:lpstr>Dividenda</vt:lpstr>
      <vt:lpstr>Téma č. 3   Ing. Ivana Koštuříková, Ph.D.</vt:lpstr>
      <vt:lpstr>Příklad 1</vt:lpstr>
      <vt:lpstr>Příklad 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Příklad 2</vt:lpstr>
      <vt:lpstr>Prezentace aplikace PowerPoint</vt:lpstr>
      <vt:lpstr>Prezentace aplikace PowerPoint</vt:lpstr>
      <vt:lpstr>Prezentace aplikace PowerPoint</vt:lpstr>
      <vt:lpstr>Příklad 3</vt:lpstr>
      <vt:lpstr>Prezentace aplikace PowerPoint</vt:lpstr>
      <vt:lpstr>Prezentace aplikace PowerPoint</vt:lpstr>
      <vt:lpstr>Příklad 4</vt:lpstr>
      <vt:lpstr>Prezentace aplikace PowerPoint</vt:lpstr>
      <vt:lpstr>Prezentace aplikace PowerPoint</vt:lpstr>
      <vt:lpstr>Prezentace aplikace PowerPoint</vt:lpstr>
      <vt:lpstr>Prezentace aplikace PowerPoint</vt:lpstr>
      <vt:lpstr>Příklad 5</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Ivana Koštuříková</dc:creator>
  <cp:lastModifiedBy>Ivana Koštuříková</cp:lastModifiedBy>
  <cp:revision>38</cp:revision>
  <dcterms:created xsi:type="dcterms:W3CDTF">2018-07-08T17:57:02Z</dcterms:created>
  <dcterms:modified xsi:type="dcterms:W3CDTF">2018-07-15T09:28:05Z</dcterms:modified>
</cp:coreProperties>
</file>