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85" r:id="rId2"/>
    <p:sldMasterId id="2147483946" r:id="rId3"/>
  </p:sldMasterIdLst>
  <p:sldIdLst>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3" d="100"/>
          <a:sy n="83" d="100"/>
        </p:scale>
        <p:origin x="1184"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75300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709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192003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165255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479353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smtClean="0"/>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644069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898620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EADDD640-D86C-44E1-8081-14BEACB638B6}" type="datetimeFigureOut">
              <a:rPr lang="cs-CZ" smtClean="0"/>
              <a:t>15. 7. 2018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50C0CE1-92A7-4EF4-82A6-D146B03F722A}"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1389756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DDD640-D86C-44E1-8081-14BEACB638B6}" type="datetimeFigureOut">
              <a:rPr lang="cs-CZ" smtClean="0"/>
              <a:t>15. 7. 2018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50C0CE1-92A7-4EF4-82A6-D146B03F722A}" type="slidenum">
              <a:rPr lang="cs-CZ" smtClean="0"/>
              <a:t>‹#›</a:t>
            </a:fld>
            <a:endParaRPr lang="cs-CZ"/>
          </a:p>
        </p:txBody>
      </p:sp>
      <p:sp>
        <p:nvSpPr>
          <p:cNvPr id="6" name="Title 5"/>
          <p:cNvSpPr>
            <a:spLocks noGrp="1"/>
          </p:cNvSpPr>
          <p:nvPr>
            <p:ph type="title"/>
          </p:nvPr>
        </p:nvSpPr>
        <p:spPr/>
        <p:txBody>
          <a:bodyPr/>
          <a:lstStyle/>
          <a:p>
            <a:r>
              <a:rPr lang="cs-CZ" smtClean="0"/>
              <a:t>Kliknutím lze upravit styl.</a:t>
            </a:r>
            <a:endParaRPr lang="en-US"/>
          </a:p>
        </p:txBody>
      </p:sp>
    </p:spTree>
    <p:extLst>
      <p:ext uri="{BB962C8B-B14F-4D97-AF65-F5344CB8AC3E}">
        <p14:creationId xmlns:p14="http://schemas.microsoft.com/office/powerpoint/2010/main" val="2572898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DD640-D86C-44E1-8081-14BEACB638B6}" type="datetimeFigureOut">
              <a:rPr lang="cs-CZ" smtClean="0"/>
              <a:t>15. 7. 2018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289157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smtClean="0"/>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665816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222054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845010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622801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483669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3980423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3188328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1186073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1743882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ADDD640-D86C-44E1-8081-14BEACB638B6}" type="datetimeFigureOut">
              <a:rPr lang="cs-CZ" smtClean="0"/>
              <a:t>15. 7. 2018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8032894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ADDD640-D86C-44E1-8081-14BEACB638B6}" type="datetimeFigureOut">
              <a:rPr lang="cs-CZ" smtClean="0"/>
              <a:t>15. 7. 2018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0222092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DD640-D86C-44E1-8081-14BEACB638B6}" type="datetimeFigureOut">
              <a:rPr lang="cs-CZ" smtClean="0"/>
              <a:t>15. 7. 2018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64284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smtClean="0"/>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548877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cs-CZ" smtClean="0"/>
              <a:t>Kliknutím lze upravit styl.</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11880483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351676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3807506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a:xfrm>
            <a:off x="581192" y="5951810"/>
            <a:ext cx="5922209" cy="365125"/>
          </a:xfrm>
        </p:spPr>
        <p:txBody>
          <a:body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342932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4085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EADDD640-D86C-44E1-8081-14BEACB638B6}" type="datetimeFigureOut">
              <a:rPr lang="cs-CZ" smtClean="0"/>
              <a:t>15. 7. 2018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50C0CE1-92A7-4EF4-82A6-D146B03F722A}"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275618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DDD640-D86C-44E1-8081-14BEACB638B6}" type="datetimeFigureOut">
              <a:rPr lang="cs-CZ" smtClean="0"/>
              <a:t>15. 7. 2018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50C0CE1-92A7-4EF4-82A6-D146B03F722A}" type="slidenum">
              <a:rPr lang="cs-CZ" smtClean="0"/>
              <a:t>‹#›</a:t>
            </a:fld>
            <a:endParaRPr lang="cs-CZ"/>
          </a:p>
        </p:txBody>
      </p:sp>
      <p:sp>
        <p:nvSpPr>
          <p:cNvPr id="6" name="Title 5"/>
          <p:cNvSpPr>
            <a:spLocks noGrp="1"/>
          </p:cNvSpPr>
          <p:nvPr>
            <p:ph type="title"/>
          </p:nvPr>
        </p:nvSpPr>
        <p:spPr/>
        <p:txBody>
          <a:bodyPr/>
          <a:lstStyle/>
          <a:p>
            <a:r>
              <a:rPr lang="cs-CZ" smtClean="0"/>
              <a:t>Kliknutím lze upravit styl.</a:t>
            </a:r>
            <a:endParaRPr lang="en-US"/>
          </a:p>
        </p:txBody>
      </p:sp>
    </p:spTree>
    <p:extLst>
      <p:ext uri="{BB962C8B-B14F-4D97-AF65-F5344CB8AC3E}">
        <p14:creationId xmlns:p14="http://schemas.microsoft.com/office/powerpoint/2010/main" val="242036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DD640-D86C-44E1-8081-14BEACB638B6}" type="datetimeFigureOut">
              <a:rPr lang="cs-CZ" smtClean="0"/>
              <a:t>15. 7. 2018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29689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smtClean="0"/>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895883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206809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318148777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1477612488"/>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cs-CZ"/>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350C0CE1-92A7-4EF4-82A6-D146B03F722A}" type="slidenum">
              <a:rPr lang="cs-CZ" smtClean="0"/>
              <a:t>‹#›</a:t>
            </a:fld>
            <a:endParaRPr lang="cs-CZ"/>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56978461"/>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843" y="3151871"/>
            <a:ext cx="7989752" cy="2906668"/>
          </a:xfrm>
        </p:spPr>
        <p:txBody>
          <a:bodyPr>
            <a:noAutofit/>
          </a:bodyPr>
          <a:lstStyle/>
          <a:p>
            <a:pPr algn="ctr"/>
            <a:r>
              <a:rPr lang="cs-CZ" sz="4000" cap="none" dirty="0" smtClean="0">
                <a:solidFill>
                  <a:schemeClr val="bg1"/>
                </a:solidFill>
                <a:latin typeface="Times New Roman" panose="02020603050405020304" pitchFamily="18" charset="0"/>
                <a:cs typeface="Times New Roman" panose="02020603050405020304" pitchFamily="18" charset="0"/>
              </a:rPr>
              <a:t>Téma č. </a:t>
            </a:r>
            <a:r>
              <a:rPr lang="cs-CZ" sz="4000" cap="none" dirty="0">
                <a:solidFill>
                  <a:schemeClr val="bg1"/>
                </a:solidFill>
                <a:latin typeface="Times New Roman" panose="02020603050405020304" pitchFamily="18" charset="0"/>
                <a:cs typeface="Times New Roman" panose="02020603050405020304" pitchFamily="18" charset="0"/>
              </a:rPr>
              <a:t>4</a:t>
            </a:r>
            <a:r>
              <a:rPr lang="cs-CZ" sz="3200" cap="none" dirty="0" smtClean="0">
                <a:solidFill>
                  <a:schemeClr val="bg1"/>
                </a:solidFill>
                <a:latin typeface="Times New Roman" panose="02020603050405020304" pitchFamily="18" charset="0"/>
                <a:cs typeface="Times New Roman" panose="02020603050405020304" pitchFamily="18" charset="0"/>
              </a:rPr>
              <a:t/>
            </a:r>
            <a:br>
              <a:rPr lang="cs-CZ" sz="3200" cap="none" dirty="0" smtClean="0">
                <a:solidFill>
                  <a:schemeClr val="bg1"/>
                </a:solidFill>
                <a:latin typeface="Times New Roman" panose="02020603050405020304" pitchFamily="18" charset="0"/>
                <a:cs typeface="Times New Roman" panose="02020603050405020304" pitchFamily="18" charset="0"/>
              </a:rPr>
            </a:br>
            <a:r>
              <a:rPr lang="cs-CZ" sz="3200" cap="none" dirty="0" smtClean="0">
                <a:solidFill>
                  <a:schemeClr val="bg1"/>
                </a:solidFill>
                <a:latin typeface="Times New Roman" panose="02020603050405020304" pitchFamily="18" charset="0"/>
                <a:cs typeface="Times New Roman" panose="02020603050405020304" pitchFamily="18" charset="0"/>
              </a:rPr>
              <a:t/>
            </a:r>
            <a:br>
              <a:rPr lang="cs-CZ" sz="3200" cap="none" dirty="0" smtClean="0">
                <a:solidFill>
                  <a:schemeClr val="bg1"/>
                </a:solidFill>
                <a:latin typeface="Times New Roman" panose="02020603050405020304" pitchFamily="18" charset="0"/>
                <a:cs typeface="Times New Roman" panose="02020603050405020304" pitchFamily="18" charset="0"/>
              </a:rPr>
            </a:br>
            <a:r>
              <a:rPr lang="cs-CZ" sz="3200" cap="none" dirty="0" smtClean="0">
                <a:solidFill>
                  <a:schemeClr val="bg1"/>
                </a:solidFill>
                <a:latin typeface="Times New Roman" panose="02020603050405020304" pitchFamily="18" charset="0"/>
                <a:cs typeface="Times New Roman" panose="02020603050405020304" pitchFamily="18" charset="0"/>
              </a:rPr>
              <a:t/>
            </a:r>
            <a:br>
              <a:rPr lang="cs-CZ" sz="3200" cap="none" dirty="0" smtClean="0">
                <a:solidFill>
                  <a:schemeClr val="bg1"/>
                </a:solidFill>
                <a:latin typeface="Times New Roman" panose="02020603050405020304" pitchFamily="18" charset="0"/>
                <a:cs typeface="Times New Roman" panose="02020603050405020304" pitchFamily="18" charset="0"/>
              </a:rPr>
            </a:br>
            <a:r>
              <a:rPr lang="cs-CZ" sz="3200" cap="none" dirty="0" smtClean="0">
                <a:solidFill>
                  <a:schemeClr val="bg1"/>
                </a:solidFill>
                <a:latin typeface="Times New Roman" panose="02020603050405020304" pitchFamily="18" charset="0"/>
                <a:cs typeface="Times New Roman" panose="02020603050405020304" pitchFamily="18" charset="0"/>
              </a:rPr>
              <a:t>Ing. Ivana Koštuříková, Ph.D.</a:t>
            </a:r>
            <a:endParaRPr lang="cs-CZ" sz="3200" cap="none" dirty="0">
              <a:solidFill>
                <a:schemeClr val="bg1"/>
              </a:solidFill>
              <a:latin typeface="Times New Roman" panose="02020603050405020304" pitchFamily="18" charset="0"/>
              <a:cs typeface="Times New Roman" panose="02020603050405020304" pitchFamily="18" charset="0"/>
            </a:endParaRPr>
          </a:p>
        </p:txBody>
      </p:sp>
      <p:sp>
        <p:nvSpPr>
          <p:cNvPr id="4" name="TextovéPole 3"/>
          <p:cNvSpPr txBox="1"/>
          <p:nvPr/>
        </p:nvSpPr>
        <p:spPr>
          <a:xfrm>
            <a:off x="464863" y="796907"/>
            <a:ext cx="8193841" cy="1754326"/>
          </a:xfrm>
          <a:prstGeom prst="rect">
            <a:avLst/>
          </a:prstGeom>
          <a:noFill/>
        </p:spPr>
        <p:txBody>
          <a:bodyPr wrap="square" rtlCol="0">
            <a:spAutoFit/>
          </a:bodyPr>
          <a:lstStyle/>
          <a:p>
            <a:pPr algn="ctr"/>
            <a:r>
              <a:rPr lang="cs-CZ" sz="5400" b="1" dirty="0" smtClean="0">
                <a:solidFill>
                  <a:schemeClr val="accent1"/>
                </a:solidFill>
                <a:latin typeface="Times New Roman" panose="02020603050405020304" pitchFamily="18" charset="0"/>
                <a:cs typeface="Times New Roman" panose="02020603050405020304" pitchFamily="18" charset="0"/>
              </a:rPr>
              <a:t>ÚČTOVÁNÍ V AKCIOVÉ SPOLEČNOSTI</a:t>
            </a:r>
            <a:endParaRPr lang="cs-CZ" sz="54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943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a:t>
            </a:r>
            <a:r>
              <a:rPr lang="cs-CZ" sz="4000" b="1" dirty="0">
                <a:latin typeface="Times New Roman" panose="02020603050405020304" pitchFamily="18" charset="0"/>
                <a:cs typeface="Times New Roman" panose="02020603050405020304" pitchFamily="18" charset="0"/>
              </a:rPr>
              <a:t>3</a:t>
            </a:r>
          </a:p>
        </p:txBody>
      </p:sp>
      <p:sp>
        <p:nvSpPr>
          <p:cNvPr id="4" name="Obdélník 3"/>
          <p:cNvSpPr/>
          <p:nvPr/>
        </p:nvSpPr>
        <p:spPr>
          <a:xfrm>
            <a:off x="459991" y="1964353"/>
            <a:ext cx="8232154" cy="4093428"/>
          </a:xfrm>
          <a:prstGeom prst="rect">
            <a:avLst/>
          </a:prstGeom>
        </p:spPr>
        <p:txBody>
          <a:bodyPr wrap="square">
            <a:spAutoFit/>
          </a:bodyPr>
          <a:lstStyle/>
          <a:p>
            <a:pPr algn="just"/>
            <a:r>
              <a:rPr lang="cs-CZ" sz="2600" dirty="0">
                <a:latin typeface="Times New Roman" panose="02020603050405020304" pitchFamily="18" charset="0"/>
                <a:cs typeface="Times New Roman" panose="02020603050405020304" pitchFamily="18" charset="0"/>
              </a:rPr>
              <a:t>Firma GAMA, a.s. vlastní </a:t>
            </a:r>
            <a:r>
              <a:rPr lang="cs-CZ" sz="2600" dirty="0" smtClean="0">
                <a:latin typeface="Times New Roman" panose="02020603050405020304" pitchFamily="18" charset="0"/>
                <a:cs typeface="Times New Roman" panose="02020603050405020304" pitchFamily="18" charset="0"/>
              </a:rPr>
              <a:t>28</a:t>
            </a:r>
            <a:r>
              <a:rPr lang="cs-CZ" sz="2600" dirty="0" smtClean="0">
                <a:latin typeface="Times New Roman" panose="02020603050405020304" pitchFamily="18" charset="0"/>
                <a:cs typeface="Times New Roman" panose="02020603050405020304" pitchFamily="18" charset="0"/>
              </a:rPr>
              <a:t>% </a:t>
            </a:r>
            <a:r>
              <a:rPr lang="cs-CZ" sz="2600" dirty="0">
                <a:latin typeface="Times New Roman" panose="02020603050405020304" pitchFamily="18" charset="0"/>
                <a:cs typeface="Times New Roman" panose="02020603050405020304" pitchFamily="18" charset="0"/>
              </a:rPr>
              <a:t>podíl ve společnosti PROMO, a.s. v pořizovací ceně </a:t>
            </a:r>
            <a:r>
              <a:rPr lang="cs-CZ" sz="2600" dirty="0" smtClean="0">
                <a:latin typeface="Times New Roman" panose="02020603050405020304" pitchFamily="18" charset="0"/>
                <a:cs typeface="Times New Roman" panose="02020603050405020304" pitchFamily="18" charset="0"/>
              </a:rPr>
              <a:t>23 mil</a:t>
            </a:r>
            <a:r>
              <a:rPr lang="cs-CZ" sz="2600" dirty="0">
                <a:latin typeface="Times New Roman" panose="02020603050405020304" pitchFamily="18" charset="0"/>
                <a:cs typeface="Times New Roman" panose="02020603050405020304" pitchFamily="18" charset="0"/>
              </a:rPr>
              <a:t>. Kč a </a:t>
            </a:r>
            <a:r>
              <a:rPr lang="cs-CZ" sz="2600" dirty="0" smtClean="0">
                <a:latin typeface="Times New Roman" panose="02020603050405020304" pitchFamily="18" charset="0"/>
                <a:cs typeface="Times New Roman" panose="02020603050405020304" pitchFamily="18" charset="0"/>
              </a:rPr>
              <a:t>55</a:t>
            </a:r>
            <a:r>
              <a:rPr lang="cs-CZ" sz="2600" dirty="0">
                <a:latin typeface="Times New Roman" panose="02020603050405020304" pitchFamily="18" charset="0"/>
                <a:cs typeface="Times New Roman" panose="02020603050405020304" pitchFamily="18" charset="0"/>
              </a:rPr>
              <a:t>% podíl ve společnosti RONDO, a.s. v pořizovací ceně </a:t>
            </a:r>
            <a:r>
              <a:rPr lang="cs-CZ" sz="2600" dirty="0" smtClean="0">
                <a:latin typeface="Times New Roman" panose="02020603050405020304" pitchFamily="18" charset="0"/>
                <a:cs typeface="Times New Roman" panose="02020603050405020304" pitchFamily="18" charset="0"/>
              </a:rPr>
              <a:t>12,5 </a:t>
            </a:r>
            <a:r>
              <a:rPr lang="cs-CZ" sz="2600" dirty="0">
                <a:latin typeface="Times New Roman" panose="02020603050405020304" pitchFamily="18" charset="0"/>
                <a:cs typeface="Times New Roman" panose="02020603050405020304" pitchFamily="18" charset="0"/>
              </a:rPr>
              <a:t>mil. Kč. Vnitřní směrnicí rozhodla, že majetkové účasti budou k rozvahovému dni přeceněny ekvivalencí. Vlastní kapitál ve společnosti PROMO je 86,6 mil. Kč a ve společnosti RONDO 21,6 mil. Kč.</a:t>
            </a:r>
          </a:p>
          <a:p>
            <a:pPr algn="just"/>
            <a:endParaRPr lang="cs-CZ" sz="2600" dirty="0" smtClean="0">
              <a:latin typeface="Times New Roman" panose="02020603050405020304" pitchFamily="18" charset="0"/>
              <a:cs typeface="Times New Roman" panose="02020603050405020304" pitchFamily="18" charset="0"/>
            </a:endParaRPr>
          </a:p>
          <a:p>
            <a:pPr algn="just"/>
            <a:r>
              <a:rPr lang="cs-CZ" sz="2600" b="1" i="1" dirty="0" smtClean="0">
                <a:latin typeface="Times New Roman" panose="02020603050405020304" pitchFamily="18" charset="0"/>
                <a:cs typeface="Times New Roman" panose="02020603050405020304" pitchFamily="18" charset="0"/>
              </a:rPr>
              <a:t>Úkol</a:t>
            </a:r>
            <a:r>
              <a:rPr lang="cs-CZ" sz="2600" b="1" i="1" dirty="0">
                <a:latin typeface="Times New Roman" panose="02020603050405020304" pitchFamily="18" charset="0"/>
                <a:cs typeface="Times New Roman" panose="02020603050405020304" pitchFamily="18" charset="0"/>
              </a:rPr>
              <a:t>:</a:t>
            </a:r>
            <a:r>
              <a:rPr lang="cs-CZ" sz="2600" dirty="0">
                <a:latin typeface="Times New Roman" panose="02020603050405020304" pitchFamily="18" charset="0"/>
                <a:cs typeface="Times New Roman" panose="02020603050405020304" pitchFamily="18" charset="0"/>
              </a:rPr>
              <a:t> Zaúčtujte u firmy GAMA přecenění majetkových účastí obou společností.</a:t>
            </a:r>
            <a:endParaRPr lang="cs-CZ"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7557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2774060159"/>
              </p:ext>
            </p:extLst>
          </p:nvPr>
        </p:nvGraphicFramePr>
        <p:xfrm>
          <a:off x="444846" y="797620"/>
          <a:ext cx="8211928" cy="2773040"/>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přecenění podílu ve společnosti PROMO</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přecenění podílu ve společnosti RONDO</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50929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 GAMA</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576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a:t>
            </a:r>
            <a:r>
              <a:rPr lang="cs-CZ" sz="4000" b="1" dirty="0">
                <a:latin typeface="Times New Roman" panose="02020603050405020304" pitchFamily="18" charset="0"/>
                <a:cs typeface="Times New Roman" panose="02020603050405020304" pitchFamily="18" charset="0"/>
              </a:rPr>
              <a:t>4</a:t>
            </a:r>
          </a:p>
        </p:txBody>
      </p:sp>
      <p:sp>
        <p:nvSpPr>
          <p:cNvPr id="4" name="Obdélník 3"/>
          <p:cNvSpPr/>
          <p:nvPr/>
        </p:nvSpPr>
        <p:spPr>
          <a:xfrm>
            <a:off x="459991" y="1964353"/>
            <a:ext cx="8214038" cy="3970318"/>
          </a:xfrm>
          <a:prstGeom prst="rect">
            <a:avLst/>
          </a:prstGeom>
        </p:spPr>
        <p:txBody>
          <a:bodyPr wrap="square">
            <a:spAutoFit/>
          </a:bodyPr>
          <a:lstStyle/>
          <a:p>
            <a:pPr algn="just"/>
            <a:r>
              <a:rPr lang="cs-CZ" sz="2800" dirty="0">
                <a:latin typeface="Times New Roman" panose="02020603050405020304" pitchFamily="18" charset="0"/>
                <a:cs typeface="Times New Roman" panose="02020603050405020304" pitchFamily="18" charset="0"/>
              </a:rPr>
              <a:t>Akciová společnost upravila své stanovy dle zákona o obchodních korporacích a provedla test insolvence. Valná hromada pak rozhodla o zrušení rezervního fondu ve výši 2 mil. Kč tak, že 500 000 Kč bylo ponecháno jako nerozdělený zisk a zbytek se rozdělil mezi akcionáře (fyzické osoby).</a:t>
            </a:r>
          </a:p>
          <a:p>
            <a:pPr algn="just"/>
            <a:endParaRPr lang="cs-CZ" sz="2800" dirty="0" smtClean="0">
              <a:latin typeface="Times New Roman" panose="02020603050405020304" pitchFamily="18" charset="0"/>
              <a:cs typeface="Times New Roman" panose="02020603050405020304" pitchFamily="18" charset="0"/>
            </a:endParaRPr>
          </a:p>
          <a:p>
            <a:pPr algn="just"/>
            <a:r>
              <a:rPr lang="cs-CZ" sz="2800" b="1" i="1" dirty="0" smtClean="0">
                <a:latin typeface="Times New Roman" panose="02020603050405020304" pitchFamily="18" charset="0"/>
                <a:cs typeface="Times New Roman" panose="02020603050405020304" pitchFamily="18" charset="0"/>
              </a:rPr>
              <a:t>Úkol</a:t>
            </a:r>
            <a:r>
              <a:rPr lang="cs-CZ" sz="2800" b="1" i="1" dirty="0">
                <a:latin typeface="Times New Roman" panose="02020603050405020304" pitchFamily="18" charset="0"/>
                <a:cs typeface="Times New Roman" panose="02020603050405020304" pitchFamily="18" charset="0"/>
              </a:rPr>
              <a:t>:</a:t>
            </a:r>
            <a:r>
              <a:rPr lang="cs-CZ" sz="2800" dirty="0">
                <a:latin typeface="Times New Roman" panose="02020603050405020304" pitchFamily="18" charset="0"/>
                <a:cs typeface="Times New Roman" panose="02020603050405020304" pitchFamily="18" charset="0"/>
              </a:rPr>
              <a:t> Zaúčtujte rozpuštění rezervního fondu ve společnosti.</a:t>
            </a:r>
            <a:endParaRPr lang="cs-CZ"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6178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1618114085"/>
              </p:ext>
            </p:extLst>
          </p:nvPr>
        </p:nvGraphicFramePr>
        <p:xfrm>
          <a:off x="444846" y="691295"/>
          <a:ext cx="8211928" cy="5794391"/>
        </p:xfrm>
        <a:graphic>
          <a:graphicData uri="http://schemas.openxmlformats.org/drawingml/2006/table">
            <a:tbl>
              <a:tblPr/>
              <a:tblGrid>
                <a:gridCol w="482058"/>
                <a:gridCol w="4098372"/>
                <a:gridCol w="1678630"/>
                <a:gridCol w="976434"/>
                <a:gridCol w="976434"/>
              </a:tblGrid>
              <a:tr h="1034716">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853440">
                <a:tc rowSpan="3">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rozpuštění RF:</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nerozdělený zisk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500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853440">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příděl pro akcionáře</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853440">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c) srážková daň (15 %)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1380081">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a:t>
                      </a:r>
                      <a:r>
                        <a:rPr lang="cs-CZ" sz="2800" b="1" baseline="0" dirty="0" smtClean="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vyplacení</a:t>
                      </a:r>
                      <a:r>
                        <a:rPr lang="cs-CZ" sz="2800" b="1" baseline="0" dirty="0" smtClean="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části zrušeného RF</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819274">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odvod srážkové daně</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522118"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akciové společnosti</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1595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a:t>
            </a:r>
            <a:r>
              <a:rPr lang="cs-CZ" sz="4000" b="1" dirty="0">
                <a:latin typeface="Times New Roman" panose="02020603050405020304" pitchFamily="18" charset="0"/>
                <a:cs typeface="Times New Roman" panose="02020603050405020304" pitchFamily="18" charset="0"/>
              </a:rPr>
              <a:t>5</a:t>
            </a:r>
          </a:p>
        </p:txBody>
      </p:sp>
      <p:sp>
        <p:nvSpPr>
          <p:cNvPr id="4" name="Obdélník 3"/>
          <p:cNvSpPr/>
          <p:nvPr/>
        </p:nvSpPr>
        <p:spPr>
          <a:xfrm>
            <a:off x="459991" y="1964353"/>
            <a:ext cx="8214038" cy="3539430"/>
          </a:xfrm>
          <a:prstGeom prst="rect">
            <a:avLst/>
          </a:prstGeom>
        </p:spPr>
        <p:txBody>
          <a:bodyPr wrap="square">
            <a:spAutoFit/>
          </a:bodyPr>
          <a:lstStyle/>
          <a:p>
            <a:pPr algn="just"/>
            <a:r>
              <a:rPr lang="cs-CZ" sz="2800" dirty="0">
                <a:latin typeface="Times New Roman" panose="02020603050405020304" pitchFamily="18" charset="0"/>
                <a:cs typeface="Times New Roman" panose="02020603050405020304" pitchFamily="18" charset="0"/>
              </a:rPr>
              <a:t>Dle stanov společnosti je tvořen rezervní fond dle příslušného usnesení valné hromady. Ta schválila příděly do rezervního fondu ve výši 3 % disponibilního zisku, který byl v daném roce 3 600 000 Kč, dále </a:t>
            </a:r>
            <a:r>
              <a:rPr lang="cs-CZ" sz="2800" dirty="0" smtClean="0">
                <a:latin typeface="Times New Roman" panose="02020603050405020304" pitchFamily="18" charset="0"/>
                <a:cs typeface="Times New Roman" panose="02020603050405020304" pitchFamily="18" charset="0"/>
              </a:rPr>
              <a:t>           240 </a:t>
            </a:r>
            <a:r>
              <a:rPr lang="cs-CZ" sz="2800" dirty="0">
                <a:latin typeface="Times New Roman" panose="02020603050405020304" pitchFamily="18" charset="0"/>
                <a:cs typeface="Times New Roman" panose="02020603050405020304" pitchFamily="18" charset="0"/>
              </a:rPr>
              <a:t>000 Kč z kapitálových fondů, 330 000 Kč ze statutárního fondu a 72 000 Kč z ostatních fondů.</a:t>
            </a:r>
          </a:p>
          <a:p>
            <a:pPr algn="just"/>
            <a:endParaRPr lang="cs-CZ" sz="2800" dirty="0" smtClean="0">
              <a:latin typeface="Times New Roman" panose="02020603050405020304" pitchFamily="18" charset="0"/>
              <a:cs typeface="Times New Roman" panose="02020603050405020304" pitchFamily="18" charset="0"/>
            </a:endParaRPr>
          </a:p>
          <a:p>
            <a:pPr algn="just"/>
            <a:r>
              <a:rPr lang="cs-CZ" sz="2800" b="1" i="1" dirty="0" smtClean="0">
                <a:latin typeface="Times New Roman" panose="02020603050405020304" pitchFamily="18" charset="0"/>
                <a:cs typeface="Times New Roman" panose="02020603050405020304" pitchFamily="18" charset="0"/>
              </a:rPr>
              <a:t>Úkol</a:t>
            </a:r>
            <a:r>
              <a:rPr lang="cs-CZ" sz="2800" b="1" i="1" dirty="0">
                <a:latin typeface="Times New Roman" panose="02020603050405020304" pitchFamily="18" charset="0"/>
                <a:cs typeface="Times New Roman" panose="02020603050405020304" pitchFamily="18" charset="0"/>
              </a:rPr>
              <a:t>:</a:t>
            </a:r>
            <a:r>
              <a:rPr lang="cs-CZ" sz="2800" dirty="0">
                <a:latin typeface="Times New Roman" panose="02020603050405020304" pitchFamily="18" charset="0"/>
                <a:cs typeface="Times New Roman" panose="02020603050405020304" pitchFamily="18" charset="0"/>
              </a:rPr>
              <a:t> Zaúčtujte tvorbu rezervního fondu ve společnosti.</a:t>
            </a:r>
            <a:endParaRPr lang="cs-CZ"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323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3851839274"/>
              </p:ext>
            </p:extLst>
          </p:nvPr>
        </p:nvGraphicFramePr>
        <p:xfrm>
          <a:off x="444846" y="691295"/>
          <a:ext cx="8211928" cy="4448476"/>
        </p:xfrm>
        <a:graphic>
          <a:graphicData uri="http://schemas.openxmlformats.org/drawingml/2006/table">
            <a:tbl>
              <a:tblPr/>
              <a:tblGrid>
                <a:gridCol w="482058"/>
                <a:gridCol w="4098372"/>
                <a:gridCol w="1678630"/>
                <a:gridCol w="976434"/>
                <a:gridCol w="976434"/>
              </a:tblGrid>
              <a:tr h="1034716">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853440">
                <a:tc rowSpan="4">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příděl do RF:</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ze</a:t>
                      </a:r>
                      <a:r>
                        <a:rPr lang="cs-CZ" sz="2800" b="1" baseline="0" dirty="0" smtClean="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zisku (3 %)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853440">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z kapitálových fondů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240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853440">
                <a:tc vMerge="1">
                  <a:txBody>
                    <a:bodyPr/>
                    <a:lstStyle/>
                    <a:p>
                      <a:endParaRPr lang="cs-CZ"/>
                    </a:p>
                  </a:txBody>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c) ze statutárního fondu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330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853440">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d) z ostatních fondů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72</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522118"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akciové společnosti</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566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a:t>
            </a:r>
            <a:r>
              <a:rPr lang="cs-CZ" sz="4000" b="1" dirty="0">
                <a:latin typeface="Times New Roman" panose="02020603050405020304" pitchFamily="18" charset="0"/>
                <a:cs typeface="Times New Roman" panose="02020603050405020304" pitchFamily="18" charset="0"/>
              </a:rPr>
              <a:t>6</a:t>
            </a:r>
          </a:p>
        </p:txBody>
      </p:sp>
      <p:sp>
        <p:nvSpPr>
          <p:cNvPr id="4" name="Obdélník 3"/>
          <p:cNvSpPr/>
          <p:nvPr/>
        </p:nvSpPr>
        <p:spPr>
          <a:xfrm>
            <a:off x="459991" y="1964353"/>
            <a:ext cx="8214038" cy="3539430"/>
          </a:xfrm>
          <a:prstGeom prst="rect">
            <a:avLst/>
          </a:prstGeom>
        </p:spPr>
        <p:txBody>
          <a:bodyPr wrap="square">
            <a:spAutoFit/>
          </a:bodyPr>
          <a:lstStyle/>
          <a:p>
            <a:pPr algn="just"/>
            <a:r>
              <a:rPr lang="cs-CZ" sz="2800" dirty="0">
                <a:latin typeface="Times New Roman" panose="02020603050405020304" pitchFamily="18" charset="0"/>
                <a:cs typeface="Times New Roman" panose="02020603050405020304" pitchFamily="18" charset="0"/>
              </a:rPr>
              <a:t>Akciová společnost rozhodla o použití nadlimitní části rezervního fondu následovně: </a:t>
            </a:r>
          </a:p>
          <a:p>
            <a:pPr marL="457200" indent="-457200" algn="just">
              <a:buFont typeface="Arial" panose="020B0604020202020204" pitchFamily="34" charset="0"/>
              <a:buChar char="•"/>
            </a:pPr>
            <a:r>
              <a:rPr lang="cs-CZ" sz="2800" dirty="0" smtClean="0">
                <a:latin typeface="Times New Roman" panose="02020603050405020304" pitchFamily="18" charset="0"/>
                <a:cs typeface="Times New Roman" panose="02020603050405020304" pitchFamily="18" charset="0"/>
              </a:rPr>
              <a:t>70 </a:t>
            </a:r>
            <a:r>
              <a:rPr lang="cs-CZ" sz="2800" dirty="0">
                <a:latin typeface="Times New Roman" panose="02020603050405020304" pitchFamily="18" charset="0"/>
                <a:cs typeface="Times New Roman" panose="02020603050405020304" pitchFamily="18" charset="0"/>
              </a:rPr>
              <a:t>000 Kč na úhradu dlouhodobé ztráty,</a:t>
            </a:r>
          </a:p>
          <a:p>
            <a:pPr marL="457200" indent="-457200" algn="just">
              <a:buFont typeface="Arial" panose="020B0604020202020204" pitchFamily="34" charset="0"/>
              <a:buChar char="•"/>
            </a:pPr>
            <a:r>
              <a:rPr lang="cs-CZ" sz="2800" dirty="0" smtClean="0">
                <a:latin typeface="Times New Roman" panose="02020603050405020304" pitchFamily="18" charset="0"/>
                <a:cs typeface="Times New Roman" panose="02020603050405020304" pitchFamily="18" charset="0"/>
              </a:rPr>
              <a:t>40 </a:t>
            </a:r>
            <a:r>
              <a:rPr lang="cs-CZ" sz="2800" dirty="0">
                <a:latin typeface="Times New Roman" panose="02020603050405020304" pitchFamily="18" charset="0"/>
                <a:cs typeface="Times New Roman" panose="02020603050405020304" pitchFamily="18" charset="0"/>
              </a:rPr>
              <a:t>000 Kč na příděl do statutárního fondu,</a:t>
            </a:r>
          </a:p>
          <a:p>
            <a:pPr marL="457200" indent="-457200" algn="just">
              <a:buFont typeface="Arial" panose="020B0604020202020204" pitchFamily="34" charset="0"/>
              <a:buChar char="•"/>
            </a:pPr>
            <a:r>
              <a:rPr lang="cs-CZ" sz="2800" dirty="0" smtClean="0">
                <a:latin typeface="Times New Roman" panose="02020603050405020304" pitchFamily="18" charset="0"/>
                <a:cs typeface="Times New Roman" panose="02020603050405020304" pitchFamily="18" charset="0"/>
              </a:rPr>
              <a:t>550 </a:t>
            </a:r>
            <a:r>
              <a:rPr lang="cs-CZ" sz="2800" dirty="0">
                <a:latin typeface="Times New Roman" panose="02020603050405020304" pitchFamily="18" charset="0"/>
                <a:cs typeface="Times New Roman" panose="02020603050405020304" pitchFamily="18" charset="0"/>
              </a:rPr>
              <a:t>000 Kč na zvýšení základního kapitálu.</a:t>
            </a:r>
          </a:p>
          <a:p>
            <a:pPr algn="just"/>
            <a:endParaRPr lang="cs-CZ" sz="2800" dirty="0">
              <a:latin typeface="Times New Roman" panose="02020603050405020304" pitchFamily="18" charset="0"/>
              <a:cs typeface="Times New Roman" panose="02020603050405020304" pitchFamily="18" charset="0"/>
            </a:endParaRPr>
          </a:p>
          <a:p>
            <a:pPr algn="just"/>
            <a:r>
              <a:rPr lang="cs-CZ" sz="2800" b="1" i="1" dirty="0" smtClean="0">
                <a:latin typeface="Times New Roman" panose="02020603050405020304" pitchFamily="18" charset="0"/>
                <a:cs typeface="Times New Roman" panose="02020603050405020304" pitchFamily="18" charset="0"/>
              </a:rPr>
              <a:t>Úkol</a:t>
            </a:r>
            <a:r>
              <a:rPr lang="cs-CZ" sz="2800" b="1" i="1" dirty="0">
                <a:latin typeface="Times New Roman" panose="02020603050405020304" pitchFamily="18" charset="0"/>
                <a:cs typeface="Times New Roman" panose="02020603050405020304" pitchFamily="18" charset="0"/>
              </a:rPr>
              <a:t>:</a:t>
            </a:r>
            <a:r>
              <a:rPr lang="cs-CZ" sz="2800" dirty="0">
                <a:latin typeface="Times New Roman" panose="02020603050405020304" pitchFamily="18" charset="0"/>
                <a:cs typeface="Times New Roman" panose="02020603050405020304" pitchFamily="18" charset="0"/>
              </a:rPr>
              <a:t> Zaúčtujte čerpání rezervního fondu ve společnosti.</a:t>
            </a:r>
            <a:endParaRPr lang="cs-CZ"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8398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126871533"/>
              </p:ext>
            </p:extLst>
          </p:nvPr>
        </p:nvGraphicFramePr>
        <p:xfrm>
          <a:off x="444846" y="691295"/>
          <a:ext cx="8211928" cy="4841030"/>
        </p:xfrm>
        <a:graphic>
          <a:graphicData uri="http://schemas.openxmlformats.org/drawingml/2006/table">
            <a:tbl>
              <a:tblPr/>
              <a:tblGrid>
                <a:gridCol w="482058"/>
                <a:gridCol w="4098372"/>
                <a:gridCol w="1678630"/>
                <a:gridCol w="976434"/>
                <a:gridCol w="976434"/>
              </a:tblGrid>
              <a:tr h="1034716">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853440">
                <a:tc rowSpan="3">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čerpání RF:</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na úhradu dlouhodobé ztráty</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853440">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a:t>
                      </a:r>
                      <a:r>
                        <a:rPr lang="pt-BR" sz="2800" b="1" dirty="0" smtClean="0">
                          <a:effectLst/>
                          <a:latin typeface="Times New Roman" panose="02020603050405020304" pitchFamily="18" charset="0"/>
                          <a:ea typeface="Calibri" panose="020F0502020204030204" pitchFamily="34" charset="0"/>
                        </a:rPr>
                        <a:t>na příděl do statutárního fondu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40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853440">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c) na zvýšení ZK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550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819274">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zápis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550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522118"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akciové společnosti</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51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7</a:t>
            </a:r>
            <a:r>
              <a:rPr lang="cs-CZ" sz="4000" b="1" cap="none" dirty="0" smtClean="0">
                <a:latin typeface="Times New Roman" panose="02020603050405020304" pitchFamily="18" charset="0"/>
                <a:cs typeface="Times New Roman" panose="02020603050405020304" pitchFamily="18" charset="0"/>
              </a:rPr>
              <a:t>a</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1964353"/>
            <a:ext cx="8214038" cy="3539430"/>
          </a:xfrm>
          <a:prstGeom prst="rect">
            <a:avLst/>
          </a:prstGeom>
        </p:spPr>
        <p:txBody>
          <a:bodyPr wrap="square">
            <a:spAutoFit/>
          </a:bodyPr>
          <a:lstStyle/>
          <a:p>
            <a:pPr algn="just"/>
            <a:r>
              <a:rPr lang="cs-CZ" sz="2800" dirty="0">
                <a:latin typeface="Times New Roman" panose="02020603050405020304" pitchFamily="18" charset="0"/>
                <a:cs typeface="Times New Roman" panose="02020603050405020304" pitchFamily="18" charset="0"/>
              </a:rPr>
              <a:t>Akciová společnost rozhodla o výplatě záloh na podíl na zisku akcionáři (fyzická osoba). Byla sestavena mezitímní účetní závěrka, ze které vyplynula následující struktura vlastního kapitálu:</a:t>
            </a:r>
          </a:p>
          <a:p>
            <a:pPr marL="457200" indent="-457200" algn="just">
              <a:buFont typeface="Arial" panose="020B0604020202020204" pitchFamily="34" charset="0"/>
              <a:buChar char="•"/>
            </a:pPr>
            <a:r>
              <a:rPr lang="cs-CZ" sz="2800" dirty="0" smtClean="0">
                <a:latin typeface="Times New Roman" panose="02020603050405020304" pitchFamily="18" charset="0"/>
                <a:cs typeface="Times New Roman" panose="02020603050405020304" pitchFamily="18" charset="0"/>
              </a:rPr>
              <a:t>základní </a:t>
            </a:r>
            <a:r>
              <a:rPr lang="cs-CZ" sz="2800" dirty="0">
                <a:latin typeface="Times New Roman" panose="02020603050405020304" pitchFamily="18" charset="0"/>
                <a:cs typeface="Times New Roman" panose="02020603050405020304" pitchFamily="18" charset="0"/>
              </a:rPr>
              <a:t>kapitál				2 000 000 Kč</a:t>
            </a:r>
          </a:p>
          <a:p>
            <a:pPr marL="457200" indent="-457200" algn="just">
              <a:buFont typeface="Arial" panose="020B0604020202020204" pitchFamily="34" charset="0"/>
              <a:buChar char="•"/>
            </a:pPr>
            <a:r>
              <a:rPr lang="cs-CZ" sz="2800" dirty="0" smtClean="0">
                <a:latin typeface="Times New Roman" panose="02020603050405020304" pitchFamily="18" charset="0"/>
                <a:cs typeface="Times New Roman" panose="02020603050405020304" pitchFamily="18" charset="0"/>
              </a:rPr>
              <a:t>rezervní </a:t>
            </a:r>
            <a:r>
              <a:rPr lang="cs-CZ" sz="2800" dirty="0">
                <a:latin typeface="Times New Roman" panose="02020603050405020304" pitchFamily="18" charset="0"/>
                <a:cs typeface="Times New Roman" panose="02020603050405020304" pitchFamily="18" charset="0"/>
              </a:rPr>
              <a:t>fond				   200 000 Kč</a:t>
            </a:r>
          </a:p>
          <a:p>
            <a:pPr marL="457200" indent="-457200" algn="just">
              <a:buFont typeface="Arial" panose="020B0604020202020204" pitchFamily="34" charset="0"/>
              <a:buChar char="•"/>
            </a:pPr>
            <a:r>
              <a:rPr lang="cs-CZ" sz="2800" dirty="0" smtClean="0">
                <a:latin typeface="Times New Roman" panose="02020603050405020304" pitchFamily="18" charset="0"/>
                <a:cs typeface="Times New Roman" panose="02020603050405020304" pitchFamily="18" charset="0"/>
              </a:rPr>
              <a:t>nerozdělený </a:t>
            </a:r>
            <a:r>
              <a:rPr lang="cs-CZ" sz="2800" dirty="0">
                <a:latin typeface="Times New Roman" panose="02020603050405020304" pitchFamily="18" charset="0"/>
                <a:cs typeface="Times New Roman" panose="02020603050405020304" pitchFamily="18" charset="0"/>
              </a:rPr>
              <a:t>zisk minulých let	</a:t>
            </a:r>
            <a:r>
              <a:rPr lang="cs-CZ" sz="2800" dirty="0" smtClean="0">
                <a:latin typeface="Times New Roman" panose="02020603050405020304" pitchFamily="18" charset="0"/>
                <a:cs typeface="Times New Roman" panose="02020603050405020304" pitchFamily="18" charset="0"/>
              </a:rPr>
              <a:t>   </a:t>
            </a:r>
            <a:r>
              <a:rPr lang="cs-CZ" sz="2800" dirty="0">
                <a:latin typeface="Times New Roman" panose="02020603050405020304" pitchFamily="18" charset="0"/>
                <a:cs typeface="Times New Roman" panose="02020603050405020304" pitchFamily="18" charset="0"/>
              </a:rPr>
              <a:t>300 000 Kč</a:t>
            </a:r>
          </a:p>
          <a:p>
            <a:pPr marL="457200" indent="-457200" algn="just">
              <a:buFont typeface="Arial" panose="020B0604020202020204" pitchFamily="34" charset="0"/>
              <a:buChar char="•"/>
            </a:pPr>
            <a:r>
              <a:rPr lang="cs-CZ" sz="2800" dirty="0" smtClean="0">
                <a:latin typeface="Times New Roman" panose="02020603050405020304" pitchFamily="18" charset="0"/>
                <a:cs typeface="Times New Roman" panose="02020603050405020304" pitchFamily="18" charset="0"/>
              </a:rPr>
              <a:t>neuhrazená </a:t>
            </a:r>
            <a:r>
              <a:rPr lang="cs-CZ" sz="2800" dirty="0">
                <a:latin typeface="Times New Roman" panose="02020603050405020304" pitchFamily="18" charset="0"/>
                <a:cs typeface="Times New Roman" panose="02020603050405020304" pitchFamily="18" charset="0"/>
              </a:rPr>
              <a:t>ztráta minulých let	</a:t>
            </a:r>
            <a:r>
              <a:rPr lang="cs-CZ" sz="2800" dirty="0" smtClean="0">
                <a:latin typeface="Times New Roman" panose="02020603050405020304" pitchFamily="18" charset="0"/>
                <a:cs typeface="Times New Roman" panose="02020603050405020304" pitchFamily="18" charset="0"/>
              </a:rPr>
              <a:t>   </a:t>
            </a:r>
            <a:r>
              <a:rPr lang="cs-CZ" sz="2800" dirty="0">
                <a:latin typeface="Times New Roman" panose="02020603050405020304" pitchFamily="18" charset="0"/>
                <a:cs typeface="Times New Roman" panose="02020603050405020304" pitchFamily="18" charset="0"/>
              </a:rPr>
              <a:t>- 80 000 </a:t>
            </a:r>
            <a:r>
              <a:rPr lang="cs-CZ" sz="2800" dirty="0" smtClean="0">
                <a:latin typeface="Times New Roman" panose="02020603050405020304" pitchFamily="18" charset="0"/>
                <a:cs typeface="Times New Roman" panose="02020603050405020304" pitchFamily="18" charset="0"/>
              </a:rPr>
              <a:t>Kč</a:t>
            </a:r>
            <a:endParaRPr lang="cs-C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135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7</a:t>
            </a:r>
            <a:r>
              <a:rPr lang="cs-CZ" sz="4000" b="1" cap="none" dirty="0" smtClean="0">
                <a:latin typeface="Times New Roman" panose="02020603050405020304" pitchFamily="18" charset="0"/>
                <a:cs typeface="Times New Roman" panose="02020603050405020304" pitchFamily="18" charset="0"/>
              </a:rPr>
              <a:t>a</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1964353"/>
            <a:ext cx="8214038" cy="4401205"/>
          </a:xfrm>
          <a:prstGeom prst="rect">
            <a:avLst/>
          </a:prstGeom>
        </p:spPr>
        <p:txBody>
          <a:bodyPr wrap="square">
            <a:spAutoFit/>
          </a:bodyPr>
          <a:lstStyle/>
          <a:p>
            <a:pPr algn="just"/>
            <a:r>
              <a:rPr lang="cs-CZ" sz="2800" dirty="0">
                <a:latin typeface="Times New Roman" panose="02020603050405020304" pitchFamily="18" charset="0"/>
                <a:cs typeface="Times New Roman" panose="02020603050405020304" pitchFamily="18" charset="0"/>
              </a:rPr>
              <a:t>Dle stanov společnosti je povinný příděl do rezervního fondu ve výši 5 % zisku. Fond je určen výhradně k úhradám ztráty společnosti. Aktuální výsledek hospodaření z mezitímní závěrky byl 500 000 Kč. S ohledem na </a:t>
            </a:r>
            <a:r>
              <a:rPr lang="cs-CZ" sz="2800" dirty="0" err="1">
                <a:latin typeface="Times New Roman" panose="02020603050405020304" pitchFamily="18" charset="0"/>
                <a:cs typeface="Times New Roman" panose="02020603050405020304" pitchFamily="18" charset="0"/>
              </a:rPr>
              <a:t>protiinsolvenční</a:t>
            </a:r>
            <a:r>
              <a:rPr lang="cs-CZ" sz="2800" dirty="0">
                <a:latin typeface="Times New Roman" panose="02020603050405020304" pitchFamily="18" charset="0"/>
                <a:cs typeface="Times New Roman" panose="02020603050405020304" pitchFamily="18" charset="0"/>
              </a:rPr>
              <a:t> pravidlo bylo rozhodnuto, že na zálohách na podílech na zisku bude vyplaceno 200 000 Kč</a:t>
            </a:r>
            <a:r>
              <a:rPr lang="cs-CZ" sz="2800" dirty="0" smtClean="0">
                <a:latin typeface="Times New Roman" panose="02020603050405020304" pitchFamily="18" charset="0"/>
                <a:cs typeface="Times New Roman" panose="02020603050405020304" pitchFamily="18" charset="0"/>
              </a:rPr>
              <a:t>.</a:t>
            </a:r>
          </a:p>
          <a:p>
            <a:pPr algn="just"/>
            <a:endParaRPr lang="cs-CZ" sz="2800" dirty="0">
              <a:latin typeface="Times New Roman" panose="02020603050405020304" pitchFamily="18" charset="0"/>
              <a:cs typeface="Times New Roman" panose="02020603050405020304" pitchFamily="18" charset="0"/>
            </a:endParaRPr>
          </a:p>
          <a:p>
            <a:pPr algn="just"/>
            <a:r>
              <a:rPr lang="cs-CZ" sz="2800" b="1" i="1" dirty="0" smtClean="0">
                <a:latin typeface="Times New Roman" panose="02020603050405020304" pitchFamily="18" charset="0"/>
                <a:cs typeface="Times New Roman" panose="02020603050405020304" pitchFamily="18" charset="0"/>
              </a:rPr>
              <a:t>Úkol</a:t>
            </a:r>
            <a:r>
              <a:rPr lang="cs-CZ" sz="2800" b="1" i="1" dirty="0">
                <a:latin typeface="Times New Roman" panose="02020603050405020304" pitchFamily="18" charset="0"/>
                <a:cs typeface="Times New Roman" panose="02020603050405020304" pitchFamily="18" charset="0"/>
              </a:rPr>
              <a:t>:</a:t>
            </a:r>
            <a:r>
              <a:rPr lang="cs-CZ" sz="2800" dirty="0">
                <a:latin typeface="Times New Roman" panose="02020603050405020304" pitchFamily="18" charset="0"/>
                <a:cs typeface="Times New Roman" panose="02020603050405020304" pitchFamily="18" charset="0"/>
              </a:rPr>
              <a:t> Spočítejte maximální výši zálohy na podíl na zisku a zaúčtujte jak u společnosti, tak u akcionáře.</a:t>
            </a:r>
            <a:endParaRPr lang="cs-CZ"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707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1</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1964353"/>
            <a:ext cx="8232154" cy="4893647"/>
          </a:xfrm>
          <a:prstGeom prst="rect">
            <a:avLst/>
          </a:prstGeom>
        </p:spPr>
        <p:txBody>
          <a:bodyPr wrap="square">
            <a:spAutoFit/>
          </a:bodyPr>
          <a:lstStyle/>
          <a:p>
            <a:pPr algn="just"/>
            <a:r>
              <a:rPr lang="cs-CZ" sz="2600" dirty="0">
                <a:latin typeface="Times New Roman" panose="02020603050405020304" pitchFamily="18" charset="0"/>
                <a:cs typeface="Times New Roman" panose="02020603050405020304" pitchFamily="18" charset="0"/>
              </a:rPr>
              <a:t>Tři upisovatelé se rozhodli založit akciovou společnost s celkovým základním kapitálem 5 mil. Kč. Společnost ALFA vložila budovu, jejíž pořizovací cena byla 2 800 000 Kč a dosavadní oprávky činily 750 000 Kč. Pro vklad byla budova oceněna na 2 mil. Kč. Upisovatel p. Novák vložil peněžní prostředky ve výši 1,5 mil. Kč na speciální bankovní účet. Společnost BETA vložila zboží, jehož účetní cena byla 350 000 Kč a pro vklad bylo oceněno na 320 000 Kč, a zbytek formou peněžního vkladu. Zakladatelé se rozhodli nedokončit založení společnosti a správcem vkladů byly vráceny všechny vklady včetně úroků ve výši 800 Kč pro p. Nováka a 600 Kč pro firmu BETA. </a:t>
            </a:r>
            <a:endParaRPr lang="cs-CZ"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378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522118"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akciové společnosti</a:t>
            </a:r>
            <a:endParaRPr lang="cs-CZ" sz="2000" b="1" dirty="0">
              <a:latin typeface="Times New Roman" panose="02020603050405020304" pitchFamily="18" charset="0"/>
              <a:cs typeface="Times New Roman" panose="02020603050405020304" pitchFamily="18" charset="0"/>
            </a:endParaRPr>
          </a:p>
        </p:txBody>
      </p:sp>
      <p:sp>
        <p:nvSpPr>
          <p:cNvPr id="2" name="Obdélník 1"/>
          <p:cNvSpPr/>
          <p:nvPr/>
        </p:nvSpPr>
        <p:spPr>
          <a:xfrm>
            <a:off x="495984" y="1144404"/>
            <a:ext cx="6510115" cy="523220"/>
          </a:xfrm>
          <a:prstGeom prst="rect">
            <a:avLst/>
          </a:prstGeom>
        </p:spPr>
        <p:txBody>
          <a:bodyPr wrap="none">
            <a:spAutoFit/>
          </a:bodyPr>
          <a:lstStyle/>
          <a:p>
            <a:r>
              <a:rPr lang="cs-CZ" sz="2800" b="1" dirty="0">
                <a:latin typeface="Times New Roman" panose="02020603050405020304" pitchFamily="18" charset="0"/>
                <a:ea typeface="Calibri" panose="020F0502020204030204" pitchFamily="34" charset="0"/>
              </a:rPr>
              <a:t>Maximální výše zálohy na podíl na zisku:</a:t>
            </a:r>
            <a:endParaRPr lang="cs-CZ" sz="2800" dirty="0"/>
          </a:p>
        </p:txBody>
      </p:sp>
    </p:spTree>
    <p:extLst>
      <p:ext uri="{BB962C8B-B14F-4D97-AF65-F5344CB8AC3E}">
        <p14:creationId xmlns:p14="http://schemas.microsoft.com/office/powerpoint/2010/main" val="2431078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1900277956"/>
              </p:ext>
            </p:extLst>
          </p:nvPr>
        </p:nvGraphicFramePr>
        <p:xfrm>
          <a:off x="465070" y="986392"/>
          <a:ext cx="8211928" cy="4233511"/>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rozhodnutí o výplatě zálohy na zisk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391">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předpis srážkové daně (15 %)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391">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výplata zálohy na zisk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713391">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odvod srážkové daně</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522118"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akciové společnosti</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8061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4209263733"/>
              </p:ext>
            </p:extLst>
          </p:nvPr>
        </p:nvGraphicFramePr>
        <p:xfrm>
          <a:off x="470387" y="1129932"/>
          <a:ext cx="8211928" cy="2666680"/>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rozhodnutí o výplatě zálohy na zisk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170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a:t>
                      </a:r>
                      <a:r>
                        <a:rPr lang="cs-CZ" sz="2800" b="1" baseline="0" dirty="0" smtClean="0">
                          <a:effectLst/>
                          <a:latin typeface="Times New Roman" panose="02020603050405020304" pitchFamily="18" charset="0"/>
                          <a:ea typeface="Calibri" panose="020F0502020204030204" pitchFamily="34" charset="0"/>
                        </a:rPr>
                        <a:t> - </a:t>
                      </a:r>
                      <a:r>
                        <a:rPr lang="cs-CZ" sz="2800" b="1" dirty="0" smtClean="0">
                          <a:effectLst/>
                          <a:latin typeface="Times New Roman" panose="02020603050405020304" pitchFamily="18" charset="0"/>
                          <a:ea typeface="Calibri" panose="020F0502020204030204" pitchFamily="34" charset="0"/>
                        </a:rPr>
                        <a:t>výplata zálohy na zisk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170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Obdélník 3"/>
          <p:cNvSpPr/>
          <p:nvPr/>
        </p:nvSpPr>
        <p:spPr>
          <a:xfrm>
            <a:off x="402809" y="61813"/>
            <a:ext cx="2520242"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akcionáře</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251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7</a:t>
            </a:r>
            <a:r>
              <a:rPr lang="cs-CZ" sz="4000" b="1" cap="none" dirty="0" smtClean="0">
                <a:latin typeface="Times New Roman" panose="02020603050405020304" pitchFamily="18" charset="0"/>
                <a:cs typeface="Times New Roman" panose="02020603050405020304" pitchFamily="18" charset="0"/>
              </a:rPr>
              <a:t>b</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398690" y="2025654"/>
            <a:ext cx="8214038" cy="3970318"/>
          </a:xfrm>
          <a:prstGeom prst="rect">
            <a:avLst/>
          </a:prstGeom>
        </p:spPr>
        <p:txBody>
          <a:bodyPr wrap="square">
            <a:spAutoFit/>
          </a:bodyPr>
          <a:lstStyle/>
          <a:p>
            <a:pPr algn="just"/>
            <a:r>
              <a:rPr lang="cs-CZ" sz="2800" dirty="0">
                <a:latin typeface="Times New Roman" panose="02020603050405020304" pitchFamily="18" charset="0"/>
                <a:cs typeface="Times New Roman" panose="02020603050405020304" pitchFamily="18" charset="0"/>
              </a:rPr>
              <a:t>K 31. 12. běžného období byla sestavena řádná účetní závěrka akciové společnosti z předchozího příkladu a byl vykázán zisk po zdanění ve výši 900 000 Kč. Valná hromada rozhodla, že kromě povinného přídělu do rezervního fondu bude akcionáři přiznán podíl na zisku ve výši 600 000 Kč a zbytek zisku bude ponechán ve společnosti jako nerozdělený zisk.</a:t>
            </a:r>
            <a:endParaRPr lang="cs-CZ" sz="2800" dirty="0" smtClean="0">
              <a:latin typeface="Times New Roman" panose="02020603050405020304" pitchFamily="18" charset="0"/>
              <a:cs typeface="Times New Roman" panose="02020603050405020304" pitchFamily="18" charset="0"/>
            </a:endParaRPr>
          </a:p>
          <a:p>
            <a:pPr algn="just"/>
            <a:endParaRPr lang="cs-CZ" sz="2800" dirty="0">
              <a:latin typeface="Times New Roman" panose="02020603050405020304" pitchFamily="18" charset="0"/>
              <a:cs typeface="Times New Roman" panose="02020603050405020304" pitchFamily="18" charset="0"/>
            </a:endParaRPr>
          </a:p>
          <a:p>
            <a:pPr algn="just"/>
            <a:r>
              <a:rPr lang="cs-CZ" sz="2800" b="1" i="1" dirty="0" smtClean="0">
                <a:latin typeface="Times New Roman" panose="02020603050405020304" pitchFamily="18" charset="0"/>
                <a:cs typeface="Times New Roman" panose="02020603050405020304" pitchFamily="18" charset="0"/>
              </a:rPr>
              <a:t>Úkol</a:t>
            </a:r>
            <a:r>
              <a:rPr lang="cs-CZ" sz="2800" b="1" i="1" dirty="0">
                <a:latin typeface="Times New Roman" panose="02020603050405020304" pitchFamily="18" charset="0"/>
                <a:cs typeface="Times New Roman" panose="02020603050405020304" pitchFamily="18" charset="0"/>
              </a:rPr>
              <a:t>:</a:t>
            </a:r>
            <a:r>
              <a:rPr lang="cs-CZ" sz="2800" dirty="0">
                <a:latin typeface="Times New Roman" panose="02020603050405020304" pitchFamily="18" charset="0"/>
                <a:cs typeface="Times New Roman" panose="02020603050405020304" pitchFamily="18" charset="0"/>
              </a:rPr>
              <a:t> Zaúčtujte u akciové společnosti rozdělení zisku.</a:t>
            </a:r>
            <a:endParaRPr lang="cs-CZ"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171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2434300684"/>
              </p:ext>
            </p:extLst>
          </p:nvPr>
        </p:nvGraphicFramePr>
        <p:xfrm>
          <a:off x="465070" y="693996"/>
          <a:ext cx="8211928" cy="5940391"/>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počáteční zůstatek VH ve schvalovacím řízení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900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391">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počáteční zůstatek vyplacené zálohy na zisk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391">
                <a:tc rowSpan="3">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rozhodnutí o rozdělení zisku:</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příděl do RF (5 %)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713391">
                <a:tc vMerge="1">
                  <a:txBody>
                    <a:bodyPr/>
                    <a:lstStyle/>
                    <a:p>
                      <a:endParaRPr lang="cs-CZ"/>
                    </a:p>
                  </a:txBody>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a:t>
                      </a:r>
                      <a:r>
                        <a:rPr lang="pl-PL" sz="2800" b="1" dirty="0" smtClean="0">
                          <a:effectLst/>
                          <a:latin typeface="Times New Roman" panose="02020603050405020304" pitchFamily="18" charset="0"/>
                          <a:ea typeface="Calibri" panose="020F0502020204030204" pitchFamily="34" charset="0"/>
                        </a:rPr>
                        <a:t>přiznaný podíl na zisku akcionáři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600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713391">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c) nerozdělený zisk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522118"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akciové společnosti</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9675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2087965904"/>
              </p:ext>
            </p:extLst>
          </p:nvPr>
        </p:nvGraphicFramePr>
        <p:xfrm>
          <a:off x="465070" y="693996"/>
          <a:ext cx="8211928" cy="5086951"/>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předpis srážkové daně z doplatku podílu na zisku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391">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zúčtování vyplacené zálohy na zisk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391">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a:t>
                      </a:r>
                      <a:r>
                        <a:rPr lang="pl-PL" sz="2800" b="1" dirty="0" smtClean="0">
                          <a:effectLst/>
                          <a:latin typeface="Times New Roman" panose="02020603050405020304" pitchFamily="18" charset="0"/>
                          <a:ea typeface="Calibri" panose="020F0502020204030204" pitchFamily="34" charset="0"/>
                        </a:rPr>
                        <a:t>výplata doplatku podílu na zisku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713391">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a:t>
                      </a:r>
                      <a:r>
                        <a:rPr lang="cs-CZ" sz="2800" b="1" smtClean="0">
                          <a:effectLst/>
                          <a:latin typeface="Times New Roman" panose="02020603050405020304" pitchFamily="18" charset="0"/>
                          <a:ea typeface="Calibri" panose="020F0502020204030204" pitchFamily="34" charset="0"/>
                        </a:rPr>
                        <a:t>) odvod srážkové daně</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522118"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akciové společnosti</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0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1</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1964353"/>
            <a:ext cx="8232154" cy="2123658"/>
          </a:xfrm>
          <a:prstGeom prst="rect">
            <a:avLst/>
          </a:prstGeom>
        </p:spPr>
        <p:txBody>
          <a:bodyPr wrap="square">
            <a:spAutoFit/>
          </a:bodyPr>
          <a:lstStyle/>
          <a:p>
            <a:pPr algn="just"/>
            <a:r>
              <a:rPr lang="cs-CZ" sz="2600" b="1" i="1" dirty="0" smtClean="0">
                <a:latin typeface="Times New Roman" panose="02020603050405020304" pitchFamily="18" charset="0"/>
                <a:cs typeface="Times New Roman" panose="02020603050405020304" pitchFamily="18" charset="0"/>
              </a:rPr>
              <a:t>Úkol</a:t>
            </a:r>
            <a:r>
              <a:rPr lang="cs-CZ" sz="2600" b="1" i="1" dirty="0">
                <a:latin typeface="Times New Roman" panose="02020603050405020304" pitchFamily="18" charset="0"/>
                <a:cs typeface="Times New Roman" panose="02020603050405020304" pitchFamily="18" charset="0"/>
              </a:rPr>
              <a:t>:</a:t>
            </a:r>
            <a:r>
              <a:rPr lang="cs-CZ" sz="2600" dirty="0">
                <a:latin typeface="Times New Roman" panose="02020603050405020304" pitchFamily="18" charset="0"/>
                <a:cs typeface="Times New Roman" panose="02020603050405020304" pitchFamily="18" charset="0"/>
              </a:rPr>
              <a:t> Stanovte výši peněžitého vkladu firmy BETA a zaúčtujte všechny účetní případy u zakladatelů</a:t>
            </a:r>
            <a:r>
              <a:rPr lang="cs-CZ" sz="2600" dirty="0" smtClean="0">
                <a:latin typeface="Times New Roman" panose="02020603050405020304" pitchFamily="18" charset="0"/>
                <a:cs typeface="Times New Roman" panose="02020603050405020304" pitchFamily="18" charset="0"/>
              </a:rPr>
              <a:t>.</a:t>
            </a:r>
          </a:p>
          <a:p>
            <a:pPr algn="just"/>
            <a:endParaRPr lang="cs-CZ" sz="2600" dirty="0">
              <a:latin typeface="Times New Roman" panose="02020603050405020304" pitchFamily="18" charset="0"/>
              <a:cs typeface="Times New Roman" panose="02020603050405020304" pitchFamily="18" charset="0"/>
            </a:endParaRPr>
          </a:p>
          <a:p>
            <a:pPr algn="just"/>
            <a:endParaRPr lang="cs-CZ" sz="2600" dirty="0" smtClean="0">
              <a:latin typeface="Times New Roman" panose="02020603050405020304" pitchFamily="18" charset="0"/>
              <a:cs typeface="Times New Roman" panose="02020603050405020304" pitchFamily="18" charset="0"/>
            </a:endParaRPr>
          </a:p>
          <a:p>
            <a:pPr algn="just"/>
            <a:r>
              <a:rPr lang="cs-CZ" sz="2800" b="1" dirty="0" smtClean="0">
                <a:latin typeface="Times New Roman" panose="02020603050405020304" pitchFamily="18" charset="0"/>
                <a:cs typeface="Times New Roman" panose="02020603050405020304" pitchFamily="18" charset="0"/>
              </a:rPr>
              <a:t>Peněžitý </a:t>
            </a:r>
            <a:r>
              <a:rPr lang="cs-CZ" sz="2800" b="1" dirty="0">
                <a:latin typeface="Times New Roman" panose="02020603050405020304" pitchFamily="18" charset="0"/>
                <a:cs typeface="Times New Roman" panose="02020603050405020304" pitchFamily="18" charset="0"/>
              </a:rPr>
              <a:t>vklad firmy </a:t>
            </a:r>
            <a:r>
              <a:rPr lang="cs-CZ" sz="2800" b="1" dirty="0" smtClean="0">
                <a:latin typeface="Times New Roman" panose="02020603050405020304" pitchFamily="18" charset="0"/>
                <a:cs typeface="Times New Roman" panose="02020603050405020304" pitchFamily="18" charset="0"/>
              </a:rPr>
              <a:t>BETA (v tis. Kč):</a:t>
            </a:r>
            <a:r>
              <a:rPr lang="cs-CZ" sz="2800" dirty="0" smtClean="0">
                <a:latin typeface="Times New Roman" panose="02020603050405020304" pitchFamily="18" charset="0"/>
                <a:cs typeface="Times New Roman" panose="02020603050405020304" pitchFamily="18" charset="0"/>
              </a:rPr>
              <a:t> </a:t>
            </a:r>
            <a:endParaRPr lang="cs-CZ"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104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3357796710"/>
              </p:ext>
            </p:extLst>
          </p:nvPr>
        </p:nvGraphicFramePr>
        <p:xfrm>
          <a:off x="444846" y="797620"/>
          <a:ext cx="8211928" cy="5981200"/>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úpis akcií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úhrada akcií - vklad budovy</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vyřazení budovy z evidence</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2 800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8495">
                <a:tc rowSpan="3">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vrácení budovy:</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pořizovací cena</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2 800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759957">
                <a:tc vMerge="1">
                  <a:txBody>
                    <a:bodyPr/>
                    <a:lstStyle/>
                    <a:p>
                      <a:endParaRPr lang="cs-CZ"/>
                    </a:p>
                  </a:txBody>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oprávky</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759957">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c) zůstatková cena</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363870"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 ALFA</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4193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2819535961"/>
              </p:ext>
            </p:extLst>
          </p:nvPr>
        </p:nvGraphicFramePr>
        <p:xfrm>
          <a:off x="475496" y="889570"/>
          <a:ext cx="8211928" cy="4261443"/>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úpis akcií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1 500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úhrada akcií peněžitým vkladem</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1 500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8495">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vrácení vkladu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1 500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759957">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úrok z</a:t>
                      </a:r>
                      <a:r>
                        <a:rPr lang="cs-CZ" sz="2800" b="1" baseline="0" dirty="0" smtClean="0">
                          <a:effectLst/>
                          <a:latin typeface="Times New Roman" panose="02020603050405020304" pitchFamily="18" charset="0"/>
                          <a:ea typeface="Calibri" panose="020F0502020204030204" pitchFamily="34" charset="0"/>
                        </a:rPr>
                        <a:t> vkladu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0,8</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2550698"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p. Nováka</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080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3976152153"/>
              </p:ext>
            </p:extLst>
          </p:nvPr>
        </p:nvGraphicFramePr>
        <p:xfrm>
          <a:off x="470387" y="731211"/>
          <a:ext cx="8211928" cy="5581865"/>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úpis akcií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391">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Úhrada akcií:</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VÚD - vklad</a:t>
                      </a:r>
                      <a:r>
                        <a:rPr lang="cs-CZ" sz="2800" b="1" baseline="0" dirty="0" smtClean="0">
                          <a:effectLst/>
                          <a:latin typeface="Times New Roman" panose="02020603050405020304" pitchFamily="18" charset="0"/>
                          <a:ea typeface="Calibri" panose="020F0502020204030204" pitchFamily="34" charset="0"/>
                        </a:rPr>
                        <a:t> zboží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713391">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VBÚ - peníze</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1 180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vrácení zboží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8495">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vrácení peněž. vkladu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1 180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759957">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úrok z peněž. vkladu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smtClean="0">
                          <a:effectLst/>
                          <a:latin typeface="Times New Roman" panose="02020603050405020304" pitchFamily="18" charset="0"/>
                          <a:ea typeface="Calibri" panose="020F0502020204030204" pitchFamily="34" charset="0"/>
                        </a:rPr>
                        <a:t>0,6</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378041"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 BETA</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975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2</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1964353"/>
            <a:ext cx="8232154" cy="3693319"/>
          </a:xfrm>
          <a:prstGeom prst="rect">
            <a:avLst/>
          </a:prstGeom>
        </p:spPr>
        <p:txBody>
          <a:bodyPr wrap="square">
            <a:spAutoFit/>
          </a:bodyPr>
          <a:lstStyle/>
          <a:p>
            <a:pPr algn="just"/>
            <a:r>
              <a:rPr lang="cs-CZ" sz="2600" dirty="0">
                <a:latin typeface="Times New Roman" panose="02020603050405020304" pitchFamily="18" charset="0"/>
                <a:cs typeface="Times New Roman" panose="02020603050405020304" pitchFamily="18" charset="0"/>
              </a:rPr>
              <a:t>Společnost GAMA, a. s. vlastní obchodovatelné akcie firmy v hodnotě 2,5 mil. Kč. Na burze se jí podařilo koupit další akcie této firmy za 1,8 mil. Kč, čímž celkově získala </a:t>
            </a:r>
            <a:r>
              <a:rPr lang="cs-CZ" sz="2600" dirty="0" smtClean="0">
                <a:latin typeface="Times New Roman" panose="02020603050405020304" pitchFamily="18" charset="0"/>
                <a:cs typeface="Times New Roman" panose="02020603050405020304" pitchFamily="18" charset="0"/>
              </a:rPr>
              <a:t>21</a:t>
            </a:r>
            <a:r>
              <a:rPr lang="cs-CZ" sz="2600" dirty="0" smtClean="0">
                <a:latin typeface="Times New Roman" panose="02020603050405020304" pitchFamily="18" charset="0"/>
                <a:cs typeface="Times New Roman" panose="02020603050405020304" pitchFamily="18" charset="0"/>
              </a:rPr>
              <a:t> </a:t>
            </a:r>
            <a:r>
              <a:rPr lang="cs-CZ" sz="2600" dirty="0">
                <a:latin typeface="Times New Roman" panose="02020603050405020304" pitchFamily="18" charset="0"/>
                <a:cs typeface="Times New Roman" panose="02020603050405020304" pitchFamily="18" charset="0"/>
              </a:rPr>
              <a:t>% hlasovacích práv. Za zprostředkování nákupu akcií zaplatila burzovnímu makléři odměnu ve výši 48 000 Kč. Společnost se rozhodla ponechat si dlouhodobý vliv ve firmě.</a:t>
            </a:r>
          </a:p>
          <a:p>
            <a:pPr algn="just"/>
            <a:endParaRPr lang="cs-CZ" sz="2600" dirty="0" smtClean="0">
              <a:latin typeface="Times New Roman" panose="02020603050405020304" pitchFamily="18" charset="0"/>
              <a:cs typeface="Times New Roman" panose="02020603050405020304" pitchFamily="18" charset="0"/>
            </a:endParaRPr>
          </a:p>
          <a:p>
            <a:pPr algn="just"/>
            <a:r>
              <a:rPr lang="cs-CZ" sz="2600" b="1" i="1" dirty="0" smtClean="0">
                <a:latin typeface="Times New Roman" panose="02020603050405020304" pitchFamily="18" charset="0"/>
                <a:cs typeface="Times New Roman" panose="02020603050405020304" pitchFamily="18" charset="0"/>
              </a:rPr>
              <a:t>Úkol</a:t>
            </a:r>
            <a:r>
              <a:rPr lang="cs-CZ" sz="2600" b="1" i="1" dirty="0">
                <a:latin typeface="Times New Roman" panose="02020603050405020304" pitchFamily="18" charset="0"/>
                <a:cs typeface="Times New Roman" panose="02020603050405020304" pitchFamily="18" charset="0"/>
              </a:rPr>
              <a:t>:</a:t>
            </a:r>
            <a:r>
              <a:rPr lang="cs-CZ" sz="2600" dirty="0">
                <a:latin typeface="Times New Roman" panose="02020603050405020304" pitchFamily="18" charset="0"/>
                <a:cs typeface="Times New Roman" panose="02020603050405020304" pitchFamily="18" charset="0"/>
              </a:rPr>
              <a:t> Zaúčtujte všechny účetní případy u společnosti GAMA, a.s.</a:t>
            </a:r>
            <a:endParaRPr lang="cs-CZ"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0505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1056258610"/>
              </p:ext>
            </p:extLst>
          </p:nvPr>
        </p:nvGraphicFramePr>
        <p:xfrm>
          <a:off x="444846" y="797620"/>
          <a:ext cx="8211928" cy="4159560"/>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71339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otevření účtu s obchodovatelnými akciemi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2 500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nákup dalších akcií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1 800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odměna makléři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48</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50929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 GAMA</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05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4052861739"/>
              </p:ext>
            </p:extLst>
          </p:nvPr>
        </p:nvGraphicFramePr>
        <p:xfrm>
          <a:off x="444846" y="797620"/>
          <a:ext cx="8211928" cy="4721852"/>
        </p:xfrm>
        <a:graphic>
          <a:graphicData uri="http://schemas.openxmlformats.org/drawingml/2006/table">
            <a:tbl>
              <a:tblPr/>
              <a:tblGrid>
                <a:gridCol w="482058"/>
                <a:gridCol w="4098372"/>
                <a:gridCol w="1678630"/>
                <a:gridCol w="976434"/>
                <a:gridCol w="976434"/>
              </a:tblGrid>
              <a:tr h="959800">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868495">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a) úhrada akcií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1 800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759957">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odměna makléři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48</a:t>
                      </a: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r>
              <a:tr h="759957">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zařazení nakoupených akcií do majetku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9957">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rozhodnutí o ponechání vlivu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350929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 GAMA</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6152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Dividenda">
  <a:themeElements>
    <a:clrScheme name="Oranžová">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TM02900688[[fn=Fazeta]]</Template>
  <TotalTime>177</TotalTime>
  <Words>1285</Words>
  <Application>Microsoft Office PowerPoint</Application>
  <PresentationFormat>Předvádění na obrazovce (4:3)</PresentationFormat>
  <Paragraphs>333</Paragraphs>
  <Slides>25</Slides>
  <Notes>0</Notes>
  <HiddenSlides>0</HiddenSlides>
  <MMClips>0</MMClips>
  <ScaleCrop>false</ScaleCrop>
  <HeadingPairs>
    <vt:vector size="6" baseType="variant">
      <vt:variant>
        <vt:lpstr>Použitá písma</vt:lpstr>
      </vt:variant>
      <vt:variant>
        <vt:i4>6</vt:i4>
      </vt:variant>
      <vt:variant>
        <vt:lpstr>Motiv</vt:lpstr>
      </vt:variant>
      <vt:variant>
        <vt:i4>3</vt:i4>
      </vt:variant>
      <vt:variant>
        <vt:lpstr>Nadpisy snímků</vt:lpstr>
      </vt:variant>
      <vt:variant>
        <vt:i4>25</vt:i4>
      </vt:variant>
    </vt:vector>
  </HeadingPairs>
  <TitlesOfParts>
    <vt:vector size="34" baseType="lpstr">
      <vt:lpstr>Arial</vt:lpstr>
      <vt:lpstr>Calibri</vt:lpstr>
      <vt:lpstr>Calibri Light</vt:lpstr>
      <vt:lpstr>Gill Sans MT</vt:lpstr>
      <vt:lpstr>Times New Roman</vt:lpstr>
      <vt:lpstr>Wingdings 2</vt:lpstr>
      <vt:lpstr>HDOfficeLightV0</vt:lpstr>
      <vt:lpstr>1_HDOfficeLightV0</vt:lpstr>
      <vt:lpstr>Dividenda</vt:lpstr>
      <vt:lpstr>Téma č. 4   Ing. Ivana Koštuříková, Ph.D.</vt:lpstr>
      <vt:lpstr>Příklad 1</vt:lpstr>
      <vt:lpstr>Příklad 1</vt:lpstr>
      <vt:lpstr>Prezentace aplikace PowerPoint</vt:lpstr>
      <vt:lpstr>Prezentace aplikace PowerPoint</vt:lpstr>
      <vt:lpstr>Prezentace aplikace PowerPoint</vt:lpstr>
      <vt:lpstr>Příklad 2</vt:lpstr>
      <vt:lpstr>Prezentace aplikace PowerPoint</vt:lpstr>
      <vt:lpstr>Prezentace aplikace PowerPoint</vt:lpstr>
      <vt:lpstr>Příklad 3</vt:lpstr>
      <vt:lpstr>Prezentace aplikace PowerPoint</vt:lpstr>
      <vt:lpstr>Příklad 4</vt:lpstr>
      <vt:lpstr>Prezentace aplikace PowerPoint</vt:lpstr>
      <vt:lpstr>Příklad 5</vt:lpstr>
      <vt:lpstr>Prezentace aplikace PowerPoint</vt:lpstr>
      <vt:lpstr>Příklad 6</vt:lpstr>
      <vt:lpstr>Prezentace aplikace PowerPoint</vt:lpstr>
      <vt:lpstr>Příklad 7a</vt:lpstr>
      <vt:lpstr>Příklad 7a</vt:lpstr>
      <vt:lpstr>Prezentace aplikace PowerPoint</vt:lpstr>
      <vt:lpstr>Prezentace aplikace PowerPoint</vt:lpstr>
      <vt:lpstr>Prezentace aplikace PowerPoint</vt:lpstr>
      <vt:lpstr>Příklad 7b</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Ivana Koštuříková</dc:creator>
  <cp:lastModifiedBy>Ivana Koštuříková</cp:lastModifiedBy>
  <cp:revision>37</cp:revision>
  <dcterms:created xsi:type="dcterms:W3CDTF">2018-07-08T17:57:02Z</dcterms:created>
  <dcterms:modified xsi:type="dcterms:W3CDTF">2018-07-15T15:51:13Z</dcterms:modified>
</cp:coreProperties>
</file>