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  <p:sldMasterId id="2147483785" r:id="rId2"/>
    <p:sldMasterId id="2147483946" r:id="rId3"/>
  </p:sldMasterIdLst>
  <p:sldIdLst>
    <p:sldId id="25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69" r:id="rId17"/>
    <p:sldId id="270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184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3007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966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0039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255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9353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40690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620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7562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8987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1573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5816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54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50105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28011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6695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04236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8328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607373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3882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2894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22092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4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88777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80483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6766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7506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20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18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6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89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88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680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1487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761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ADDD640-D86C-44E1-8081-14BEACB638B6}" type="datetimeFigureOut">
              <a:rPr lang="cs-CZ" smtClean="0"/>
              <a:t>13. 7. 2018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50C0CE1-92A7-4EF4-82A6-D146B03F722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5697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843" y="3151871"/>
            <a:ext cx="7989752" cy="2906668"/>
          </a:xfrm>
        </p:spPr>
        <p:txBody>
          <a:bodyPr>
            <a:noAutofit/>
          </a:bodyPr>
          <a:lstStyle/>
          <a:p>
            <a:pPr algn="ctr"/>
            <a:r>
              <a:rPr lang="cs-CZ" sz="40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Téma č. 5</a:t>
            </a: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cap="non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Ivana Koštuříková, Ph.D.</a:t>
            </a:r>
            <a:endParaRPr lang="cs-CZ" sz="3200" cap="non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64863" y="807124"/>
            <a:ext cx="819384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ZVYŠOVÁNÍ ZÁKLADNÍHO KAPITÁLU V KAPITÁLOVÉ SPOLEČNOSTI</a:t>
            </a:r>
            <a:endParaRPr lang="cs-CZ" sz="4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9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590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společníka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543809"/>
              </p:ext>
            </p:extLst>
          </p:nvPr>
        </p:nvGraphicFramePr>
        <p:xfrm>
          <a:off x="444846" y="797620"/>
          <a:ext cx="8211928" cy="512274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nákup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dluhopisů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za dluhopisy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4 500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předpis úroků z dluhopisů (5 %)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přijaty úroky z dluhopisů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225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výměna dluhopisů za akcie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4 500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17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emitovala prioritní dluhopisy ve výši 3 mil. Kč se splatností do jednoho roku. Úroková sazba je 4,5 % p. a. a úroky jsou splatné spolu s dluhopisy. Ve stanovené lhůtě bylo uplatněno přednostní právo s nimi související. Valná hromada vyslovila souhlas se započtením závazku z dluhopisů proti pohledávce za upsané akcie ve jmenovité hodnotě 3 mil. Kč (16% podíl).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jak u společnosti, tak u společníka.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46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9823"/>
              </p:ext>
            </p:extLst>
          </p:nvPr>
        </p:nvGraphicFramePr>
        <p:xfrm>
          <a:off x="444846" y="797620"/>
          <a:ext cx="8211928" cy="416504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emise dluhopisů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prodej dluhopisů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0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předpis úroků z dluhopisů (4,5 %)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závazek z proplacení dluhopisů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19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0324844"/>
              </p:ext>
            </p:extLst>
          </p:nvPr>
        </p:nvGraphicFramePr>
        <p:xfrm>
          <a:off x="444846" y="797620"/>
          <a:ext cx="8211928" cy="426930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úpis akcií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úroků z dluhopisů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započtení závazku a pohledávky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zápis do obchodního rejstříku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590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společníka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303888"/>
              </p:ext>
            </p:extLst>
          </p:nvPr>
        </p:nvGraphicFramePr>
        <p:xfrm>
          <a:off x="444846" y="797620"/>
          <a:ext cx="8211928" cy="426930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nákup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dluhopisů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za dluhopisy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0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předpis úroků z dluhopisů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pohledávka za předložené dluhopisy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64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590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společníka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131112"/>
              </p:ext>
            </p:extLst>
          </p:nvPr>
        </p:nvGraphicFramePr>
        <p:xfrm>
          <a:off x="444846" y="797620"/>
          <a:ext cx="8211928" cy="341586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úpis akcií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přijaty úroky z dluhopisů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135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započtení závazku a pohledávky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0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06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1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Valná hromada společnosti ALFA, s. r. o. rozhodla o přijetí nového společníka. Dojde ke zvýšení základního kapitálu vydáním nových kmenových listů, jejichž jmenovitá hodnota je 8 mil. Kč. Emisní kurz kmenových listů je 8,8 mil. Kč. Vkladatel se zavázal, že kmenové listy splatí následovně: </a:t>
            </a: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pozemkem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určeným k výstavbě skladovacího areálu, jehož pořizovací cena byla 4 mil. Kč a pro vklad byl znalcem oceněn na </a:t>
            </a: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5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mil. Kč,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rozestavěnou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budovou výrobní haly, která byla oceněna znalcem na 2 mil. Kč a jejíž účetní hodnota byla 1,5 mil. Kč,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zbytek jako peněžitý vklad v povinné minimální výši před zápisem do OR. </a:t>
            </a:r>
          </a:p>
          <a:p>
            <a:pPr algn="just"/>
            <a:endParaRPr 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Zaúčtujte jak u společnosti, tak u společníka.</a:t>
            </a:r>
          </a:p>
        </p:txBody>
      </p:sp>
    </p:spTree>
    <p:extLst>
      <p:ext uri="{BB962C8B-B14F-4D97-AF65-F5344CB8AC3E}">
        <p14:creationId xmlns:p14="http://schemas.microsoft.com/office/powerpoint/2010/main" val="119437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933310"/>
              </p:ext>
            </p:extLst>
          </p:nvPr>
        </p:nvGraphicFramePr>
        <p:xfrm>
          <a:off x="444846" y="691295"/>
          <a:ext cx="8211928" cy="5794391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1034716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3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Předem splacené vklady: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pozemek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rozestavěná budova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c)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peněžitý vklad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0081">
                <a:tc rowSpan="2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emise kmenových listů: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</a:t>
                      </a: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jmenovitá hodnota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2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vkladové ážio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07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043145"/>
              </p:ext>
            </p:extLst>
          </p:nvPr>
        </p:nvGraphicFramePr>
        <p:xfrm>
          <a:off x="465070" y="986392"/>
          <a:ext cx="8211928" cy="3520120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13391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zúčtování předem splacených vkladů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391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zápis do obchodního rejstříku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8 000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391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zbytku peněžitého vkladu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48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5907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společníka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099306"/>
              </p:ext>
            </p:extLst>
          </p:nvPr>
        </p:nvGraphicFramePr>
        <p:xfrm>
          <a:off x="444846" y="721945"/>
          <a:ext cx="8211928" cy="5945512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1273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3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Předem splacené vklady: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pozemek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4 000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34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b)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rozestavěná budova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1 500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557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c)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peněžitý vklad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540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274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nabytí kmenových listů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274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zúčtování předem splacených vkladů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274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zbytku peněžitého vkladu 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1 260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53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Valná hromada společnosti rozhodla o zvýšení základního kapitálu ve výši 1,3 mil. Kč z vlastních zdrojů. Toto zvýšení bude hrazeno: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emisního ážia ve výši 300 000 Kč,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oceňovacích rozdílů z přecenění majetku ve výši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400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Kč,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ostatních fondů ve výši 70 000 Kč,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nerozděleného zisku ve výši 360 000 Kč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zbytek ze zisku za předchozí období. </a:t>
            </a:r>
          </a:p>
          <a:p>
            <a:pPr algn="just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Zvýšení ZK bylo zapsáno do OR. </a:t>
            </a: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u společnosti zvýšení ZK.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59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27626"/>
              </p:ext>
            </p:extLst>
          </p:nvPr>
        </p:nvGraphicFramePr>
        <p:xfrm>
          <a:off x="444846" y="691295"/>
          <a:ext cx="8211928" cy="5781703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81567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53440">
                <a:tc rowSpan="5"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rozhodnutí valné hromady o zvýšení ZK:</a:t>
                      </a:r>
                      <a:endParaRPr lang="cs-CZ" sz="2800" b="1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a)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 emisního ážia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145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b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) z oceňovacích rozdílů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1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c) z ostatních fondů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70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33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d) z nerozděleného zisku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360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98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e) </a:t>
                      </a: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ze zisku za předchozí období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9274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zápis do obchodního rejstříku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1 300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30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cs-CZ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59991" y="1964353"/>
            <a:ext cx="82321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Akciová společnost emitovala vyměnitelné dluhopisy ve výši 4,5 mil. Kč se splatností do 2 let od vydání. Vyměnitelné dluhopisy byly prodány akcionáři. Úroková sazba je 5 % p. a. a úroky jsou splatné do jednoho roku. Ve stanovené lhůtě byla doručena písemná žádost na výměnu všech dluhopisů za akcie, jejichž jmenovitá hodnota je 4,5 mil. Kč (35% podíl). </a:t>
            </a:r>
            <a:endParaRPr lang="cs-CZ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cs-CZ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Úkol: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Zaúčtujte jak u společnosti, tak u společníka.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02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02809" y="61813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Účtování </a:t>
            </a:r>
            <a:r>
              <a:rPr lang="cs-CZ" alt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</a:t>
            </a:r>
            <a:r>
              <a:rPr lang="cs-CZ" alt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společnosti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832962"/>
              </p:ext>
            </p:extLst>
          </p:nvPr>
        </p:nvGraphicFramePr>
        <p:xfrm>
          <a:off x="444846" y="797620"/>
          <a:ext cx="8211928" cy="5871926"/>
        </p:xfrm>
        <a:graphic>
          <a:graphicData uri="http://schemas.openxmlformats.org/drawingml/2006/table">
            <a:tbl>
              <a:tblPr/>
              <a:tblGrid>
                <a:gridCol w="482058"/>
                <a:gridCol w="4098372"/>
                <a:gridCol w="1678630"/>
                <a:gridCol w="976434"/>
                <a:gridCol w="976434"/>
              </a:tblGrid>
              <a:tr h="95980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Č.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Účetní případ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tis. Kč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MD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D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emise dluhopisů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</a:t>
                      </a: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prodej dluhopisů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4 500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předpis úroků z dluhopisů (5 %)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VBÚ - úhrada úroků z dluhopisů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výměna dluhopisů za akcie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4 500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183">
                <a:tc>
                  <a:txBody>
                    <a:bodyPr/>
                    <a:lstStyle/>
                    <a:p>
                      <a:pPr marL="0" lvl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215900" algn="l"/>
                        </a:tabLs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VÚD - zápis do obchodního rejstříku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4 500</a:t>
                      </a: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cs-CZ" sz="2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39921" marR="3992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1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ividenda">
  <a:themeElements>
    <a:clrScheme name="Zelená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ividend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a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109</TotalTime>
  <Words>894</Words>
  <Application>Microsoft Office PowerPoint</Application>
  <PresentationFormat>Předvádění na obrazovce (4:3)</PresentationFormat>
  <Paragraphs>245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Gill Sans MT</vt:lpstr>
      <vt:lpstr>Times New Roman</vt:lpstr>
      <vt:lpstr>Wingdings 2</vt:lpstr>
      <vt:lpstr>HDOfficeLightV0</vt:lpstr>
      <vt:lpstr>1_HDOfficeLightV0</vt:lpstr>
      <vt:lpstr>Dividenda</vt:lpstr>
      <vt:lpstr>Téma č. 5   Ing. Ivana Koštuříková, Ph.D.</vt:lpstr>
      <vt:lpstr>Příklad 1</vt:lpstr>
      <vt:lpstr>Prezentace aplikace PowerPoint</vt:lpstr>
      <vt:lpstr>Prezentace aplikace PowerPoint</vt:lpstr>
      <vt:lpstr>Prezentace aplikace PowerPoint</vt:lpstr>
      <vt:lpstr>Příklad 2</vt:lpstr>
      <vt:lpstr>Prezentace aplikace PowerPoint</vt:lpstr>
      <vt:lpstr>Příklad 3</vt:lpstr>
      <vt:lpstr>Prezentace aplikace PowerPoint</vt:lpstr>
      <vt:lpstr>Prezentace aplikace PowerPoint</vt:lpstr>
      <vt:lpstr>Příklad 4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Koštuříková</dc:creator>
  <cp:lastModifiedBy>Ivana Koštuříková</cp:lastModifiedBy>
  <cp:revision>26</cp:revision>
  <dcterms:created xsi:type="dcterms:W3CDTF">2018-07-08T17:57:02Z</dcterms:created>
  <dcterms:modified xsi:type="dcterms:W3CDTF">2018-07-13T14:14:24Z</dcterms:modified>
</cp:coreProperties>
</file>