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58" r:id="rId3"/>
  </p:sldMasterIdLst>
  <p:sldIdLst>
    <p:sldId id="256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8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2638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4731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4629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4789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782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6006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97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9153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368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7861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29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720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</a:t>
            </a:r>
            <a:r>
              <a:rPr lang="cs-CZ" sz="40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  <a:endParaRPr lang="cs-CZ" sz="3200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4863" y="796907"/>
            <a:ext cx="819384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SNIŽOVÁNÍ ZÁKLADNÍHO KAPITÁLU V KAPITÁLOVÉ SPOLEČNOSTI</a:t>
            </a:r>
            <a:endParaRPr lang="cs-CZ" sz="4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4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112496"/>
            <a:ext cx="82321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odkoupila od jednoho akcionáře vlastní akcie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    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3,9 mil. Kč (jmenovitá hodnota akcií je 3,6 mil. Kč - 18 % všech akcií) a od téhož akcionáře obdržela darem akcie ve jmenovité hodnotě 1 mil. Kč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(dalších 5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akcií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Jelikož se společnosti nepodařilo ve stanovené lhůtě prodat vlastní akcie, rozhodla valná hromada, že o tyto akcie sníží ZK. Rozdíl mezi pořizovací cenou a jmenovitou hodnotou akcií bude vypořádán pomocí oceňovacích rozdílů z nabytého majetku. Snížení ZK bylo zapsáno do OR. </a:t>
            </a:r>
          </a:p>
          <a:p>
            <a:pPr algn="just"/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jak u společnosti, tak u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společníka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86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632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společnosti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798294"/>
              </p:ext>
            </p:extLst>
          </p:nvPr>
        </p:nvGraphicFramePr>
        <p:xfrm>
          <a:off x="444846" y="669911"/>
          <a:ext cx="8211928" cy="6076354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706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odkoupení akcií dle smlouvy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3 900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508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nabytí akcií darem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úhrada za odkoupené akcie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3 900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zápis do obchodního rejstříku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30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zničení akcií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rozdíl mezi pořizovací cenou a jmenovitou hodnotou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25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590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společníka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212390"/>
              </p:ext>
            </p:extLst>
          </p:nvPr>
        </p:nvGraphicFramePr>
        <p:xfrm>
          <a:off x="444846" y="669911"/>
          <a:ext cx="8211928" cy="4250821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706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tržba z prodeje akcií dle smlouvy 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3 900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508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úbytek akcií z důvodu prodeje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3 600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úbytek akcií z důvodu darování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přijata úhrada za prodané akcie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3 900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71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112496"/>
            <a:ext cx="823215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Dva společníci se rozhodli založit společnost KARO, a.s. peněžitými vklady v celkové výši 6,4 mil. Kč. Pan Kalous splatil celý podíl ve výši 2,8 mil. Kč ve dvou stejných splátkách, pan Rorýs splatil pouze 3,2 mil. Kč, a to 2 mil. Kč před zápisem do OR. Úhrada zbytku upsaných akcií mu byla rozhodnutím valné hromady prominuta a o tuto částku byl snížen ZK. </a:t>
            </a:r>
          </a:p>
          <a:p>
            <a:pPr algn="just"/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Sestavte zahajovací rozvahu, z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aúčtujte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u společnosti, tak u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společníků.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64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951791"/>
              </p:ext>
            </p:extLst>
          </p:nvPr>
        </p:nvGraphicFramePr>
        <p:xfrm>
          <a:off x="592572" y="878641"/>
          <a:ext cx="7933313" cy="5230980"/>
        </p:xfrm>
        <a:graphic>
          <a:graphicData uri="http://schemas.openxmlformats.org/drawingml/2006/table">
            <a:tbl>
              <a:tblPr firstRow="1" firstCol="1" bandRow="1"/>
              <a:tblGrid>
                <a:gridCol w="2527366"/>
                <a:gridCol w="1439290"/>
                <a:gridCol w="2525645"/>
                <a:gridCol w="1441012"/>
              </a:tblGrid>
              <a:tr h="435915"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ZAHAJOVACÍ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ROZVAHA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5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Aktiva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Pasiva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Dlouhodobá aktiva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Vlastní kapitál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5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Oběžná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Cizí kapitál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5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402809" y="61813"/>
            <a:ext cx="2632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společnosti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91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632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společnosti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553855"/>
              </p:ext>
            </p:extLst>
          </p:nvPr>
        </p:nvGraphicFramePr>
        <p:xfrm>
          <a:off x="444846" y="905846"/>
          <a:ext cx="8211928" cy="4665352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1273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základní kapitál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6 400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pohledávka z nesplacených peněžitých vkladů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VBÚ:</a:t>
                      </a: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1. splátka - Kalous 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1. splátka - Rorýs 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632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společnosti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522900"/>
              </p:ext>
            </p:extLst>
          </p:nvPr>
        </p:nvGraphicFramePr>
        <p:xfrm>
          <a:off x="449955" y="976413"/>
          <a:ext cx="8211928" cy="4269303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598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183">
                <a:tc rowSpan="2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VBÚ: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2. splátka - Kalous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 vMerge="1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2. splátka - Rorýs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zápis o snížení ZK do obchodního rejstříku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upuštění od vydání akcií 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6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55290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společníka - p. Kalous (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46,67%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podíl)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989843"/>
              </p:ext>
            </p:extLst>
          </p:nvPr>
        </p:nvGraphicFramePr>
        <p:xfrm>
          <a:off x="460171" y="945763"/>
          <a:ext cx="8211928" cy="4250821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706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- 1. splátka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(před zápisem do OR)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1 400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508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upsaný vklad do ZK (po zápise do OR)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2 800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zápočet 1. splátky (po zápise do OR)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1 400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- 2. splátka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(po zápise do OR)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1 400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99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54168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společníka - p. Rorýs (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53,33%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podíl)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426592"/>
              </p:ext>
            </p:extLst>
          </p:nvPr>
        </p:nvGraphicFramePr>
        <p:xfrm>
          <a:off x="444846" y="669911"/>
          <a:ext cx="8211928" cy="5957701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706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- 1. splátka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(před zápisem do OR)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508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upsaný vklad do ZK (po zápise do OR)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3 600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zápočet 1. splátky (po zápise do OR)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- 2. splátka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(po zápise do OR)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1 200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snížení podílu o nesplacenou část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upuštění od vydání akcií 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09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112496"/>
            <a:ext cx="82321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ručením omezeným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BETA má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kapitál ve výši 24 mil. Kč a vkladové ážio ve výši 4 mil. Kč. V posledním roce se firmě BETA nedařilo, bylo uděláno několik ztrátových zakázek a navíc společnost prohrála velký soudní spor. Výsledkem je, že firma BETA vykázala ztrátu ve výši 16 mil.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Kč. Valná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hromada společnosti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rozhodla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vypořádání ztráty snížením ZK o 14 mil. Kč a vkladového ážia o 2 mil. Kč. Snížení ZK bylo zapsáno do OR.</a:t>
            </a:r>
          </a:p>
          <a:p>
            <a:pPr algn="just"/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Zaúčtujte u společnosti snížení ZK.</a:t>
            </a:r>
          </a:p>
        </p:txBody>
      </p:sp>
    </p:spTree>
    <p:extLst>
      <p:ext uri="{BB962C8B-B14F-4D97-AF65-F5344CB8AC3E}">
        <p14:creationId xmlns:p14="http://schemas.microsoft.com/office/powerpoint/2010/main" val="11943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632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společnosti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99390"/>
              </p:ext>
            </p:extLst>
          </p:nvPr>
        </p:nvGraphicFramePr>
        <p:xfrm>
          <a:off x="444846" y="721945"/>
          <a:ext cx="8211928" cy="5945512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1273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počáteční stav účtu „Základní kapitál“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24 000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počáteční stav účtu „Vkladové ážio“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počáteční stav účtu „VH ve </a:t>
                      </a:r>
                      <a:r>
                        <a:rPr lang="cs-CZ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schv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řízení“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úhrada ztráty: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snížením ZK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z vkladového ážia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274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zápis do obchodního rejstříku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112496"/>
            <a:ext cx="82321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GAMA má základní kapitál ve výši 35 mil. Kč, který byl vytvořen pouze vklady společníků. Společnost se rozhodla pro nadbytečnost snížit ZK o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15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mil. Kč stažením akcií z oběhu. Na základě vylosování 5 společníků byla provedena úhrada za stažené akcie. Každý společník vlastní 15% podíl. 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jak u společnosti, tak u jednoho společníka.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36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632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společnosti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962878"/>
              </p:ext>
            </p:extLst>
          </p:nvPr>
        </p:nvGraphicFramePr>
        <p:xfrm>
          <a:off x="444846" y="797620"/>
          <a:ext cx="8211928" cy="3520120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598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zápis do obchodního rejstříku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stažení akcií z oběhu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15 0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úhrada za stažené akcie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7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590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společníka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197740"/>
              </p:ext>
            </p:extLst>
          </p:nvPr>
        </p:nvGraphicFramePr>
        <p:xfrm>
          <a:off x="444846" y="797620"/>
          <a:ext cx="8211928" cy="2666680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598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stažení akcií z oběhu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3 0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úhrada za stažené akcie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53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112496"/>
            <a:ext cx="82321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DELTA má ZK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,4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mil. Kč, který byl vytvořen vklady společníků v hodnotě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mil. Kč a ze zisku ve výši 12,4 mil. Kč. Společnost se rozhodla pro nadbytečnost snížit ZK o 16 mil. Kč stažením akcií z oběhu na základě návrhu. Byly navrženi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všichni            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společníci, kteří mají stejně velký podíl a jsou fyzickými osobami. 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jak u společnosti, tak u jednoho společníka.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71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632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společnosti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467590"/>
              </p:ext>
            </p:extLst>
          </p:nvPr>
        </p:nvGraphicFramePr>
        <p:xfrm>
          <a:off x="444846" y="721945"/>
          <a:ext cx="8211928" cy="5092072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1273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zápis do obchodního rejstříku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stažení akcií z oběhu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předpis srážkové daně (ze</a:t>
                      </a:r>
                      <a:r>
                        <a:rPr lang="cs-CZ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ziskové části)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VBÚ:</a:t>
                      </a: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úhrada za stažené akcie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odvod srážkové daně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4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590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společníka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633953"/>
              </p:ext>
            </p:extLst>
          </p:nvPr>
        </p:nvGraphicFramePr>
        <p:xfrm>
          <a:off x="444846" y="797620"/>
          <a:ext cx="8211928" cy="4373560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598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183">
                <a:tc rowSpan="2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stažení akcií z oběhu: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část nepodléhající zdanění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 vMerge="1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část podléhající zdanění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úhrada za stažené akcie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77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253</TotalTime>
  <Words>1102</Words>
  <Application>Microsoft Office PowerPoint</Application>
  <PresentationFormat>Předvádění na obrazovce (4:3)</PresentationFormat>
  <Paragraphs>264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6   Ing. Ivana Koštuříková, Ph.D.</vt:lpstr>
      <vt:lpstr>Příklad 1</vt:lpstr>
      <vt:lpstr>Prezentace aplikace PowerPoint</vt:lpstr>
      <vt:lpstr>Příklad 2</vt:lpstr>
      <vt:lpstr>Prezentace aplikace PowerPoint</vt:lpstr>
      <vt:lpstr>Prezentace aplikace PowerPoint</vt:lpstr>
      <vt:lpstr>Příklad 3</vt:lpstr>
      <vt:lpstr>Prezentace aplikace PowerPoint</vt:lpstr>
      <vt:lpstr>Prezentace aplikace PowerPoint</vt:lpstr>
      <vt:lpstr>Příklad 4</vt:lpstr>
      <vt:lpstr>Prezentace aplikace PowerPoint</vt:lpstr>
      <vt:lpstr>Prezentace aplikace PowerPoint</vt:lpstr>
      <vt:lpstr>Příklad 5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37</cp:revision>
  <dcterms:created xsi:type="dcterms:W3CDTF">2018-07-08T17:57:02Z</dcterms:created>
  <dcterms:modified xsi:type="dcterms:W3CDTF">2018-07-15T17:00:47Z</dcterms:modified>
</cp:coreProperties>
</file>