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  <p:sldMasterId id="2147483785" r:id="rId2"/>
    <p:sldMasterId id="2147483970" r:id="rId3"/>
  </p:sldMasterIdLst>
  <p:sldIdLst>
    <p:sldId id="256" r:id="rId4"/>
    <p:sldId id="258" r:id="rId5"/>
    <p:sldId id="259" r:id="rId6"/>
    <p:sldId id="257" r:id="rId7"/>
    <p:sldId id="263" r:id="rId8"/>
    <p:sldId id="260" r:id="rId9"/>
    <p:sldId id="261" r:id="rId10"/>
    <p:sldId id="262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79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3" d="100"/>
          <a:sy n="83" d="100"/>
        </p:scale>
        <p:origin x="1184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007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966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003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255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9353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4069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620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7562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987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1573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816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0542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0105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8011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36695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2966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27678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4867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9599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9668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6432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8472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877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98303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7580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2194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087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51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18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61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892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88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6809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48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761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71469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  <p:sldLayoutId id="2147483975" r:id="rId5"/>
    <p:sldLayoutId id="2147483976" r:id="rId6"/>
    <p:sldLayoutId id="2147483977" r:id="rId7"/>
    <p:sldLayoutId id="2147483978" r:id="rId8"/>
    <p:sldLayoutId id="2147483979" r:id="rId9"/>
    <p:sldLayoutId id="2147483980" r:id="rId10"/>
    <p:sldLayoutId id="214748398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843" y="3151871"/>
            <a:ext cx="7989752" cy="2906668"/>
          </a:xfrm>
        </p:spPr>
        <p:txBody>
          <a:bodyPr>
            <a:noAutofit/>
          </a:bodyPr>
          <a:lstStyle/>
          <a:p>
            <a:pPr algn="ctr"/>
            <a:r>
              <a:rPr lang="cs-CZ" sz="40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 č. 7</a:t>
            </a:r>
            <a:r>
              <a:rPr lang="cs-CZ" sz="32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Ivana Koštuříková, Ph.D.</a:t>
            </a:r>
            <a:endParaRPr lang="cs-CZ" sz="3200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64863" y="899074"/>
            <a:ext cx="819384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000" b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VKLADU</a:t>
            </a:r>
            <a:endParaRPr lang="cs-CZ" sz="5000" b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sz="5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OBCHODNÍHO ZÁVODU</a:t>
            </a:r>
            <a:endParaRPr lang="cs-CZ" sz="5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94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2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59991" y="1964353"/>
            <a:ext cx="823215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Akciová společnost TERA (příjemce vkladu) byla založena s minimálním základním kapitálem, který je tvořen pouze peněžitým vkladem na bankovní účet. Společnost hodlá převzít firmu SAGA (vkladatel) a proto zvyšuje základní kapitál efektivním způsobem. Upsané akcie budou splaceny vkladem závodu SAGA (viz předchozí příklad). Pro vklad byl majetek (aktiva) firmy SAGA oceněn znalcem na 3 786 000 Kč. Neprovádělo se individuální přecenění jednotlivých složek majetku a závazků. </a:t>
            </a:r>
          </a:p>
        </p:txBody>
      </p:sp>
    </p:spTree>
    <p:extLst>
      <p:ext uri="{BB962C8B-B14F-4D97-AF65-F5344CB8AC3E}">
        <p14:creationId xmlns:p14="http://schemas.microsoft.com/office/powerpoint/2010/main" val="203629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2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59991" y="2145968"/>
            <a:ext cx="823215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Úkoly: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Sestavte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zahajovací rozvahu příjemce vkladu.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Spočítejte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hodnotu čistého obchodního majetku.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úpis akcií, jejich splacení a zápis do obchodního rejstříku.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Sestavte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rozvahu příjemce vkladu po přijetí obchodního závodu jako nepeněžitého vkladu.</a:t>
            </a:r>
          </a:p>
          <a:p>
            <a:pPr marL="457200" lvl="0" indent="-457200" algn="just">
              <a:buFont typeface="+mj-lt"/>
              <a:buAutoNum type="arabicPeriod"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61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78182" y="66922"/>
            <a:ext cx="29225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u </a:t>
            </a: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příjemce vkladu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646276"/>
              </p:ext>
            </p:extLst>
          </p:nvPr>
        </p:nvGraphicFramePr>
        <p:xfrm>
          <a:off x="499729" y="882501"/>
          <a:ext cx="8160490" cy="4481622"/>
        </p:xfrm>
        <a:graphic>
          <a:graphicData uri="http://schemas.openxmlformats.org/drawingml/2006/table">
            <a:tbl>
              <a:tblPr firstRow="1" firstCol="1" bandRow="1"/>
              <a:tblGrid>
                <a:gridCol w="2599740"/>
                <a:gridCol w="1480505"/>
                <a:gridCol w="2597968"/>
                <a:gridCol w="1482277"/>
              </a:tblGrid>
              <a:tr h="497958">
                <a:tc gridSpan="4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ROZVAHA před vkladem obchodního závodu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979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Aktiva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tis. 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Pasiva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tis. 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9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Dlouhodobá aktiva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Vlastní kapitál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2 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79B0"/>
                    </a:solidFill>
                  </a:tcPr>
                </a:tc>
              </a:tr>
              <a:tr h="4979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Základní kapitál</a:t>
                      </a:r>
                      <a:endParaRPr lang="cs-CZ" sz="2000" dirty="0"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2 </a:t>
                      </a:r>
                      <a:r>
                        <a:rPr lang="cs-CZ" sz="2000" b="1" i="1" dirty="0" smtClean="0"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000</a:t>
                      </a:r>
                      <a:endParaRPr lang="cs-CZ" sz="2000" dirty="0"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9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9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Oběžná aktiva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2 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Cizí kapitál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79B0"/>
                    </a:solidFill>
                  </a:tcPr>
                </a:tc>
              </a:tr>
              <a:tr h="4979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Bankovní účty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2 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9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9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Celkem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2 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Celkem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2 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79B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210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78182" y="66922"/>
            <a:ext cx="29225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u </a:t>
            </a: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příjemce vkladu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95984" y="1144404"/>
            <a:ext cx="39388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Čistý obchodní majetek: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4699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78182" y="66922"/>
            <a:ext cx="29225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u </a:t>
            </a: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příjemce vkladu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728884"/>
              </p:ext>
            </p:extLst>
          </p:nvPr>
        </p:nvGraphicFramePr>
        <p:xfrm>
          <a:off x="449954" y="681077"/>
          <a:ext cx="8211928" cy="5906687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693077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79415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úpis akcií na zvýšení</a:t>
                      </a:r>
                      <a:r>
                        <a:rPr lang="cs-CZ" sz="28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ZK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2 556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440">
                <a:tc rowSpan="6"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Splácení akcií majetkem 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obchodního závodu:</a:t>
                      </a:r>
                      <a:endParaRPr lang="cs-CZ" sz="28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a) VÚD - stavby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1 880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00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b) VÚD - HMV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780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00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c) příjemka - materiál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280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00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d) PPD - hotovost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00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e) VBÚ - peníze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950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00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f) VÚD - pohledávky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470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539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78182" y="66922"/>
            <a:ext cx="29225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u </a:t>
            </a: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příjemce vkladu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786884"/>
              </p:ext>
            </p:extLst>
          </p:nvPr>
        </p:nvGraphicFramePr>
        <p:xfrm>
          <a:off x="449955" y="976413"/>
          <a:ext cx="8211928" cy="5018486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9598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49183">
                <a:tc rowSpan="3"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převod závazků:</a:t>
                      </a:r>
                    </a:p>
                    <a:p>
                      <a:pPr marL="514350" indent="-5143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lphaLcParenR"/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dodavatelé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310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b) zaměstnanci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220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 vMerge="1"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c) bankovní úvěry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vznik rozdílu </a:t>
                      </a: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</a:t>
                      </a:r>
                      <a:r>
                        <a:rPr lang="pl-PL" sz="2800" b="1" baseline="-25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…………………………........................</a:t>
                      </a: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zápis o zvýšení ZK do OR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2 556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598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575894"/>
              </p:ext>
            </p:extLst>
          </p:nvPr>
        </p:nvGraphicFramePr>
        <p:xfrm>
          <a:off x="454643" y="863310"/>
          <a:ext cx="8229601" cy="5297054"/>
        </p:xfrm>
        <a:graphic>
          <a:graphicData uri="http://schemas.openxmlformats.org/drawingml/2006/table">
            <a:tbl>
              <a:tblPr firstRow="1" firstCol="1" bandRow="1"/>
              <a:tblGrid>
                <a:gridCol w="2621756"/>
                <a:gridCol w="1493044"/>
                <a:gridCol w="2619971"/>
                <a:gridCol w="1494830"/>
              </a:tblGrid>
              <a:tr h="378361">
                <a:tc gridSpan="4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ROZVAHA 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po vkladu </a:t>
                      </a: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obchodního závodu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83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Aktiva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 tis. 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Pasiva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 tis. 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Dlouhodobá aktiva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2 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066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Vlastní kapitál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4 556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79B0"/>
                    </a:solidFill>
                  </a:tcPr>
                </a:tc>
              </a:tr>
              <a:tr h="3783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Stavby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1 880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i="1" dirty="0" smtClean="0"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Základní kapitál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i="1" dirty="0" smtClean="0"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4 556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6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Hmotné movité věci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780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Oceňovací rozdíl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- 594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2000" dirty="0"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Oběžná aktiva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 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720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Cizí kapitál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 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230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79B0"/>
                    </a:solidFill>
                  </a:tcPr>
                </a:tc>
              </a:tr>
              <a:tr h="3783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Materiál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280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Bankovní úvěry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Pokladna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Dodavatelé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310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Bankovní účty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2 950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Zaměstnanci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220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Odběratelé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470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Celkem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5 786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Celkem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5 786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79B0"/>
                    </a:solidFill>
                  </a:tcPr>
                </a:tc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378182" y="66922"/>
            <a:ext cx="29225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u </a:t>
            </a: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příjemce vkladu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350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</a:t>
            </a: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1964353"/>
            <a:ext cx="823215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nabytí obchodního závodu vkladem u společnosti TERA došlo 4. 4. daného roku. 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Úkol:</a:t>
            </a:r>
          </a:p>
          <a:p>
            <a:pPr algn="just"/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Vypočítejte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zaúčtujte roční odpis rozdílu mezi cenou obchodního závodu jako celku a oceněním jednotlivých položek majetku a závazků z předchozího příkladu. Účetní jednotka rozhodla, že začne odepisovat již v daném měsíci.</a:t>
            </a:r>
          </a:p>
        </p:txBody>
      </p:sp>
    </p:spTree>
    <p:extLst>
      <p:ext uri="{BB962C8B-B14F-4D97-AF65-F5344CB8AC3E}">
        <p14:creationId xmlns:p14="http://schemas.microsoft.com/office/powerpoint/2010/main" val="18563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78182" y="66922"/>
            <a:ext cx="29225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u </a:t>
            </a: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příjemce vkladu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053019"/>
              </p:ext>
            </p:extLst>
          </p:nvPr>
        </p:nvGraphicFramePr>
        <p:xfrm>
          <a:off x="449954" y="921171"/>
          <a:ext cx="8211928" cy="1546517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693077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79415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roční odpis oceňovacího</a:t>
                      </a:r>
                      <a:r>
                        <a:rPr lang="cs-CZ" sz="28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rozdílu 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5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1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59991" y="1964353"/>
            <a:ext cx="823215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Společnost SAGA (vkladatel) vkládá celý závod do firmy TERA (příjemce vkladu) na zvýšení jejího základního kapitálu. Vkladatel vkládá veškeré složky majetku a závazků, čímž získá 95% podíl ve společnosti TERA. Vkladatel vykazuje tento stav majetku a závazků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Stavby 2 300 000 Kč; Bankovní účty 950 000 Kč; Zaměstnanci 220 000 Kč;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Hmotné movité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věci 1 160 000 Kč; Odběratelé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470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Kč; Pokladna 20 000 Kč; Oprávky k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hmotným movitým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věcem 380 000 Kč; Nerozdělený zisk 270 000 Kč; Oprávky ke stavbám 420 000 Kč; Bankovní úvěry 700 000 Kč; Dodavatelé 310 000 Kč; Ostatní fondy 380 000 Kč;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Materiál   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280 000 Kč.</a:t>
            </a:r>
          </a:p>
        </p:txBody>
      </p:sp>
    </p:spTree>
    <p:extLst>
      <p:ext uri="{BB962C8B-B14F-4D97-AF65-F5344CB8AC3E}">
        <p14:creationId xmlns:p14="http://schemas.microsoft.com/office/powerpoint/2010/main" val="119437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1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59991" y="2204447"/>
            <a:ext cx="823215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Úkoly: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 algn="just">
              <a:buFont typeface="+mj-lt"/>
              <a:buAutoNum type="arabicPeriod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 uvedených údajů sestavte rozvahu vkladatele před vkladem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obchodního závodu.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Vypočítejte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čistou hodnotu aktiv.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vklad jednotlivých složek majetku a závazků, nabytí podílu ve společnosti a zápočet pohledávky a závazku z titulu vkladu obchodního závodu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 algn="just">
              <a:buFont typeface="+mj-lt"/>
              <a:buAutoNum type="arabicPeriod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Sestavte rozvahu vkladatele po vkladu obchodního závodu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03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568659"/>
              </p:ext>
            </p:extLst>
          </p:nvPr>
        </p:nvGraphicFramePr>
        <p:xfrm>
          <a:off x="459752" y="781576"/>
          <a:ext cx="8229601" cy="5675415"/>
        </p:xfrm>
        <a:graphic>
          <a:graphicData uri="http://schemas.openxmlformats.org/drawingml/2006/table">
            <a:tbl>
              <a:tblPr firstRow="1" firstCol="1" bandRow="1"/>
              <a:tblGrid>
                <a:gridCol w="2621756"/>
                <a:gridCol w="1493044"/>
                <a:gridCol w="2619971"/>
                <a:gridCol w="1494830"/>
              </a:tblGrid>
              <a:tr h="378361">
                <a:tc gridSpan="4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ROZVAHA před vkladem obchodního závodu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83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Aktiva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 tis. 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Pasiva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 tis. 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Dlouhodobá aktiva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2 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660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Vlastní kapitál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3 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150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79B0"/>
                    </a:solidFill>
                  </a:tcPr>
                </a:tc>
              </a:tr>
              <a:tr h="3783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Stavby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2 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Ostatní fondy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380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 oprávky ke stavbám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r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420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Nerozdělený zisk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270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Hmotné movité </a:t>
                      </a: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věci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 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160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Základní kapitál</a:t>
                      </a:r>
                      <a:endParaRPr lang="cs-CZ" sz="2000" dirty="0"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2 </a:t>
                      </a:r>
                      <a:r>
                        <a:rPr lang="cs-CZ" sz="2000" b="1" i="1" dirty="0" smtClean="0"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500</a:t>
                      </a:r>
                      <a:endParaRPr lang="cs-CZ" sz="2000" dirty="0"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 oprávky k 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HMV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 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380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Oběžná aktiva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 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720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Cizí kapitál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 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230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79B0"/>
                    </a:solidFill>
                  </a:tcPr>
                </a:tc>
              </a:tr>
              <a:tr h="3783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Materiál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280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Bankovní úvěry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Pokladna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Dodavatelé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310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Bankovní účty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950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Zaměstnanci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220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Odběratelé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470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Celkem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4 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380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Celkem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4 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380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79B0"/>
                    </a:solidFill>
                  </a:tcPr>
                </a:tc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378182" y="66922"/>
            <a:ext cx="2326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u </a:t>
            </a: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vkladatele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07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78182" y="66922"/>
            <a:ext cx="2326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u </a:t>
            </a: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vkladatele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95984" y="1144404"/>
            <a:ext cx="33217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Čistá hodnota aktiv: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4822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880415"/>
              </p:ext>
            </p:extLst>
          </p:nvPr>
        </p:nvGraphicFramePr>
        <p:xfrm>
          <a:off x="444846" y="981521"/>
          <a:ext cx="8211928" cy="4591766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9598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49183">
                <a:tc rowSpan="2"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vklad DM:</a:t>
                      </a: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a) stavby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 vMerge="1"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b) hmotné movité věci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 rowSpan="2"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vyřazení DM z evidence</a:t>
                      </a: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a) stavby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2 300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 vMerge="1"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b) hmotné movité věci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1 160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Obdélník 3"/>
          <p:cNvSpPr/>
          <p:nvPr/>
        </p:nvSpPr>
        <p:spPr>
          <a:xfrm>
            <a:off x="378182" y="66922"/>
            <a:ext cx="2326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u </a:t>
            </a: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vkladatele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973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78182" y="66922"/>
            <a:ext cx="2326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u </a:t>
            </a: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vkladatele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398597"/>
              </p:ext>
            </p:extLst>
          </p:nvPr>
        </p:nvGraphicFramePr>
        <p:xfrm>
          <a:off x="444846" y="1017280"/>
          <a:ext cx="8211928" cy="3784118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837061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Výdejka - vklad materiálu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280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9508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VPD - vklad hotovosti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VBÚ - vklad peněz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950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vklad pohledávek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470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477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78182" y="66922"/>
            <a:ext cx="2326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u </a:t>
            </a: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vkladatele</a:t>
            </a: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445845"/>
              </p:ext>
            </p:extLst>
          </p:nvPr>
        </p:nvGraphicFramePr>
        <p:xfrm>
          <a:off x="444846" y="787403"/>
          <a:ext cx="8211928" cy="5871926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9598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49183">
                <a:tc rowSpan="2"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vklad závazků :</a:t>
                      </a: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a) dodavatelé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310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 vMerge="1"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b) zaměstnanci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220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vklad bankovního úvěru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nabytí podílu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3 150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zápočet pohledávky a závazku z titulu vkladu obchodního závodu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3 150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529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553954"/>
              </p:ext>
            </p:extLst>
          </p:nvPr>
        </p:nvGraphicFramePr>
        <p:xfrm>
          <a:off x="444427" y="1139170"/>
          <a:ext cx="8229601" cy="4561788"/>
        </p:xfrm>
        <a:graphic>
          <a:graphicData uri="http://schemas.openxmlformats.org/drawingml/2006/table">
            <a:tbl>
              <a:tblPr firstRow="1" firstCol="1" bandRow="1"/>
              <a:tblGrid>
                <a:gridCol w="2621756"/>
                <a:gridCol w="1493044"/>
                <a:gridCol w="2619971"/>
                <a:gridCol w="1494830"/>
              </a:tblGrid>
              <a:tr h="414708">
                <a:tc gridSpan="4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ROZVAHA 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po vkladu </a:t>
                      </a: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obchodního závodu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147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Aktiva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 tis. 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Pasiva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 tis. 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7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Dlouhodobá aktiva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3 150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Vlastní kapitál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3 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150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79B0"/>
                    </a:solidFill>
                  </a:tcPr>
                </a:tc>
              </a:tr>
              <a:tr h="414708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Podíly v ovládaných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osobách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3 150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Ostatní fondy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380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708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42900" indent="-342900" algn="r">
                        <a:spcAft>
                          <a:spcPts val="0"/>
                        </a:spcAft>
                        <a:buFontTx/>
                        <a:buChar char="-"/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Nerozdělený zisk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270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7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Základní kapitál</a:t>
                      </a:r>
                      <a:endParaRPr lang="cs-CZ" sz="2000" dirty="0"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2 </a:t>
                      </a:r>
                      <a:r>
                        <a:rPr lang="cs-CZ" sz="2000" b="1" i="1" dirty="0" smtClean="0"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500</a:t>
                      </a:r>
                      <a:endParaRPr lang="cs-CZ" sz="2000" dirty="0"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7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7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Oběžná aktiva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Cizí kapitál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79B0"/>
                    </a:solidFill>
                  </a:tcPr>
                </a:tc>
              </a:tr>
              <a:tr h="4147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7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7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Celkem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3 150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Celkem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3 150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79B0"/>
                    </a:solidFill>
                  </a:tcPr>
                </a:tc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378182" y="66922"/>
            <a:ext cx="2326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u </a:t>
            </a: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vkladatele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766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ividenda">
  <a:themeElements>
    <a:clrScheme name="Dividenda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TM02900688[[fn=Fazeta]]</Template>
  <TotalTime>354</TotalTime>
  <Words>846</Words>
  <Application>Microsoft Office PowerPoint</Application>
  <PresentationFormat>Předvádění na obrazovce (4:3)</PresentationFormat>
  <Paragraphs>319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18</vt:i4>
      </vt:variant>
    </vt:vector>
  </HeadingPairs>
  <TitlesOfParts>
    <vt:vector size="26" baseType="lpstr">
      <vt:lpstr>Calibri</vt:lpstr>
      <vt:lpstr>Calibri Light</vt:lpstr>
      <vt:lpstr>Gill Sans MT</vt:lpstr>
      <vt:lpstr>Times New Roman</vt:lpstr>
      <vt:lpstr>Wingdings 2</vt:lpstr>
      <vt:lpstr>HDOfficeLightV0</vt:lpstr>
      <vt:lpstr>1_HDOfficeLightV0</vt:lpstr>
      <vt:lpstr>Dividenda</vt:lpstr>
      <vt:lpstr>Téma č. 7   Ing. Ivana Koštuříková, Ph.D.</vt:lpstr>
      <vt:lpstr>Příklad 1</vt:lpstr>
      <vt:lpstr>Příklad 1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Příklad 2</vt:lpstr>
      <vt:lpstr>Příklad 2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Příklad 3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Ivana Koštuříková</dc:creator>
  <cp:lastModifiedBy>Ivana Koštuříková</cp:lastModifiedBy>
  <cp:revision>43</cp:revision>
  <dcterms:created xsi:type="dcterms:W3CDTF">2018-07-08T17:57:02Z</dcterms:created>
  <dcterms:modified xsi:type="dcterms:W3CDTF">2018-07-15T19:23:37Z</dcterms:modified>
</cp:coreProperties>
</file>