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</a:t>
            </a:r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  <a:endParaRPr lang="cs-CZ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863" y="899074"/>
            <a:ext cx="81938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PRODEJE</a:t>
            </a:r>
            <a:endParaRPr lang="cs-CZ" sz="5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5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OBCHODNÍHO ZÁVODU</a:t>
            </a:r>
            <a:endParaRPr lang="cs-CZ" sz="5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204447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zahajovací rozvahou kupujícího.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nákup obchodního závodu dle smlouvy, pořízení přeceněného majetku a převod závazků, úhradu za koupený obchodní závod.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rozvahu kupujícího po koupi obchodního závodu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13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kupujícího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626891"/>
              </p:ext>
            </p:extLst>
          </p:nvPr>
        </p:nvGraphicFramePr>
        <p:xfrm>
          <a:off x="499729" y="882501"/>
          <a:ext cx="8160490" cy="4481622"/>
        </p:xfrm>
        <a:graphic>
          <a:graphicData uri="http://schemas.openxmlformats.org/drawingml/2006/table">
            <a:tbl>
              <a:tblPr firstRow="1" firstCol="1" bandRow="1"/>
              <a:tblGrid>
                <a:gridCol w="2599740"/>
                <a:gridCol w="1480505"/>
                <a:gridCol w="2597968"/>
                <a:gridCol w="1482277"/>
              </a:tblGrid>
              <a:tr h="497958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před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koupí obchodního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7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0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kupujícího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42421"/>
              </p:ext>
            </p:extLst>
          </p:nvPr>
        </p:nvGraphicFramePr>
        <p:xfrm>
          <a:off x="449954" y="681077"/>
          <a:ext cx="8211928" cy="5290685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6930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nákup obchodního závodu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5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Majetek pořízený koupí obchodního závodu 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VÚD - HMV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příjemka -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zboží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PPD - hotovost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d) VBÚ - peníze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1 200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e) VÚD - pohledávky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6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kupujícího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79145"/>
              </p:ext>
            </p:extLst>
          </p:nvPr>
        </p:nvGraphicFramePr>
        <p:xfrm>
          <a:off x="449955" y="976413"/>
          <a:ext cx="8211928" cy="426930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převzaté závazky:</a:t>
                      </a:r>
                    </a:p>
                    <a:p>
                      <a:pPr marL="514350" indent="-5143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dodavatelé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zaměstnanci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vznik rozdílu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pl-PL" sz="2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…………………………........................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koupeného obchodního závodu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7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kupujícího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5476"/>
              </p:ext>
            </p:extLst>
          </p:nvPr>
        </p:nvGraphicFramePr>
        <p:xfrm>
          <a:off x="449120" y="856004"/>
          <a:ext cx="8229601" cy="4918693"/>
        </p:xfrm>
        <a:graphic>
          <a:graphicData uri="http://schemas.openxmlformats.org/drawingml/2006/table">
            <a:tbl>
              <a:tblPr firstRow="1" firstCol="1" bandRow="1"/>
              <a:tblGrid>
                <a:gridCol w="2621756"/>
                <a:gridCol w="1493044"/>
                <a:gridCol w="2619971"/>
                <a:gridCol w="1494830"/>
              </a:tblGrid>
              <a:tr h="378361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 koupi obchodního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8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Hmotné movité věci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Goodwill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2 700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Zboží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Dodavatelé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Pokladna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Zaměstnanci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1 800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Odběratelé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3 640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3 640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4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4098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nabytí obchodního závodu koupí u společnosti ZIKO došlo 3. 7. daného roku.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daňový odpis 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roční odpis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rozdílu mezi cenou obchodního závodu jako celku a oceněním jednotlivých položek majetku a závazků z předchozího příkladu. Účetní jednotka rozhodla, že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začne účetně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odepisovat již v daném měsíci.</a:t>
            </a:r>
          </a:p>
        </p:txBody>
      </p:sp>
    </p:spTree>
    <p:extLst>
      <p:ext uri="{BB962C8B-B14F-4D97-AF65-F5344CB8AC3E}">
        <p14:creationId xmlns:p14="http://schemas.microsoft.com/office/powerpoint/2010/main" val="21052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kupujícího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82603"/>
              </p:ext>
            </p:extLst>
          </p:nvPr>
        </p:nvGraphicFramePr>
        <p:xfrm>
          <a:off x="378182" y="3245483"/>
          <a:ext cx="8211928" cy="1546517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6930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maximální roční odpis goodwillu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70387" y="986044"/>
            <a:ext cx="3978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Daňový odpis goodwillu: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65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GRADO (prodávající) prodává obchodní závod společnosti ZIKO (kupující) za dohodnutou kupní cenu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400 000 Kč. Prodávající vykazuje před transakcí následující stav aktiv a pasiv: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170 000 Kč; Odběratelé 570 000 Kč; Pokladna 30 000 Kč;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movité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věci 800 000 Kč; Dodavatelé 470 000 Kč; Zboží 460 000 Kč; Bankovní účty 1 200 000 Kč; Oprávky k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hmotným movitým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věcem 70 000 Kč; Rezervy ostatní 50 000 Kč.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204447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uvedených údajů sestavte rozvahu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prodávajícího před prodejem obchodního závodu.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úbytek majetku a převod závazků z důvodu prodeje, tržbu za prodej včetně úhrady od kupujícího.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výsledovku v druhovém členění po prodeji obchodního závodu.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rozvahu prodávající společnosti po prodeji obchodního závodu.</a:t>
            </a:r>
          </a:p>
        </p:txBody>
      </p:sp>
    </p:spTree>
    <p:extLst>
      <p:ext uri="{BB962C8B-B14F-4D97-AF65-F5344CB8AC3E}">
        <p14:creationId xmlns:p14="http://schemas.microsoft.com/office/powerpoint/2010/main" val="6310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81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prodávajícího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95317"/>
              </p:ext>
            </p:extLst>
          </p:nvPr>
        </p:nvGraphicFramePr>
        <p:xfrm>
          <a:off x="480189" y="950156"/>
          <a:ext cx="8137648" cy="5481294"/>
        </p:xfrm>
        <a:graphic>
          <a:graphicData uri="http://schemas.openxmlformats.org/drawingml/2006/table">
            <a:tbl>
              <a:tblPr firstRow="1" firstCol="1" bandRow="1"/>
              <a:tblGrid>
                <a:gridCol w="2592463"/>
                <a:gridCol w="1476361"/>
                <a:gridCol w="2590697"/>
                <a:gridCol w="1478127"/>
              </a:tblGrid>
              <a:tr h="421638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před prodejem 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Hmotné movité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oprávky k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HMV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Zboží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Dodavatelé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Pokladna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Zaměstnanci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Rezervy ostatní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Odběratelé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81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prodávajícího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13011"/>
              </p:ext>
            </p:extLst>
          </p:nvPr>
        </p:nvGraphicFramePr>
        <p:xfrm>
          <a:off x="449954" y="858920"/>
          <a:ext cx="8211928" cy="5595255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70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úbytek HMV z důvodu prodeje OZ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vyřazení HMV z evidence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Výdejka - úbytek zboží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VPD - převod hotovosti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převod peněz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1 200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postoupení pohledávek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81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prodávajícího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16241"/>
              </p:ext>
            </p:extLst>
          </p:nvPr>
        </p:nvGraphicFramePr>
        <p:xfrm>
          <a:off x="444846" y="787403"/>
          <a:ext cx="8211928" cy="512274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převod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závazků :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dodavatelé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zaměstnanci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rozpuštění ostatních rezerv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tržba z prodeje obchodního závodu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prodaný obchodní závod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7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81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prodávajícího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49601"/>
              </p:ext>
            </p:extLst>
          </p:nvPr>
        </p:nvGraphicFramePr>
        <p:xfrm>
          <a:off x="439129" y="754584"/>
          <a:ext cx="8211928" cy="5578645"/>
        </p:xfrm>
        <a:graphic>
          <a:graphicData uri="http://schemas.openxmlformats.org/drawingml/2006/table">
            <a:tbl>
              <a:tblPr firstRow="1" firstCol="1" bandRow="1"/>
              <a:tblGrid>
                <a:gridCol w="2616213"/>
                <a:gridCol w="1489752"/>
                <a:gridCol w="2615320"/>
                <a:gridCol w="1490643"/>
              </a:tblGrid>
              <a:tr h="39175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VÝKAZ ZISKŮ A ZTRÁT po prodeji 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1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Výnosy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659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Provozní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mimořádné náklady (547)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Provozní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mimořádné výnosy (647)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Tvorba a zúčtování ostatních rezerv (554)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provozní - ZISK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391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391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finanční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391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za účetní období - ZISK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5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81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prodávajícího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84787"/>
              </p:ext>
            </p:extLst>
          </p:nvPr>
        </p:nvGraphicFramePr>
        <p:xfrm>
          <a:off x="480189" y="950156"/>
          <a:ext cx="8137648" cy="4638018"/>
        </p:xfrm>
        <a:graphic>
          <a:graphicData uri="http://schemas.openxmlformats.org/drawingml/2006/table">
            <a:tbl>
              <a:tblPr firstRow="1" firstCol="1" bandRow="1"/>
              <a:tblGrid>
                <a:gridCol w="2592463"/>
                <a:gridCol w="1476361"/>
                <a:gridCol w="2590697"/>
                <a:gridCol w="1478127"/>
              </a:tblGrid>
              <a:tr h="421638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 prodeji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spcAft>
                          <a:spcPts val="0"/>
                        </a:spcAft>
                        <a:buFontTx/>
                        <a:buChar char="-"/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Zisk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  <a:r>
                        <a:rPr lang="cs-CZ" sz="2000" b="1" i="1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F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6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ZIKO (kupující) byla založena se základním kapitálem ve výši 3 000 000 Kč, který byl splacen pouze peněžitými vklady na bankovní účet. Společnost kupuje firmu GRADO (prodávající) dle smlouvy za 2 400 000 Kč. Došlo k individuálnímu přecenění složek majetku nakupované firmy (viz předchozí příklad) dle znaleckého posudku: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movité věci	+ 120 000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zboží			   - 60 000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pohledávky		 - 100 000 Kč</a:t>
            </a:r>
          </a:p>
        </p:txBody>
      </p:sp>
    </p:spTree>
    <p:extLst>
      <p:ext uri="{BB962C8B-B14F-4D97-AF65-F5344CB8AC3E}">
        <p14:creationId xmlns:p14="http://schemas.microsoft.com/office/powerpoint/2010/main" val="19979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219</TotalTime>
  <Words>762</Words>
  <Application>Microsoft Office PowerPoint</Application>
  <PresentationFormat>Předvádění na obrazovce (4:3)</PresentationFormat>
  <Paragraphs>331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8   Ing. Ivana Koštuříková, Ph.D.</vt:lpstr>
      <vt:lpstr>Příklad 1</vt:lpstr>
      <vt:lpstr>Příklad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2</vt:lpstr>
      <vt:lpstr>Příklad 2</vt:lpstr>
      <vt:lpstr>Prezentace aplikace PowerPoint</vt:lpstr>
      <vt:lpstr>Prezentace aplikace PowerPoint</vt:lpstr>
      <vt:lpstr>Prezentace aplikace PowerPoint</vt:lpstr>
      <vt:lpstr>Prezentace aplikace PowerPoint</vt:lpstr>
      <vt:lpstr>Příklad 3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48</cp:revision>
  <dcterms:created xsi:type="dcterms:W3CDTF">2018-07-08T17:57:02Z</dcterms:created>
  <dcterms:modified xsi:type="dcterms:W3CDTF">2018-07-15T18:26:23Z</dcterms:modified>
</cp:coreProperties>
</file>