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60" r:id="rId6"/>
    <p:sldId id="259" r:id="rId7"/>
    <p:sldId id="25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2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15. 7. 2018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9</a:t>
            </a: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  <a:endParaRPr lang="cs-CZ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863" y="899074"/>
            <a:ext cx="81938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PACHTU</a:t>
            </a:r>
            <a:endParaRPr lang="cs-CZ" sz="5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5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OBCHODNÍHO ZÁVODU</a:t>
            </a:r>
            <a:endParaRPr lang="cs-CZ" sz="5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37149"/>
              </p:ext>
            </p:extLst>
          </p:nvPr>
        </p:nvGraphicFramePr>
        <p:xfrm>
          <a:off x="455270" y="952207"/>
          <a:ext cx="8211928" cy="369705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úbytek DM z důvodu pachtu OZ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stavby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pozemek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vyřazení stavby z evidence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2 600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78182" y="4903606"/>
            <a:ext cx="4166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Pohledávka za pacht DM: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42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375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 - brutto způsob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469769"/>
              </p:ext>
            </p:extLst>
          </p:nvPr>
        </p:nvGraphicFramePr>
        <p:xfrm>
          <a:off x="455270" y="952207"/>
          <a:ext cx="8211928" cy="327033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3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pacht DM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stavby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2 600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oprávky ke stavbám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pozemek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13448" y="4616527"/>
            <a:ext cx="3685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Závazek z pachtu DM: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638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3627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 - netto způsob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13226"/>
              </p:ext>
            </p:extLst>
          </p:nvPr>
        </p:nvGraphicFramePr>
        <p:xfrm>
          <a:off x="455270" y="952207"/>
          <a:ext cx="8211928" cy="241689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pacht DM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stavby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2 350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pozemek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55270" y="3946676"/>
            <a:ext cx="3685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Závazek z pachtu DM: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623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LUNA (propachtovatel) uzavře smlouvu o pachtu obchodního závodu se společností MODUS (pachtýř) od 1. 3. daného roku na období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let (viz předchozí příklad).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písemné smlouvy bude dlouhodobý majetek odepisovat pachtýř. Bylo stanoveno měsíční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pachtovné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výši 12 000 Kč. Měsíční účetní odpis pro stavby je stanoven ve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výši      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7 000 Kč a účetní jednotka začíná odpisovat již v měsíci převzetí majetku.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264262"/>
            <a:ext cx="8232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odpisy dlouhodobého majetku a úhradu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pachtovného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celou dobu pachtu obchodního závodu jak u propachtovatele, tak u pachtýře.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Uveďte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kolik se snížila u propachtovatele pohledávka z pachtu a u pachtýře závazek z pachtu po skončení smluvního vztahu.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046978"/>
              </p:ext>
            </p:extLst>
          </p:nvPr>
        </p:nvGraphicFramePr>
        <p:xfrm>
          <a:off x="455270" y="952207"/>
          <a:ext cx="8211928" cy="484785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přijaté pachtovné za 1. rok (10 měsíců):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ve výši odpisů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ostatní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přijaté pachtovné za 2. rok (12 měsíců):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ve výši odpisů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ostatní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9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204745"/>
              </p:ext>
            </p:extLst>
          </p:nvPr>
        </p:nvGraphicFramePr>
        <p:xfrm>
          <a:off x="455270" y="952207"/>
          <a:ext cx="8211928" cy="284361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přijaté pachtovné za 3. rok (2 měsíce):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ve výši odpisů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ostatní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78182" y="4138062"/>
            <a:ext cx="5402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Pohledávka za pacht DM klesla o: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490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731495"/>
              </p:ext>
            </p:extLst>
          </p:nvPr>
        </p:nvGraphicFramePr>
        <p:xfrm>
          <a:off x="455270" y="952207"/>
          <a:ext cx="8211928" cy="369705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275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odpis stavby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1. roce (10 měsíců)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placené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za 1. rok (10 měsíců):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ve výši odpisů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ostatní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617987"/>
              </p:ext>
            </p:extLst>
          </p:nvPr>
        </p:nvGraphicFramePr>
        <p:xfrm>
          <a:off x="455270" y="952207"/>
          <a:ext cx="8211928" cy="369705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odpis stavby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 2. roce (12 měsíců)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placené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za 2. rok (12 měsíců):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ve výši odpisů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ostatní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5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731554"/>
              </p:ext>
            </p:extLst>
          </p:nvPr>
        </p:nvGraphicFramePr>
        <p:xfrm>
          <a:off x="455270" y="978789"/>
          <a:ext cx="8211928" cy="369705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40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odpis stavby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 3. roce (2 měsíce)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placené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za 3. rok (2 měsíce):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ve výši odpisů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ostatní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18056" y="4802597"/>
            <a:ext cx="4742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Závazek z pachtu DM klesl o: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223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LUNA (propachtovatel) uzavře smlouvu o pachtu obchodního závodu se společností MODUS (pachtýř) od 1. 3. daného roku na období 2 let. Dle písemné smlouvy bude dlouhodobý majetek odepisovat pachtýř, za převod zásob je sjednána smluvní cena 480 000 Kč a za převod pohledávek je sjednána úhrada ve výši 540 000 Kč. Peněžní prostředky se převádět nebudou. 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LUNA (propachtovatel) uzavře smlouvu o pachtu obchodního závodu se společností MODUS (pachtýř) od 1. 3. daného roku na období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let (viz předchozí příklad).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písemné smlouvy bude dlouhodobý majetek odepisovat pachtýř. Bylo stanoveno měsíční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pachtovné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výši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Kč. Měsíční účetní odpis pro stavby je stanoven ve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výši 7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 a účetní jednotka začíná odpisovat již v měsíci převzetí majetku.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264262"/>
            <a:ext cx="8232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odpisy dlouhodobého majetku a úhradu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pachtovného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celou dobu pachtu obchodního závodu jak u propachtovatele, tak u pachtýře.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Uveďte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kolik se snížila u propachtovatele pohledávka z pachtu a u pachtýře závazek z pachtu po skončení smluvního vztahu.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56121"/>
              </p:ext>
            </p:extLst>
          </p:nvPr>
        </p:nvGraphicFramePr>
        <p:xfrm>
          <a:off x="455270" y="691710"/>
          <a:ext cx="8211928" cy="5960019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pl-PL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1. rok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(10 měsíců):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VBÚ - přijaté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rozdíl mezi odpisy a pachtovným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pl-PL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2. rok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(12 měsíců):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VBÚ - přijaté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rozdíl mezi odpisy a pachtovným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6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663800"/>
              </p:ext>
            </p:extLst>
          </p:nvPr>
        </p:nvGraphicFramePr>
        <p:xfrm>
          <a:off x="455270" y="952207"/>
          <a:ext cx="8211928" cy="3399699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pl-PL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3. rok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 měsíce):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VBÚ - přijaté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rozdíl mezi odpisy a pachtovným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78182" y="4494252"/>
            <a:ext cx="5402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Pohledávka za pacht DM klesla o: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878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38931"/>
              </p:ext>
            </p:extLst>
          </p:nvPr>
        </p:nvGraphicFramePr>
        <p:xfrm>
          <a:off x="455270" y="952207"/>
          <a:ext cx="8211928" cy="4253139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275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odpis stavby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1. roce (10 měsíců)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pl-PL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1. rok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(10 měsíců):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VBÚ - placené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rozdíl mezi odpisy a pachtovným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8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75937"/>
              </p:ext>
            </p:extLst>
          </p:nvPr>
        </p:nvGraphicFramePr>
        <p:xfrm>
          <a:off x="455270" y="952207"/>
          <a:ext cx="8211928" cy="4253139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odpis stavby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 2. roce (12 měsíců)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pl-PL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2. rok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(12 měsíců):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VBÚ - placené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rozdíl mezi odpisy a pachtovným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4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50613"/>
              </p:ext>
            </p:extLst>
          </p:nvPr>
        </p:nvGraphicFramePr>
        <p:xfrm>
          <a:off x="455270" y="978789"/>
          <a:ext cx="8211928" cy="4253139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40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odpis stavby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 3. roce (2 měsíce)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r>
                        <a:rPr lang="pl-PL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3. rok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 měsíce):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VBÚ - placené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pachtovné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rozdíl mezi odpisy a pachtovným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78182" y="5297011"/>
            <a:ext cx="4742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Závazek z pachtu DM klesl o: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68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LUNA (propachtovatel) uzavře smlouvu o pachtu obchodního závodu se společností MODUS (pachtýř) od 1. 3. daného roku na období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let (viz předchozí příklad).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písemné smlouvy bude dlouhodobý majetek odepisovat pachtýř.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Měsíční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odpis pro stavby je stanoven ve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výši 7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 a účetní jednotka začíná odpisovat již v měsíci převzetí majetku.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264262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údajů předchozích příkladů této kapitoly spočítejte odpisy jednotlivých položek dlouhodobého majetku za celou dobu pachtu obchodního závodu, novou výši oprávek a zůstatkové ceny.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vrácení dlouhodobého majetku po skončení pachtu obchodního závodu jak u propachtovatele, tak u pachtýře (brutto i netto způsob).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386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 - částky v tis. Kč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34559"/>
              </p:ext>
            </p:extLst>
          </p:nvPr>
        </p:nvGraphicFramePr>
        <p:xfrm>
          <a:off x="505048" y="914401"/>
          <a:ext cx="8149853" cy="33811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3513"/>
                <a:gridCol w="1164390"/>
                <a:gridCol w="1164390"/>
                <a:gridCol w="1164390"/>
                <a:gridCol w="1164390"/>
                <a:gridCol w="1164390"/>
                <a:gridCol w="1164390"/>
              </a:tblGrid>
              <a:tr h="131236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Majetek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VC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Oprávky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před pachtem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ZC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před pachtem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Odpisy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 měsíců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Oprávky po pachtu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ZC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 pachtu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95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Stavby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Pozemek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3 </a:t>
                      </a: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3 </a:t>
                      </a: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3 </a:t>
                      </a: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482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4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71629"/>
            <a:ext cx="82321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 vykazuje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stav aktiv a pasiv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Ostatní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fondy 190 000 Kč; Dodavatelé 370 000 Kč; Odběratelé 420 000 Kč; Bankovní účty 800 000 Kč; Stavby 2 600 000 Kč; Zaměstnanci 210 000 Kč; Zboží 340 000 Kč; Rezervy zákonné 180 000 Kč; Pokladna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Kč; Pozemky 1 300 000 Kč; Oprávky ke stavbám 250 000 Kč. </a:t>
            </a:r>
          </a:p>
        </p:txBody>
      </p:sp>
    </p:spTree>
    <p:extLst>
      <p:ext uri="{BB962C8B-B14F-4D97-AF65-F5344CB8AC3E}">
        <p14:creationId xmlns:p14="http://schemas.microsoft.com/office/powerpoint/2010/main" val="1402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propachtovatele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230948"/>
              </p:ext>
            </p:extLst>
          </p:nvPr>
        </p:nvGraphicFramePr>
        <p:xfrm>
          <a:off x="455270" y="952207"/>
          <a:ext cx="8211928" cy="327033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3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vráce</a:t>
                      </a:r>
                      <a:r>
                        <a:rPr lang="pl-PL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ní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DM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stavby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2 600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oprávky ke stavbám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418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pozemek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7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375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 - brutto způsob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312702"/>
              </p:ext>
            </p:extLst>
          </p:nvPr>
        </p:nvGraphicFramePr>
        <p:xfrm>
          <a:off x="455270" y="952207"/>
          <a:ext cx="8211928" cy="327033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vrácení DM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stavby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2 182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pozemek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vyřazení stavby z evidence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2 600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3627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 - netto způsob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773845"/>
              </p:ext>
            </p:extLst>
          </p:nvPr>
        </p:nvGraphicFramePr>
        <p:xfrm>
          <a:off x="455270" y="952207"/>
          <a:ext cx="8211928" cy="327033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vrácení DM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stavby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2 182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pozemek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vyřazení stavby z evidence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2 350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2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204447"/>
            <a:ext cx="82321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uvedených údajů sestavte rozvahu propachtovatele před pachtem obchodního závodu.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úplatný převod ostatního majetku a závazků jak u propachtovatele, tak u pachtýře. </a:t>
            </a:r>
          </a:p>
        </p:txBody>
      </p:sp>
    </p:spTree>
    <p:extLst>
      <p:ext uri="{BB962C8B-B14F-4D97-AF65-F5344CB8AC3E}">
        <p14:creationId xmlns:p14="http://schemas.microsoft.com/office/powerpoint/2010/main" val="6310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97302"/>
              </p:ext>
            </p:extLst>
          </p:nvPr>
        </p:nvGraphicFramePr>
        <p:xfrm>
          <a:off x="464864" y="740713"/>
          <a:ext cx="8137648" cy="5902932"/>
        </p:xfrm>
        <a:graphic>
          <a:graphicData uri="http://schemas.openxmlformats.org/drawingml/2006/table">
            <a:tbl>
              <a:tblPr firstRow="1" firstCol="1" bandRow="1"/>
              <a:tblGrid>
                <a:gridCol w="2592463"/>
                <a:gridCol w="1476361"/>
                <a:gridCol w="2590697"/>
                <a:gridCol w="1478127"/>
              </a:tblGrid>
              <a:tr h="421638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ROZVAHA před prodejem obchodního závodu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3 650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Vlastní kapitál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4 490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Stavby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2 600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Ostatní fondy</a:t>
                      </a:r>
                      <a:endParaRPr lang="cs-CZ" sz="20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190</a:t>
                      </a:r>
                      <a:endParaRPr lang="cs-CZ" sz="20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oprávky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ke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stavbám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Pozemky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1 600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Zboží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Dodavatelé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Pokladna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Zaměstnanci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Bankovní účty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Rezervy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zákonné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Odběratelé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5 250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5 250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05703"/>
              </p:ext>
            </p:extLst>
          </p:nvPr>
        </p:nvGraphicFramePr>
        <p:xfrm>
          <a:off x="455270" y="952207"/>
          <a:ext cx="8211928" cy="439065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275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Výdejka - úbytek zboží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79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tržba za zboží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480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úplatné postoupení pohledávek: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úbytek pohledávek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420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tržba za pohledávky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4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43210"/>
              </p:ext>
            </p:extLst>
          </p:nvPr>
        </p:nvGraphicFramePr>
        <p:xfrm>
          <a:off x="455270" y="952207"/>
          <a:ext cx="8211928" cy="497721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275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rozpuštění zákonných rezerv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úplatný převod závazků: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dodavatelé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zaměstnanci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za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převod ostatního majetku a závazků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6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u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456535"/>
              </p:ext>
            </p:extLst>
          </p:nvPr>
        </p:nvGraphicFramePr>
        <p:xfrm>
          <a:off x="455270" y="952207"/>
          <a:ext cx="8211928" cy="5353254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3937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275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Příjemka - zboží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480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79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převzaté pohledávky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převzaté závazky: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dodavatelé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zaměstnanci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</a:t>
                      </a:r>
                      <a:r>
                        <a:rPr lang="pl-PL" sz="28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</a:t>
                      </a:r>
                      <a:r>
                        <a:rPr lang="pl-PL" sz="28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převod ostatního majetku a závazků</a:t>
                      </a:r>
                      <a:endParaRPr lang="pl-PL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LUNA (propachtovatel) uzavře smlouvu o pachtu obchodního závodu se společností MODUS (pachtýř) od 1. 3. daného roku na období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let (viz předchozí příklad).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písemné smlouvy bude dlouhodobý majetek odepisovat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pachtýř. 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pacht dlouhodobého majetku jak u propachtovatele, tak u pachtýře. U pachtýře použijte oba způsoby účtování (brutto i netto).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Určete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jaká je výše pohledávky za pacht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 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propachtovatele 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výše závazku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pachtu DM u pachtýře.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8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Vlastní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EA6FB4"/>
      </a:accent3>
      <a:accent4>
        <a:srgbClr val="F3ACD3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453</TotalTime>
  <Words>1615</Words>
  <Application>Microsoft Office PowerPoint</Application>
  <PresentationFormat>Předvádění na obrazovce (4:3)</PresentationFormat>
  <Paragraphs>502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9   Ing. Ivana Koštuříková, Ph.D.</vt:lpstr>
      <vt:lpstr>Příklad 1</vt:lpstr>
      <vt:lpstr>Příklad 1</vt:lpstr>
      <vt:lpstr>Příklad 1</vt:lpstr>
      <vt:lpstr>Prezentace aplikace PowerPoint</vt:lpstr>
      <vt:lpstr>Prezentace aplikace PowerPoint</vt:lpstr>
      <vt:lpstr>Prezentace aplikace PowerPoint</vt:lpstr>
      <vt:lpstr>Prezentace aplikace PowerPoint</vt:lpstr>
      <vt:lpstr>Příklad 2</vt:lpstr>
      <vt:lpstr>Prezentace aplikace PowerPoint</vt:lpstr>
      <vt:lpstr>Prezentace aplikace PowerPoint</vt:lpstr>
      <vt:lpstr>Prezentace aplikace PowerPoint</vt:lpstr>
      <vt:lpstr>Příklad 3</vt:lpstr>
      <vt:lpstr>Příklad 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4</vt:lpstr>
      <vt:lpstr>Příklad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5</vt:lpstr>
      <vt:lpstr>Příklad 5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49</cp:revision>
  <dcterms:created xsi:type="dcterms:W3CDTF">2018-07-08T17:57:02Z</dcterms:created>
  <dcterms:modified xsi:type="dcterms:W3CDTF">2018-07-15T18:37:12Z</dcterms:modified>
</cp:coreProperties>
</file>