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16.07.2018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10</a:t>
            </a: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  <a:endParaRPr lang="cs-CZ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863" y="975699"/>
            <a:ext cx="819384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</a:t>
            </a:r>
          </a:p>
          <a:p>
            <a:pPr algn="ctr"/>
            <a:r>
              <a:rPr lang="cs-CZ" sz="4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DANĚ Z PŘÍJMŮ</a:t>
            </a:r>
            <a:endParaRPr lang="cs-CZ" sz="4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1947"/>
              </p:ext>
            </p:extLst>
          </p:nvPr>
        </p:nvGraphicFramePr>
        <p:xfrm>
          <a:off x="444430" y="783245"/>
          <a:ext cx="8211928" cy="336067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0035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tvorba rezervy na daň z příjmů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daň z příjmů splatná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552,9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splatné daně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552,9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378182" y="66922"/>
            <a:ext cx="2533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běžném roce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78182" y="4490909"/>
            <a:ext cx="3033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následujícím roce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23675"/>
              </p:ext>
            </p:extLst>
          </p:nvPr>
        </p:nvGraphicFramePr>
        <p:xfrm>
          <a:off x="444430" y="4944921"/>
          <a:ext cx="8211928" cy="165379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0035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čerpání</a:t>
                      </a:r>
                      <a:r>
                        <a:rPr lang="pl-PL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rezervy na daň z příjmů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450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49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PRADO vznikla v letošním roce poprvé povinnost účtovat o odložené dani. Za předchozí období zjistila odčitatelné přechodné rozdíly ve výši 128 000 Kč a za letošní rok zdanitelné přechodné rozdíly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výši 87 000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Kč.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a zaúčtujte odloženou daň.</a:t>
            </a:r>
          </a:p>
        </p:txBody>
      </p:sp>
    </p:spTree>
    <p:extLst>
      <p:ext uri="{BB962C8B-B14F-4D97-AF65-F5344CB8AC3E}">
        <p14:creationId xmlns:p14="http://schemas.microsoft.com/office/powerpoint/2010/main" val="340970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782343"/>
              </p:ext>
            </p:extLst>
          </p:nvPr>
        </p:nvGraphicFramePr>
        <p:xfrm>
          <a:off x="444430" y="783245"/>
          <a:ext cx="8211928" cy="250723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0035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odložená daň za předchozí období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odložená daň </a:t>
                      </a:r>
                      <a:r>
                        <a:rPr lang="pl-PL" sz="28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běžné období 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95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Jednotlivé akciové společnosti mají v úmyslu rozdělit disponibilní zisk společníkům. Dle stanov tvoří každá společnost povinně rezervní fond ve výši 3 % disponibilního zisku. Žádné ze společností nehrozí úpadek.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Úkoly: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následujících údajů sestavte rozvahu jednotlivých akciových společností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Ověřte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zda společnosti splňují rozhodující podmínky pro rozdělení zisku mezi společníky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Stanovte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výši zisku k rozdělení. 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4 - alfa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 270 000 Kč;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 movité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věci 1 740 000 Kč; Rezervní fond 310 000 Kč; Zaměstnanci 360 000 Kč; Dodavatelé 420 000 Kč; Pokladna 30 000 Kč; Směnky k inkasu 25 000 Kč; Neuhrazená ztráta minulých let 530 000 Kč; Bankovní účty 760 000 Kč; Výsledek hospodaření ve schvalovacím řízení - zisk 340 000 Kč; Oprávky k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hmotným movitým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věcem 135 000 Kč; Změny základního kapitálu 500 000 Kč; Odběratelé 510 000 Kč; Pozemky 1 100 000 Kč.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23497"/>
              </p:ext>
            </p:extLst>
          </p:nvPr>
        </p:nvGraphicFramePr>
        <p:xfrm>
          <a:off x="475078" y="786690"/>
          <a:ext cx="8168300" cy="5958840"/>
        </p:xfrm>
        <a:graphic>
          <a:graphicData uri="http://schemas.openxmlformats.org/drawingml/2006/table">
            <a:tbl>
              <a:tblPr firstRow="1" firstCol="1" bandRow="1"/>
              <a:tblGrid>
                <a:gridCol w="2602024"/>
                <a:gridCol w="1481671"/>
                <a:gridCol w="2600204"/>
                <a:gridCol w="1484401"/>
              </a:tblGrid>
              <a:tr h="3398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ROZVAHA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9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Hmotné</a:t>
                      </a:r>
                      <a:r>
                        <a:rPr lang="cs-CZ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movité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Změny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Oprávky k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HMV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Rezervní fond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Pozemky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Neuhrazená ztráta m. 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 ve </a:t>
                      </a: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schv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Materiál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Dodavatelé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Pokladna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Zaměstnanci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Bankovní účty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Odběratelé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Směnky k inkasu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78182" y="66922"/>
            <a:ext cx="2719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ALFA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508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719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ALFA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346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4 - beta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 ve schvalovacím řízení - zisk 130 000 Kč; Bankovní úvěr 1 150 000 Kč;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 movité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věci 1 440 000 Kč; Zboží 420 000 Kč; Odběratelé 570 000 Kč; Neuhrazená ztráta minulých let 210 000 Kč; Ostatní fondy 80 000 Kč; Dodavatelé 490 000 Kč; Oprávky ke stavbám 180 000 Kč; Pokladna 50 000 Kč; Stavby 1 650 000 Kč; Rezervní fond 290 000 Kč; Zaměstnanci 270 000 Kč; Oprávky k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hmotným movitým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věcem 130 000 Kč; Bankovní účty 980 000 Kč.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73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BETA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078096"/>
              </p:ext>
            </p:extLst>
          </p:nvPr>
        </p:nvGraphicFramePr>
        <p:xfrm>
          <a:off x="469970" y="807131"/>
          <a:ext cx="8204059" cy="5471072"/>
        </p:xfrm>
        <a:graphic>
          <a:graphicData uri="http://schemas.openxmlformats.org/drawingml/2006/table">
            <a:tbl>
              <a:tblPr firstRow="1" firstCol="1" bandRow="1"/>
              <a:tblGrid>
                <a:gridCol w="2613416"/>
                <a:gridCol w="1488157"/>
                <a:gridCol w="2611587"/>
                <a:gridCol w="1490899"/>
              </a:tblGrid>
              <a:tr h="34194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ROZVAHA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Stavby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1 650 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Rezervní fond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Oprávky ke stavbám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Ostatní fondy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Hmotné</a:t>
                      </a:r>
                      <a:r>
                        <a:rPr lang="cs-CZ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movité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věci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Neuhrazená ztráta m. l.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Oprávky k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HMV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 ve </a:t>
                      </a: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schv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Zboží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Dodavatelé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Pokladna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Zaměstnanci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Bankovní účty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Bankovní úvěr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Odběratelé 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195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73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BETA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09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KARO vykazuje ve sledovaném období tyto účetní náklady a výnosy: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Mzdové náklady 550 000 Kč; Cestovné 60 000 Kč; Tržby z prodeje CP 120 000 Kč;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Kurzové zisky 50 000 Kč; Úroky z úvěru 140 000 Kč; Sociální pojištění 190 000 Kč; Prodané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zboží 420 000 Kč;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Úroky z vkladů 10 000 Kč; Odpisy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 640 000 Kč; Prodané CP 70 000 Kč;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Tržby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zboží             1 550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Kč; Ostatní finanční náklady 40 000 Kč; Tržby z prodeje DM 430 000 Kč.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4 - gama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 movité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věci 2 210 000 Kč; Zaměstnanci 90 000 Kč; Odběratelé 270 000 Kč; Bankovní účty 780 000 Kč; Rezervní fond 170 000 Kč; Výsledek hospodaření ve schvalovacím řízení - zisk 260 000 Kč; Pokladna 30 000 Kč; Výrobky 320 000 Kč; Náklady příštích období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Kč; Dodavatelé 180 000 Kč; Změny základního kapitálu 500 000 Kč; Oprávky k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hmotným movitým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věcem 230 000 Kč.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GAMA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519130"/>
              </p:ext>
            </p:extLst>
          </p:nvPr>
        </p:nvGraphicFramePr>
        <p:xfrm>
          <a:off x="464862" y="817340"/>
          <a:ext cx="8219384" cy="5654976"/>
        </p:xfrm>
        <a:graphic>
          <a:graphicData uri="http://schemas.openxmlformats.org/drawingml/2006/table">
            <a:tbl>
              <a:tblPr firstRow="1" firstCol="1" bandRow="1"/>
              <a:tblGrid>
                <a:gridCol w="2618297"/>
                <a:gridCol w="1490938"/>
                <a:gridCol w="2616465"/>
                <a:gridCol w="1493684"/>
              </a:tblGrid>
              <a:tr h="35343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ROZVAHA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3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Hmotné movité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věci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2 210 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Změny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Oprávky k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HMV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Rezervní fond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 ve </a:t>
                      </a: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schv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Výrobky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Dodavatelé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Pokladna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Zaměstnanci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Bankovní účty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Odběratelé 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 příštích období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71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GAMA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986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4 - delta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Rezervní fond 330 000 Kč; Zboží 740 000 Kč; Pozemky 1 200 000 Kč; Změny základního kapitálu 1 000 000 Kč; Zaměstnanci 390 000 Kč; Výdaje příštích období 190 000 Kč; Bankovní účty 900 000 Kč; Stavby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1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480 000 Kč; Pokladna 70 000 Kč; Neuhrazená ztráta minulých let 160 000 Kč; Odběratelé 620 000 Kč; Dodavatelé 580 000 Kč; Oprávky ke stavbám 110 000 Kč; VH ve schvalovacím řízení - zisk 570 000 Kč.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877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DELTA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08784"/>
              </p:ext>
            </p:extLst>
          </p:nvPr>
        </p:nvGraphicFramePr>
        <p:xfrm>
          <a:off x="475079" y="827556"/>
          <a:ext cx="8188732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608533"/>
                <a:gridCol w="1485378"/>
                <a:gridCol w="2606708"/>
                <a:gridCol w="1488113"/>
              </a:tblGrid>
              <a:tr h="34194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ROZVAHA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Stavby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Změny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Oprávky ke stavbám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Rezervní fond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Pozemky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Neuhrazená ztráta m. l.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 ve </a:t>
                      </a: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schv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Zboží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Dodavatelé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Pokladna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Zaměstnanci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Bankovní účty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Výdaje příštích období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Odběratelé 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254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877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DELTA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559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4 - omega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Nerozdělený zisk minulých let 80 000 Kč; Pokladna 80 000 Kč; Dodavatelé 130 000 Kč; Materiál 140 000 Kč;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 movité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věci 1 770 000 Kč; Zaměstnanci 40 000 Kč; Nehmotné výsledky výzkumu a vývoje 180 000 Kč; Rezervní fond 280 000 Kč; Oprávky k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HMV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190 000 Kč; Směnky k úhradě 10 000 Kč; Odběratelé 350 000 Kč; Oprávky k nehmotným výsledkům VV 30 000 Kč; VH ve schvalovacím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- zisk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základního kapitálu 600 000 Kč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Bankovní účty 1 200 000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Kč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0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301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OMEGA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893935"/>
              </p:ext>
            </p:extLst>
          </p:nvPr>
        </p:nvGraphicFramePr>
        <p:xfrm>
          <a:off x="485296" y="766260"/>
          <a:ext cx="8163191" cy="5767360"/>
        </p:xfrm>
        <a:graphic>
          <a:graphicData uri="http://schemas.openxmlformats.org/drawingml/2006/table">
            <a:tbl>
              <a:tblPr firstRow="1" firstCol="1" bandRow="1"/>
              <a:tblGrid>
                <a:gridCol w="2600397"/>
                <a:gridCol w="1480744"/>
                <a:gridCol w="2598577"/>
                <a:gridCol w="1483473"/>
              </a:tblGrid>
              <a:tr h="36046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ROZVAHA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Samostatné movité věci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Změny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Oprávky k SMV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Rezervní fond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Nehmotné výsledky VV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Nerozdělený zisk m. l.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Oprávky k NVVV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 ve </a:t>
                      </a:r>
                      <a:r>
                        <a:rPr lang="cs-CZ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schv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kapitál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r>
                        <a:rPr lang="cs-CZ" sz="20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cs-CZ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Oběžná aktiva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kapitál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Materiál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Dodavatelé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Pokladna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Zaměstnanci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Bankovní účty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Směnky k úhradě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Odběratelé 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155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301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OMEGA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19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Daňově pak byly neúčinné tyto položky: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 výnosy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20 000 Kč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	40 000 Kč</a:t>
            </a:r>
          </a:p>
          <a:p>
            <a:pPr algn="just"/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uvedených účetních nákladů a výnosů sestavte výsledovku v druhovém členění.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základ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daně a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daňovou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splatnou daň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příjmů včetně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vypořádání s finančním úřadem.</a:t>
            </a:r>
          </a:p>
        </p:txBody>
      </p:sp>
    </p:spTree>
    <p:extLst>
      <p:ext uri="{BB962C8B-B14F-4D97-AF65-F5344CB8AC3E}">
        <p14:creationId xmlns:p14="http://schemas.microsoft.com/office/powerpoint/2010/main" val="6310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6436"/>
              </p:ext>
            </p:extLst>
          </p:nvPr>
        </p:nvGraphicFramePr>
        <p:xfrm>
          <a:off x="464287" y="764634"/>
          <a:ext cx="8214849" cy="5794525"/>
        </p:xfrm>
        <a:graphic>
          <a:graphicData uri="http://schemas.openxmlformats.org/drawingml/2006/table">
            <a:tbl>
              <a:tblPr firstRow="1" firstCol="1" bandRow="1"/>
              <a:tblGrid>
                <a:gridCol w="2617144"/>
                <a:gridCol w="1490281"/>
                <a:gridCol w="2616251"/>
                <a:gridCol w="1491173"/>
              </a:tblGrid>
              <a:tr h="304975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VÝKAZ ZISKŮ A ZTRÁT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Výnosy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Provozní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Provozní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Prodané zboží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Tržby za zboží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Cestovné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Tržby z prodeje DM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430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Mzdové náklady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Sociální pojištění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Odpisy DM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VH provozní - ZISK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Finanční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Finanční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Prodané CP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Tržby z prodeje CP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Úroky z úvěru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Úroky z vkladů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Ostatní finanční náklady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Kurzové zisky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VH finanční - ZTRÁTA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VH celkový - ZISK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438" marR="54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080540"/>
              </p:ext>
            </p:extLst>
          </p:nvPr>
        </p:nvGraphicFramePr>
        <p:xfrm>
          <a:off x="449538" y="960371"/>
          <a:ext cx="8204058" cy="41071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55888"/>
                <a:gridCol w="1548170"/>
              </a:tblGrid>
              <a:tr h="68452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Celkový základ daně a daňová povinnost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výnosy </a:t>
                      </a: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náklady </a:t>
                      </a: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Celkový účetní výsledek hospodaření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 </a:t>
                      </a: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daně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Daň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02941"/>
              </p:ext>
            </p:extLst>
          </p:nvPr>
        </p:nvGraphicFramePr>
        <p:xfrm>
          <a:off x="444430" y="997797"/>
          <a:ext cx="8211928" cy="250723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0035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daň z příjmů splatná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13,3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1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splatné daně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13,3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MANA vykázala ve sledovaném období tyto náklady a výnosy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56583"/>
              </p:ext>
            </p:extLst>
          </p:nvPr>
        </p:nvGraphicFramePr>
        <p:xfrm>
          <a:off x="699848" y="3151868"/>
          <a:ext cx="7810712" cy="24571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38898"/>
                <a:gridCol w="2489649"/>
                <a:gridCol w="2482165"/>
              </a:tblGrid>
              <a:tr h="4914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Položka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 toho nedaňové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Provozní výnosy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4 890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 Kč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Provozní náklady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1 850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 Kč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110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 Kč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Finanční výnosy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660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 Kč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 Kč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Finanční náklady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870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000 Kč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25908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Daňové přiznání bude podávat až v červnu, proto vytvořila rezervu na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daň z příjmů ve výši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450 000 Kč.</a:t>
            </a:r>
          </a:p>
          <a:p>
            <a:pPr algn="just"/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splatnou daň z příjmů.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tvorbu rezervy na daň z příjmů a splatnou daň z příjmů v běžném roce.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rozpuštění rezervy na daň v následujícím roce.</a:t>
            </a:r>
          </a:p>
        </p:txBody>
      </p:sp>
    </p:spTree>
    <p:extLst>
      <p:ext uri="{BB962C8B-B14F-4D97-AF65-F5344CB8AC3E}">
        <p14:creationId xmlns:p14="http://schemas.microsoft.com/office/powerpoint/2010/main" val="31920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05097"/>
              </p:ext>
            </p:extLst>
          </p:nvPr>
        </p:nvGraphicFramePr>
        <p:xfrm>
          <a:off x="449538" y="960371"/>
          <a:ext cx="8204058" cy="41071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55888"/>
                <a:gridCol w="1548170"/>
              </a:tblGrid>
              <a:tr h="68452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Celkový základ daně a daňová povinnost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tis. 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výnosy </a:t>
                      </a: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náklady </a:t>
                      </a: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Celkový účetní výsledek hospodaření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Základ </a:t>
                      </a:r>
                      <a:r>
                        <a:rPr lang="cs-CZ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daně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Daň z příjmů splatná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8058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Vlastní 3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7B230B"/>
      </a:accent1>
      <a:accent2>
        <a:srgbClr val="9F4210"/>
      </a:accent2>
      <a:accent3>
        <a:srgbClr val="EE6D49"/>
      </a:accent3>
      <a:accent4>
        <a:srgbClr val="F49E86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251</TotalTime>
  <Words>1485</Words>
  <Application>Microsoft Office PowerPoint</Application>
  <PresentationFormat>Předvádění na obrazovce (4:3)</PresentationFormat>
  <Paragraphs>503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10   Ing. Ivana Koštuříková, Ph.D.</vt:lpstr>
      <vt:lpstr>Příklad 1</vt:lpstr>
      <vt:lpstr>Příklad 1</vt:lpstr>
      <vt:lpstr>Prezentace aplikace PowerPoint</vt:lpstr>
      <vt:lpstr>Prezentace aplikace PowerPoint</vt:lpstr>
      <vt:lpstr>Prezentace aplikace PowerPoint</vt:lpstr>
      <vt:lpstr>Příklad 2</vt:lpstr>
      <vt:lpstr>Příklad 2</vt:lpstr>
      <vt:lpstr>Prezentace aplikace PowerPoint</vt:lpstr>
      <vt:lpstr>Prezentace aplikace PowerPoint</vt:lpstr>
      <vt:lpstr>Příklad 3</vt:lpstr>
      <vt:lpstr>Prezentace aplikace PowerPoint</vt:lpstr>
      <vt:lpstr>Příklad 4</vt:lpstr>
      <vt:lpstr>Příklad 4 - alfa</vt:lpstr>
      <vt:lpstr>Prezentace aplikace PowerPoint</vt:lpstr>
      <vt:lpstr>Prezentace aplikace PowerPoint</vt:lpstr>
      <vt:lpstr>Příklad 4 - beta</vt:lpstr>
      <vt:lpstr>Prezentace aplikace PowerPoint</vt:lpstr>
      <vt:lpstr>Prezentace aplikace PowerPoint</vt:lpstr>
      <vt:lpstr>Příklad 4 - gama</vt:lpstr>
      <vt:lpstr>Prezentace aplikace PowerPoint</vt:lpstr>
      <vt:lpstr>Prezentace aplikace PowerPoint</vt:lpstr>
      <vt:lpstr>Příklad 4 - delta</vt:lpstr>
      <vt:lpstr>Prezentace aplikace PowerPoint</vt:lpstr>
      <vt:lpstr>Prezentace aplikace PowerPoint</vt:lpstr>
      <vt:lpstr>Příklad 4 - omega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52</cp:revision>
  <dcterms:created xsi:type="dcterms:W3CDTF">2018-07-08T17:57:02Z</dcterms:created>
  <dcterms:modified xsi:type="dcterms:W3CDTF">2018-07-16T11:18:06Z</dcterms:modified>
</cp:coreProperties>
</file>