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3" r:id="rId9"/>
    <p:sldId id="265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CD35E-889B-4B7F-8646-9C651F7BA95C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09441-1D98-4C2E-B2BB-14343E30A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7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iews.com/Learning/index.html" TargetMode="External"/><Relationship Id="rId2" Type="http://schemas.openxmlformats.org/officeDocument/2006/relationships/hyperlink" Target="http://register1.eviews.com/Lit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forums.eviews.com/" TargetMode="External"/><Relationship Id="rId4" Type="http://schemas.openxmlformats.org/officeDocument/2006/relationships/hyperlink" Target="http://www.eviews.com/3rd-party/3rdtextbook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237729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Finanční ekonometrie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261749"/>
            <a:ext cx="5095702" cy="1720735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Téma 1: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Úvod do finanční ekonometrie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Ekonometrický model</a:t>
            </a:r>
          </a:p>
          <a:p>
            <a:r>
              <a:rPr lang="cs-CZ" dirty="0">
                <a:solidFill>
                  <a:schemeClr val="bg1"/>
                </a:solidFill>
              </a:rPr>
              <a:t>Úvodní informace k práci v </a:t>
            </a:r>
            <a:r>
              <a:rPr lang="cs-CZ" dirty="0" err="1" smtClean="0">
                <a:solidFill>
                  <a:schemeClr val="bg1"/>
                </a:solidFill>
              </a:rPr>
              <a:t>EViews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Ekonometrie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Ekonometrie je vědní disciplína aplikující statistické nástroje a techniky v oblasti ekonomie. </a:t>
            </a:r>
            <a:endParaRPr lang="cs-CZ" dirty="0" smtClean="0"/>
          </a:p>
          <a:p>
            <a:pPr algn="just"/>
            <a:r>
              <a:rPr lang="cs-CZ" dirty="0"/>
              <a:t>Podstatou ekonometrie je měřit a popisovat co nejlépe závislosti a vztahy mezi ekonomickými veličinami, popřípadě i jinými veličinami. </a:t>
            </a:r>
            <a:endParaRPr lang="cs-CZ" dirty="0" smtClean="0"/>
          </a:p>
          <a:p>
            <a:pPr algn="just"/>
            <a:endParaRPr lang="en-GB" dirty="0"/>
          </a:p>
          <a:p>
            <a:pPr algn="just"/>
            <a:r>
              <a:rPr lang="cs-CZ" b="1" dirty="0"/>
              <a:t>Ekonometrický model</a:t>
            </a:r>
            <a:r>
              <a:rPr lang="cs-CZ" dirty="0"/>
              <a:t> – algebraicky vyjádřený konkrétní vztah mezi veličinami využívající matematický aparát.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Základní kroky sestavování ekonometrického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</a:pPr>
            <a:r>
              <a:rPr lang="cs-CZ" sz="2500" dirty="0"/>
              <a:t>Kvantitativní analýza na základě ekonometrického modelu je vícestupňovou abstrakcí:</a:t>
            </a:r>
          </a:p>
          <a:p>
            <a:pPr lvl="1" algn="just">
              <a:spcBef>
                <a:spcPts val="1200"/>
              </a:spcBef>
            </a:pPr>
            <a:r>
              <a:rPr lang="cs-CZ" sz="2500" dirty="0"/>
              <a:t>1. Formulace a specifikace modelu	</a:t>
            </a:r>
          </a:p>
          <a:p>
            <a:pPr lvl="1" algn="just">
              <a:spcBef>
                <a:spcPts val="1200"/>
              </a:spcBef>
            </a:pPr>
            <a:r>
              <a:rPr lang="cs-CZ" sz="2500" dirty="0"/>
              <a:t>2. Kvantifikace ekonometrického modelu</a:t>
            </a:r>
          </a:p>
          <a:p>
            <a:pPr lvl="1" algn="just">
              <a:spcBef>
                <a:spcPts val="1200"/>
              </a:spcBef>
            </a:pPr>
            <a:r>
              <a:rPr lang="cs-CZ" sz="2500" dirty="0"/>
              <a:t>3. Verifikace modelu</a:t>
            </a:r>
          </a:p>
          <a:p>
            <a:pPr lvl="1" algn="just">
              <a:spcBef>
                <a:spcPts val="1200"/>
              </a:spcBef>
            </a:pPr>
            <a:r>
              <a:rPr lang="cs-CZ" sz="2500" dirty="0"/>
              <a:t>4. Praktické využití ekonometrického modelu</a:t>
            </a:r>
            <a:endParaRPr lang="en-GB" sz="25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7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1. Formulace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6992" y="1645921"/>
            <a:ext cx="8198358" cy="4531041"/>
          </a:xfrm>
        </p:spPr>
        <p:txBody>
          <a:bodyPr>
            <a:normAutofit/>
          </a:bodyPr>
          <a:lstStyle/>
          <a:p>
            <a:pPr algn="just"/>
            <a:r>
              <a:rPr lang="cs-CZ" sz="2200" dirty="0" smtClean="0"/>
              <a:t>Specifikace </a:t>
            </a:r>
            <a:r>
              <a:rPr lang="cs-CZ" sz="2200" dirty="0"/>
              <a:t>ekonometrického modelu </a:t>
            </a:r>
            <a:r>
              <a:rPr lang="cs-CZ" sz="2200" dirty="0" smtClean="0"/>
              <a:t>obsahuje:</a:t>
            </a:r>
            <a:endParaRPr lang="cs-CZ" sz="2200" dirty="0"/>
          </a:p>
          <a:p>
            <a:pPr lvl="1" algn="just"/>
            <a:r>
              <a:rPr lang="cs-CZ" sz="2200" dirty="0" smtClean="0"/>
              <a:t>1. Určení </a:t>
            </a:r>
            <a:r>
              <a:rPr lang="cs-CZ" sz="2200" dirty="0"/>
              <a:t>závisle a nezávisle proměnných, zahrnutých do zkoumání. V ekonometrii se rozdělují proměnné především na endogenní a </a:t>
            </a:r>
            <a:r>
              <a:rPr lang="cs-CZ" sz="2200" dirty="0" smtClean="0"/>
              <a:t>exogenní. Zpožděné proměnné.</a:t>
            </a:r>
          </a:p>
          <a:p>
            <a:pPr lvl="1" algn="just">
              <a:spcBef>
                <a:spcPts val="1200"/>
              </a:spcBef>
            </a:pPr>
            <a:r>
              <a:rPr lang="cs-CZ" sz="2200" dirty="0"/>
              <a:t>2. Stanovení předpokládaných znamének a </a:t>
            </a:r>
            <a:r>
              <a:rPr lang="cs-CZ" sz="2200" dirty="0" smtClean="0"/>
              <a:t>očekávaných </a:t>
            </a:r>
            <a:r>
              <a:rPr lang="cs-CZ" sz="2200" dirty="0"/>
              <a:t>hodnot parametrů </a:t>
            </a:r>
            <a:r>
              <a:rPr lang="cs-CZ" sz="2200" dirty="0" smtClean="0"/>
              <a:t>modelu.</a:t>
            </a:r>
          </a:p>
          <a:p>
            <a:pPr lvl="1" algn="just">
              <a:spcBef>
                <a:spcPts val="1200"/>
              </a:spcBef>
            </a:pPr>
            <a:r>
              <a:rPr lang="cs-CZ" sz="2200" dirty="0" smtClean="0"/>
              <a:t>3. Volbu </a:t>
            </a:r>
            <a:r>
              <a:rPr lang="cs-CZ" sz="2200" dirty="0"/>
              <a:t>typu a analytické formy modelu a jeho jednotlivých rovnic. V ekonometrické analýze používáme tyto základní typy </a:t>
            </a:r>
            <a:r>
              <a:rPr lang="cs-CZ" sz="2200" dirty="0" smtClean="0"/>
              <a:t>modelů: </a:t>
            </a:r>
            <a:r>
              <a:rPr lang="cs-CZ" sz="2200" dirty="0" err="1" smtClean="0"/>
              <a:t>jednorovnicový</a:t>
            </a:r>
            <a:r>
              <a:rPr lang="cs-CZ" sz="2200" dirty="0" smtClean="0"/>
              <a:t> model, </a:t>
            </a:r>
            <a:r>
              <a:rPr lang="cs-CZ" sz="2200" dirty="0" err="1" smtClean="0"/>
              <a:t>vícerovnicový</a:t>
            </a:r>
            <a:r>
              <a:rPr lang="cs-CZ" sz="2200" dirty="0" smtClean="0"/>
              <a:t> model, simultánní model.</a:t>
            </a:r>
          </a:p>
          <a:p>
            <a:pPr algn="just">
              <a:spcBef>
                <a:spcPts val="1200"/>
              </a:spcBef>
            </a:pPr>
            <a:endParaRPr lang="en-GB" sz="2200" b="1" dirty="0"/>
          </a:p>
          <a:p>
            <a:pPr algn="just"/>
            <a:endParaRPr lang="en-GB" sz="22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6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2. Kvantifikace modelu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/>
              <a:t>Kvantifikace (odhad) ekonometrického modelu slouží k získání numerických hodnot jeho </a:t>
            </a:r>
            <a:r>
              <a:rPr lang="cs-CZ" sz="2200" dirty="0" smtClean="0"/>
              <a:t>parametrů.</a:t>
            </a:r>
          </a:p>
          <a:p>
            <a:pPr algn="just"/>
            <a:r>
              <a:rPr lang="cs-CZ" sz="2200" dirty="0" smtClean="0"/>
              <a:t>Tj. odhad </a:t>
            </a:r>
            <a:r>
              <a:rPr lang="cs-CZ" sz="2200" dirty="0"/>
              <a:t>parametrů vhodnou </a:t>
            </a:r>
            <a:r>
              <a:rPr lang="cs-CZ" sz="2200" dirty="0" smtClean="0"/>
              <a:t>metodou.</a:t>
            </a:r>
            <a:endParaRPr lang="en-GB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4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3. Verifikace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cs-CZ" sz="2200" dirty="0"/>
              <a:t>Verifikace ekonometrického modelu spočívá v ověření toho, zda odhadnuté parametry jsou teoreticky správné a současně i statisticky významné. Zda hodnota odhadnutých parametrů vůbec odpovídá ekonomické teorii. </a:t>
            </a:r>
          </a:p>
          <a:p>
            <a:pPr lvl="1" algn="just">
              <a:spcBef>
                <a:spcPts val="1200"/>
              </a:spcBef>
            </a:pPr>
            <a:r>
              <a:rPr lang="cs-CZ" sz="2000" dirty="0"/>
              <a:t>Ekonomická verifikace </a:t>
            </a:r>
            <a:r>
              <a:rPr lang="cs-CZ" sz="2000" dirty="0" smtClean="0"/>
              <a:t>modelu </a:t>
            </a:r>
            <a:endParaRPr lang="cs-CZ" sz="2000" dirty="0"/>
          </a:p>
          <a:p>
            <a:pPr lvl="1" algn="just">
              <a:spcBef>
                <a:spcPts val="1200"/>
              </a:spcBef>
            </a:pPr>
            <a:r>
              <a:rPr lang="cs-CZ" sz="2000" dirty="0"/>
              <a:t>Statistická verifikace </a:t>
            </a:r>
            <a:endParaRPr lang="cs-CZ" sz="2000" dirty="0" smtClean="0"/>
          </a:p>
          <a:p>
            <a:pPr lvl="1" algn="just">
              <a:spcBef>
                <a:spcPts val="1200"/>
              </a:spcBef>
            </a:pPr>
            <a:r>
              <a:rPr lang="cs-CZ" sz="2000" dirty="0" smtClean="0"/>
              <a:t>Ekonometrická verifikace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4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4. Způsoby využití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 smtClean="0"/>
              <a:t>Aplikace modelu.</a:t>
            </a:r>
          </a:p>
          <a:p>
            <a:pPr algn="just"/>
            <a:r>
              <a:rPr lang="cs-CZ" sz="2200" dirty="0"/>
              <a:t>Numerické odhady parametrů modelu slouží převážně k analýze, tj. verifikaci výchozí ekonomické teorie, nebo k prognózování budoucích hodnot vysvětlovaných endogenních proměnných a k výběru hospodářské politiky pro potřeby optimálního řízení.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20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Typy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347" y="1825624"/>
            <a:ext cx="8117305" cy="4623302"/>
          </a:xfrm>
        </p:spPr>
        <p:txBody>
          <a:bodyPr>
            <a:normAutofit/>
          </a:bodyPr>
          <a:lstStyle/>
          <a:p>
            <a:pPr lvl="0" algn="just"/>
            <a:r>
              <a:rPr lang="cs-CZ" sz="2200" dirty="0"/>
              <a:t>V rámci finanční ekonometrie lze klasifikovat analyzovaná data do tří </a:t>
            </a:r>
            <a:r>
              <a:rPr lang="cs-CZ" sz="2200" dirty="0" smtClean="0"/>
              <a:t>skupin:</a:t>
            </a:r>
          </a:p>
          <a:p>
            <a:pPr lvl="1" algn="just"/>
            <a:r>
              <a:rPr lang="cs-CZ" sz="2200" b="1" dirty="0" smtClean="0"/>
              <a:t>1. Časová </a:t>
            </a:r>
            <a:r>
              <a:rPr lang="cs-CZ" sz="2200" b="1" dirty="0"/>
              <a:t>data</a:t>
            </a:r>
            <a:r>
              <a:rPr lang="cs-CZ" sz="2200" dirty="0"/>
              <a:t> – data ve tvaru časových řad, tj. hodnoty určité veličiny pozorované v určitém časovém intervalu s určitou frekvencí </a:t>
            </a:r>
            <a:r>
              <a:rPr lang="cs-CZ" sz="2200" dirty="0" smtClean="0"/>
              <a:t>záznamu.</a:t>
            </a:r>
          </a:p>
          <a:p>
            <a:pPr lvl="1" algn="just"/>
            <a:r>
              <a:rPr lang="cs-CZ" sz="2200" b="1" dirty="0" smtClean="0"/>
              <a:t>2. Průřezová </a:t>
            </a:r>
            <a:r>
              <a:rPr lang="cs-CZ" sz="2200" b="1" dirty="0"/>
              <a:t>data </a:t>
            </a:r>
            <a:r>
              <a:rPr lang="cs-CZ" sz="2200" dirty="0"/>
              <a:t>(</a:t>
            </a:r>
            <a:r>
              <a:rPr lang="cs-CZ" sz="2200" dirty="0" err="1"/>
              <a:t>cross-section</a:t>
            </a:r>
            <a:r>
              <a:rPr lang="cs-CZ" sz="2200" dirty="0"/>
              <a:t>) – data ve tvaru průřezového výběru, tj. hodnoty určité veličiny (nebo veličin) pozorované v tentýž časový okamžik přes určitý populační </a:t>
            </a:r>
            <a:r>
              <a:rPr lang="cs-CZ" sz="2200" dirty="0" smtClean="0"/>
              <a:t>soubor.</a:t>
            </a:r>
          </a:p>
          <a:p>
            <a:pPr lvl="1" algn="just"/>
            <a:r>
              <a:rPr lang="cs-CZ" sz="2200" b="1" dirty="0" smtClean="0"/>
              <a:t>3. Panelová </a:t>
            </a:r>
            <a:r>
              <a:rPr lang="cs-CZ" sz="2200" b="1" dirty="0"/>
              <a:t>data </a:t>
            </a:r>
            <a:r>
              <a:rPr lang="cs-CZ" sz="2200" dirty="0"/>
              <a:t>– kombinace časových a průřezových </a:t>
            </a:r>
            <a:r>
              <a:rPr lang="cs-CZ" sz="2200" dirty="0" smtClean="0"/>
              <a:t>dat.</a:t>
            </a:r>
          </a:p>
          <a:p>
            <a:pPr lvl="1" algn="just"/>
            <a:endParaRPr lang="cs-CZ" sz="2200" dirty="0" smtClean="0"/>
          </a:p>
          <a:p>
            <a:pPr lvl="1" algn="just"/>
            <a:r>
              <a:rPr lang="cs-CZ" sz="2200" dirty="0"/>
              <a:t>Kvantitativní data</a:t>
            </a:r>
          </a:p>
          <a:p>
            <a:pPr lvl="1" algn="just"/>
            <a:r>
              <a:rPr lang="cs-CZ" sz="2200" dirty="0" smtClean="0"/>
              <a:t>Kvalitativní data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315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err="1" smtClean="0"/>
              <a:t>EViews</a:t>
            </a:r>
            <a:r>
              <a:rPr lang="cs-CZ" dirty="0" smtClean="0"/>
              <a:t>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5624"/>
            <a:ext cx="8376138" cy="4393467"/>
          </a:xfrm>
        </p:spPr>
        <p:txBody>
          <a:bodyPr>
            <a:normAutofit/>
          </a:bodyPr>
          <a:lstStyle/>
          <a:p>
            <a:pPr lvl="0" algn="just"/>
            <a:r>
              <a:rPr lang="cs-CZ" sz="1800" dirty="0" smtClean="0"/>
              <a:t>Verze dostupná pro studijní </a:t>
            </a:r>
            <a:r>
              <a:rPr lang="cs-CZ" sz="1800" dirty="0" err="1" smtClean="0"/>
              <a:t>učely</a:t>
            </a:r>
            <a:r>
              <a:rPr lang="cs-CZ" sz="1800" dirty="0" smtClean="0"/>
              <a:t>:</a:t>
            </a:r>
          </a:p>
          <a:p>
            <a:pPr lvl="1" algn="just"/>
            <a:r>
              <a:rPr lang="cs-CZ" sz="1800" dirty="0">
                <a:hlinkClick r:id="rId2"/>
              </a:rPr>
              <a:t>http://www.eviews.com/EViews10/EViews10Univ/evuniv10.html</a:t>
            </a:r>
          </a:p>
          <a:p>
            <a:pPr lvl="1" algn="just"/>
            <a:r>
              <a:rPr lang="cs-CZ" sz="1800" dirty="0" smtClean="0">
                <a:hlinkClick r:id="rId2"/>
              </a:rPr>
              <a:t>http</a:t>
            </a:r>
            <a:r>
              <a:rPr lang="cs-CZ" sz="1800" dirty="0">
                <a:hlinkClick r:id="rId2"/>
              </a:rPr>
              <a:t>://register1.eviews.com/Lite</a:t>
            </a:r>
            <a:r>
              <a:rPr lang="cs-CZ" sz="1800" dirty="0" smtClean="0">
                <a:hlinkClick r:id="rId2"/>
              </a:rPr>
              <a:t>/</a:t>
            </a:r>
            <a:endParaRPr lang="cs-CZ" sz="1800" dirty="0" smtClean="0"/>
          </a:p>
          <a:p>
            <a:pPr lvl="0" algn="just"/>
            <a:endParaRPr lang="cs-CZ" sz="1800" dirty="0" smtClean="0"/>
          </a:p>
          <a:p>
            <a:pPr lvl="0" algn="just"/>
            <a:endParaRPr lang="cs-CZ" sz="1800" dirty="0"/>
          </a:p>
          <a:p>
            <a:pPr marL="0" lvl="0" indent="0" algn="just">
              <a:buNone/>
            </a:pPr>
            <a:r>
              <a:rPr lang="cs-CZ" sz="1800" b="1" dirty="0" smtClean="0"/>
              <a:t>Zdroje:</a:t>
            </a:r>
          </a:p>
          <a:p>
            <a:r>
              <a:rPr lang="cs-CZ" sz="1800" dirty="0">
                <a:hlinkClick r:id="rId3"/>
              </a:rPr>
              <a:t>http://www.eviews.com/Learning/index.html</a:t>
            </a:r>
            <a:r>
              <a:rPr lang="cs-CZ" sz="1800" dirty="0"/>
              <a:t> - </a:t>
            </a:r>
            <a:r>
              <a:rPr lang="cs-CZ" sz="1800" dirty="0" err="1"/>
              <a:t>EViews</a:t>
            </a:r>
            <a:r>
              <a:rPr lang="cs-CZ" sz="1800" dirty="0"/>
              <a:t> tutoriály zdarma</a:t>
            </a:r>
          </a:p>
          <a:p>
            <a:endParaRPr lang="cs-CZ" sz="1800" dirty="0">
              <a:hlinkClick r:id="rId4"/>
            </a:endParaRPr>
          </a:p>
          <a:p>
            <a:r>
              <a:rPr lang="cs-CZ" sz="1800" dirty="0">
                <a:hlinkClick r:id="rId4"/>
              </a:rPr>
              <a:t>http://www.eviews.com/3rd-party/3rdtextbook.html</a:t>
            </a:r>
            <a:r>
              <a:rPr lang="cs-CZ" sz="1800" dirty="0"/>
              <a:t> - online knihy ke stažení zdarma</a:t>
            </a:r>
          </a:p>
          <a:p>
            <a:endParaRPr lang="cs-CZ" sz="1800" dirty="0"/>
          </a:p>
          <a:p>
            <a:r>
              <a:rPr lang="cs-CZ" sz="1800" dirty="0">
                <a:hlinkClick r:id="rId5"/>
              </a:rPr>
              <a:t>http://forums.eviews.com/</a:t>
            </a:r>
            <a:r>
              <a:rPr lang="cs-CZ" sz="1800" dirty="0"/>
              <a:t> - užitečné </a:t>
            </a:r>
            <a:r>
              <a:rPr lang="cs-CZ" sz="1800" dirty="0" smtClean="0"/>
              <a:t>fórum</a:t>
            </a:r>
            <a:endParaRPr lang="cs-CZ" sz="1800" dirty="0"/>
          </a:p>
          <a:p>
            <a:pPr lvl="0" algn="just"/>
            <a:endParaRPr lang="cs-CZ" sz="1800" dirty="0" smtClean="0"/>
          </a:p>
          <a:p>
            <a:pPr lvl="0" algn="just"/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8768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2200</TotalTime>
  <Words>188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Finanční ekonometrie</vt:lpstr>
      <vt:lpstr>Ekonometrie</vt:lpstr>
      <vt:lpstr>Základní kroky sestavování ekonometrického modelu</vt:lpstr>
      <vt:lpstr>1. Formulace modelu</vt:lpstr>
      <vt:lpstr>2. Kvantifikace modelu </vt:lpstr>
      <vt:lpstr>3. Verifikace modelu</vt:lpstr>
      <vt:lpstr>4. Způsoby využití modelu</vt:lpstr>
      <vt:lpstr>Typy dat</vt:lpstr>
      <vt:lpstr>EViews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17</cp:revision>
  <cp:lastPrinted>2019-02-25T11:40:07Z</cp:lastPrinted>
  <dcterms:created xsi:type="dcterms:W3CDTF">2019-02-19T15:15:01Z</dcterms:created>
  <dcterms:modified xsi:type="dcterms:W3CDTF">2019-02-25T20:04:41Z</dcterms:modified>
</cp:coreProperties>
</file>