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65" r:id="rId4"/>
    <p:sldId id="266" r:id="rId5"/>
    <p:sldId id="264" r:id="rId6"/>
    <p:sldId id="267" r:id="rId7"/>
    <p:sldId id="258" r:id="rId8"/>
    <p:sldId id="260" r:id="rId9"/>
    <p:sldId id="262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FAC24-0A9C-4844-9EE0-3F0C98EA292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B8463-2A81-4EEF-815E-0B8F1DA10F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24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Finanční ekonometrie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261749"/>
            <a:ext cx="5095702" cy="172073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Téma 2: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Stažení dat, import dat do </a:t>
            </a:r>
            <a:r>
              <a:rPr lang="cs-CZ" dirty="0" err="1" smtClean="0">
                <a:solidFill>
                  <a:schemeClr val="bg1"/>
                </a:solidFill>
              </a:rPr>
              <a:t>EViews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Základní úprava dat, tvorba grafů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Sběr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Podstatou správně sestaveného ekonometrického modelu je správný výběr dat a jejich úprava.</a:t>
            </a:r>
          </a:p>
          <a:p>
            <a:pPr algn="just"/>
            <a:r>
              <a:rPr lang="cs-CZ" sz="2400" dirty="0" smtClean="0"/>
              <a:t>Nejprve je nutné definovat jaká data budeme potřebovat, v jaké frekvenci (denní, měsíční, kvartální, roční), v jaké měně budeme mít data, mezi úpravu dat patří také přepočet na shodné jednotky (tempa růstu apod.).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Stažení dat a import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cs-CZ" sz="2200" dirty="0" smtClean="0"/>
              <a:t>Stažení časové řady, úprava dat v Excelu</a:t>
            </a:r>
          </a:p>
          <a:p>
            <a:pPr lvl="0" algn="just"/>
            <a:r>
              <a:rPr lang="cs-CZ" sz="2200" dirty="0" smtClean="0"/>
              <a:t>Časové řady musí být seřazeny chronologicky od nejstarších k nejnovějším</a:t>
            </a:r>
          </a:p>
          <a:p>
            <a:pPr lvl="0" algn="just"/>
            <a:endParaRPr lang="cs-CZ" sz="2200" dirty="0"/>
          </a:p>
          <a:p>
            <a:pPr lvl="0" algn="just"/>
            <a:r>
              <a:rPr lang="cs-CZ" sz="2200" dirty="0" smtClean="0"/>
              <a:t>finance.yahoo.com</a:t>
            </a:r>
          </a:p>
          <a:p>
            <a:pPr lvl="1" algn="just"/>
            <a:r>
              <a:rPr lang="cs-CZ" sz="1800" dirty="0" smtClean="0"/>
              <a:t>DJI (akciový index)</a:t>
            </a:r>
          </a:p>
          <a:p>
            <a:pPr lvl="1" algn="just"/>
            <a:r>
              <a:rPr lang="cs-CZ" sz="1800" dirty="0"/>
              <a:t>DIS -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/>
              <a:t>Walt</a:t>
            </a:r>
            <a:r>
              <a:rPr lang="cs-CZ" sz="1800" dirty="0"/>
              <a:t> </a:t>
            </a:r>
            <a:r>
              <a:rPr lang="cs-CZ" sz="1800" dirty="0" err="1"/>
              <a:t>Disney</a:t>
            </a:r>
            <a:r>
              <a:rPr lang="cs-CZ" sz="1800" dirty="0"/>
              <a:t> </a:t>
            </a:r>
            <a:r>
              <a:rPr lang="cs-CZ" sz="1800" dirty="0" err="1"/>
              <a:t>Company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INTC - Intel </a:t>
            </a:r>
            <a:r>
              <a:rPr lang="cs-CZ" sz="1800" dirty="0" err="1" smtClean="0"/>
              <a:t>Corporation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JNJ - Johnson </a:t>
            </a:r>
            <a:r>
              <a:rPr lang="cs-CZ" sz="1800" dirty="0"/>
              <a:t>&amp; </a:t>
            </a:r>
            <a:r>
              <a:rPr lang="cs-CZ" sz="1800" dirty="0" smtClean="0"/>
              <a:t>Johnson</a:t>
            </a:r>
          </a:p>
          <a:p>
            <a:pPr lvl="1" algn="just"/>
            <a:r>
              <a:rPr lang="cs-CZ" sz="1800" dirty="0"/>
              <a:t>NKE - NIKE, Inc</a:t>
            </a:r>
            <a:r>
              <a:rPr lang="cs-CZ" sz="1800" dirty="0" smtClean="0"/>
              <a:t>.</a:t>
            </a:r>
          </a:p>
          <a:p>
            <a:pPr lvl="1" algn="just"/>
            <a:endParaRPr lang="cs-CZ" sz="1800" dirty="0"/>
          </a:p>
          <a:p>
            <a:pPr lvl="1" algn="just"/>
            <a:r>
              <a:rPr lang="cs-CZ" sz="1800" dirty="0" smtClean="0"/>
              <a:t>Časové období 22. 2. 2016 – 20. 2. 2019 (denní data)</a:t>
            </a:r>
          </a:p>
          <a:p>
            <a:pPr lvl="1" algn="just"/>
            <a:endParaRPr lang="cs-CZ" sz="1800" dirty="0" smtClean="0"/>
          </a:p>
          <a:p>
            <a:pPr lvl="0" algn="just"/>
            <a:r>
              <a:rPr lang="cs-CZ" sz="2200" dirty="0" smtClean="0"/>
              <a:t>Import dat do </a:t>
            </a:r>
            <a:r>
              <a:rPr lang="cs-CZ" sz="2200" dirty="0" err="1" smtClean="0"/>
              <a:t>EViews</a:t>
            </a:r>
            <a:endParaRPr lang="cs-CZ" sz="2200" dirty="0" smtClean="0"/>
          </a:p>
          <a:p>
            <a:pPr lvl="0" algn="just"/>
            <a:endParaRPr lang="cs-CZ" sz="2200" dirty="0" smtClean="0"/>
          </a:p>
          <a:p>
            <a:pPr lvl="0" algn="just"/>
            <a:endParaRPr lang="cs-CZ" sz="2200" dirty="0" smtClean="0"/>
          </a:p>
          <a:p>
            <a:pPr lvl="0"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Grafy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46" y="1723293"/>
            <a:ext cx="8034704" cy="4453670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324344"/>
              </p:ext>
            </p:extLst>
          </p:nvPr>
        </p:nvGraphicFramePr>
        <p:xfrm>
          <a:off x="253514" y="2878255"/>
          <a:ext cx="3288672" cy="2334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Views" r:id="rId4" imgW="4791027" imgH="3400425" progId="EViews.Workfile.2">
                  <p:embed/>
                </p:oleObj>
              </mc:Choice>
              <mc:Fallback>
                <p:oleObj name="EViews" r:id="rId4" imgW="4791027" imgH="3400425" progId="EViews.Workfile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514" y="2878255"/>
                        <a:ext cx="3288672" cy="2334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469756"/>
              </p:ext>
            </p:extLst>
          </p:nvPr>
        </p:nvGraphicFramePr>
        <p:xfrm>
          <a:off x="4888524" y="1182580"/>
          <a:ext cx="2790442" cy="2209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Views" r:id="rId6" imgW="4619890" imgH="3657600" progId="EViews.Workfile.2">
                  <p:embed/>
                </p:oleObj>
              </mc:Choice>
              <mc:Fallback>
                <p:oleObj name="EViews" r:id="rId6" imgW="4619890" imgH="3657600" progId="EViews.Workfile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88524" y="1182580"/>
                        <a:ext cx="2790442" cy="2209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658775"/>
              </p:ext>
            </p:extLst>
          </p:nvPr>
        </p:nvGraphicFramePr>
        <p:xfrm>
          <a:off x="4378570" y="3693173"/>
          <a:ext cx="4000734" cy="3038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Views" r:id="rId8" imgW="6296137" imgH="4781822" progId="EViews.Workfile.2">
                  <p:embed/>
                </p:oleObj>
              </mc:Choice>
              <mc:Fallback>
                <p:oleObj name="EViews" r:id="rId8" imgW="6296137" imgH="4781822" progId="EViews.Workfile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78570" y="3693173"/>
                        <a:ext cx="4000734" cy="3038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38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Deskriptivní statistika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Slouží </a:t>
            </a:r>
            <a:r>
              <a:rPr lang="cs-CZ" sz="2400" dirty="0"/>
              <a:t>k </a:t>
            </a:r>
            <a:r>
              <a:rPr lang="cs-CZ" sz="2400" dirty="0" smtClean="0"/>
              <a:t>základnímu popisu dat a zjednodušení komplexity získaných dat. </a:t>
            </a:r>
          </a:p>
          <a:p>
            <a:pPr algn="just"/>
            <a:r>
              <a:rPr lang="cs-CZ" sz="2400" dirty="0" smtClean="0"/>
              <a:t>Deskriptivní </a:t>
            </a:r>
            <a:r>
              <a:rPr lang="cs-CZ" sz="2400" dirty="0"/>
              <a:t>statistika se </a:t>
            </a:r>
            <a:r>
              <a:rPr lang="cs-CZ" sz="2400" dirty="0" smtClean="0"/>
              <a:t>tedy snaží </a:t>
            </a:r>
            <a:r>
              <a:rPr lang="cs-CZ" sz="2400" dirty="0"/>
              <a:t>několika čísly a obrázky stručně vystihnout podstatné informace o daných datech. </a:t>
            </a:r>
            <a:endParaRPr lang="cs-CZ" sz="24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Testování nulové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93277"/>
            <a:ext cx="7886700" cy="4283686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Zjednodušeně můžeme použít:</a:t>
            </a:r>
          </a:p>
          <a:p>
            <a:pPr lvl="1" algn="just"/>
            <a:r>
              <a:rPr lang="cs-CZ" sz="2000" dirty="0" err="1" smtClean="0"/>
              <a:t>prob</a:t>
            </a:r>
            <a:r>
              <a:rPr lang="cs-CZ" sz="2000" dirty="0" smtClean="0"/>
              <a:t> </a:t>
            </a:r>
            <a:r>
              <a:rPr lang="en-US" sz="2000" dirty="0" smtClean="0"/>
              <a:t>&gt;</a:t>
            </a:r>
            <a:r>
              <a:rPr lang="cs-CZ" sz="2000" dirty="0" smtClean="0"/>
              <a:t> 0,05  →</a:t>
            </a:r>
            <a:r>
              <a:rPr lang="en-US" sz="2000" dirty="0" smtClean="0"/>
              <a:t> </a:t>
            </a:r>
            <a:r>
              <a:rPr lang="cs-CZ" sz="2000" dirty="0" smtClean="0"/>
              <a:t>přijímáme nulovou hypotézu</a:t>
            </a:r>
            <a:endParaRPr lang="en-US" sz="2000" dirty="0" smtClean="0"/>
          </a:p>
          <a:p>
            <a:pPr lvl="1" algn="just"/>
            <a:r>
              <a:rPr lang="cs-CZ" sz="2000" dirty="0" err="1" smtClean="0"/>
              <a:t>prob</a:t>
            </a:r>
            <a:r>
              <a:rPr lang="en-US" sz="2000" dirty="0" smtClean="0"/>
              <a:t> &lt;</a:t>
            </a:r>
            <a:r>
              <a:rPr lang="cs-CZ" sz="2000" dirty="0" smtClean="0"/>
              <a:t> 0,05  → zamítáme nulovou hypotézu</a:t>
            </a:r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Testování </a:t>
            </a:r>
            <a:r>
              <a:rPr lang="cs-CZ" dirty="0" err="1" smtClean="0"/>
              <a:t>stacionarity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err="1"/>
              <a:t>Stacionarita</a:t>
            </a:r>
            <a:r>
              <a:rPr lang="cs-CZ" sz="2400" dirty="0"/>
              <a:t> časové řady znamená, že chování této řady je v jistém smyslu stochasticky ustálené. </a:t>
            </a:r>
            <a:r>
              <a:rPr lang="cs-CZ" sz="2400" dirty="0" smtClean="0"/>
              <a:t>Stacionární data dosahují stejného konečného průměru.</a:t>
            </a:r>
            <a:endParaRPr lang="cs-CZ" sz="2400" dirty="0"/>
          </a:p>
          <a:p>
            <a:pPr algn="just"/>
            <a:r>
              <a:rPr lang="cs-CZ" sz="2400" dirty="0" err="1"/>
              <a:t>Stacionarita</a:t>
            </a:r>
            <a:r>
              <a:rPr lang="cs-CZ" sz="2400" dirty="0"/>
              <a:t> časové řady se testuje pomocí testu jednotkového kořene (unit </a:t>
            </a:r>
            <a:r>
              <a:rPr lang="cs-CZ" sz="2400" dirty="0" err="1"/>
              <a:t>root</a:t>
            </a:r>
            <a:r>
              <a:rPr lang="cs-CZ" sz="2400" dirty="0"/>
              <a:t> test</a:t>
            </a:r>
            <a:r>
              <a:rPr lang="cs-CZ" sz="2400" dirty="0" smtClean="0"/>
              <a:t>).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Testy </a:t>
            </a:r>
            <a:r>
              <a:rPr lang="cs-CZ" sz="2400" dirty="0" err="1" smtClean="0"/>
              <a:t>stacionarity</a:t>
            </a:r>
            <a:r>
              <a:rPr lang="cs-CZ" sz="2400" dirty="0" smtClean="0"/>
              <a:t>:</a:t>
            </a:r>
          </a:p>
          <a:p>
            <a:pPr lvl="1" algn="just"/>
            <a:r>
              <a:rPr lang="cs-CZ" sz="2000" dirty="0"/>
              <a:t>Existuje řada testů </a:t>
            </a:r>
            <a:r>
              <a:rPr lang="cs-CZ" sz="2000" dirty="0" err="1"/>
              <a:t>stacionarity</a:t>
            </a:r>
            <a:r>
              <a:rPr lang="cs-CZ" sz="2000" dirty="0"/>
              <a:t> časových řad. </a:t>
            </a:r>
          </a:p>
          <a:p>
            <a:pPr lvl="1" algn="just"/>
            <a:r>
              <a:rPr lang="cs-CZ" sz="2000" dirty="0" smtClean="0"/>
              <a:t>Rozšířený (</a:t>
            </a:r>
            <a:r>
              <a:rPr lang="cs-CZ" sz="2000" dirty="0" err="1" smtClean="0"/>
              <a:t>augmented</a:t>
            </a:r>
            <a:r>
              <a:rPr lang="cs-CZ" sz="2000" dirty="0" smtClean="0"/>
              <a:t>) </a:t>
            </a:r>
            <a:r>
              <a:rPr lang="cs-CZ" sz="2000" dirty="0" err="1" smtClean="0"/>
              <a:t>Dickeyův-Fullerův</a:t>
            </a:r>
            <a:r>
              <a:rPr lang="cs-CZ" sz="2000" dirty="0" smtClean="0"/>
              <a:t> (ADF</a:t>
            </a:r>
            <a:r>
              <a:rPr lang="cs-CZ" sz="2000" dirty="0"/>
              <a:t>) </a:t>
            </a:r>
            <a:r>
              <a:rPr lang="cs-CZ" sz="2000" dirty="0" smtClean="0"/>
              <a:t>test,</a:t>
            </a:r>
          </a:p>
          <a:p>
            <a:pPr lvl="1" algn="just"/>
            <a:r>
              <a:rPr lang="cs-CZ" sz="2000" dirty="0" err="1"/>
              <a:t>Phillipsův-Perronův</a:t>
            </a:r>
            <a:r>
              <a:rPr lang="cs-CZ" sz="2000" dirty="0"/>
              <a:t> </a:t>
            </a:r>
            <a:r>
              <a:rPr lang="cs-CZ" sz="2000" dirty="0" smtClean="0"/>
              <a:t>test,</a:t>
            </a:r>
          </a:p>
          <a:p>
            <a:pPr lvl="1" algn="just"/>
            <a:r>
              <a:rPr lang="cs-CZ" sz="2000" dirty="0"/>
              <a:t>KPSS </a:t>
            </a:r>
            <a:r>
              <a:rPr lang="cs-CZ" sz="2000" dirty="0" smtClean="0"/>
              <a:t>test.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 nestacionární a stacionární časové řady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645921"/>
            <a:ext cx="8198358" cy="4531041"/>
          </a:xfrm>
        </p:spPr>
        <p:txBody>
          <a:bodyPr>
            <a:normAutofit/>
          </a:bodyPr>
          <a:lstStyle/>
          <a:p>
            <a:pPr algn="just"/>
            <a:endParaRPr lang="en-GB" sz="25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9621" y="1741120"/>
            <a:ext cx="57531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9621" y="4131844"/>
            <a:ext cx="57626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Převedení nestacionární časové řady na stacionární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45677"/>
            <a:ext cx="7886700" cy="413128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dirty="0"/>
              <a:t>Logaritmování časové řady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Diferencování </a:t>
            </a:r>
            <a:r>
              <a:rPr lang="cs-CZ" dirty="0"/>
              <a:t>časové řady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1573</TotalTime>
  <Words>228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EViews</vt:lpstr>
      <vt:lpstr>Finanční ekonometrie</vt:lpstr>
      <vt:lpstr>Sběr dat</vt:lpstr>
      <vt:lpstr>Stažení dat a import</vt:lpstr>
      <vt:lpstr>Grafy</vt:lpstr>
      <vt:lpstr>Deskriptivní statistika</vt:lpstr>
      <vt:lpstr>Testování nulové hypotézy</vt:lpstr>
      <vt:lpstr>Testování stacionarity</vt:lpstr>
      <vt:lpstr>Příklad nestacionární a stacionární časové řady</vt:lpstr>
      <vt:lpstr>Převedení nestacionární časové řady na stacionární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18</cp:revision>
  <cp:lastPrinted>2019-02-25T11:40:42Z</cp:lastPrinted>
  <dcterms:created xsi:type="dcterms:W3CDTF">2019-02-19T15:15:01Z</dcterms:created>
  <dcterms:modified xsi:type="dcterms:W3CDTF">2019-02-25T20:05:13Z</dcterms:modified>
</cp:coreProperties>
</file>