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65" r:id="rId4"/>
    <p:sldId id="268" r:id="rId5"/>
    <p:sldId id="264" r:id="rId6"/>
    <p:sldId id="267" r:id="rId7"/>
    <p:sldId id="25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60326-B15A-4EB8-BA51-6F01B7C41A01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3FC7F-DF6B-499B-94CA-51A1A4044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734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237729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Finanční ekonometrie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261749"/>
            <a:ext cx="5095702" cy="172073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Téma 3: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Korelace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Grangerova</a:t>
            </a:r>
            <a:r>
              <a:rPr lang="cs-CZ" dirty="0" smtClean="0">
                <a:solidFill>
                  <a:schemeClr val="bg1"/>
                </a:solidFill>
              </a:rPr>
              <a:t> kauzalita ve VAR modelu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Diagnostika VAR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/>
              <a:t>Zda odhadnutý model skutečně splňuje podmínku </a:t>
            </a:r>
            <a:r>
              <a:rPr lang="cs-CZ" sz="2200" dirty="0" err="1"/>
              <a:t>stacionarity</a:t>
            </a:r>
            <a:r>
              <a:rPr lang="cs-CZ" sz="2200" dirty="0"/>
              <a:t>, tj. zda hodnoty kořenů odhadnutého </a:t>
            </a:r>
            <a:r>
              <a:rPr lang="cs-CZ" sz="2200" dirty="0" smtClean="0"/>
              <a:t>autoregresního </a:t>
            </a:r>
            <a:r>
              <a:rPr lang="cs-CZ" sz="2200" dirty="0"/>
              <a:t>polynomu leží vně jednotkového kruhu v komplexní rovině.</a:t>
            </a:r>
          </a:p>
          <a:p>
            <a:pPr algn="just"/>
            <a:r>
              <a:rPr lang="cs-CZ" sz="2200" dirty="0"/>
              <a:t>Zda je časová </a:t>
            </a:r>
            <a:r>
              <a:rPr lang="cs-CZ" sz="2200" dirty="0" err="1"/>
              <a:t>nekorelovanost</a:t>
            </a:r>
            <a:r>
              <a:rPr lang="cs-CZ" sz="2200" dirty="0"/>
              <a:t> v odhadnuté reziduální složce (tj. ve vypočteném bílém šumu).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31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Grangerova</a:t>
            </a:r>
            <a:r>
              <a:rPr lang="cs-CZ" dirty="0" smtClean="0"/>
              <a:t> kauzalita ve VAR 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 smtClean="0"/>
              <a:t>Postup:</a:t>
            </a:r>
          </a:p>
          <a:p>
            <a:pPr lvl="1" algn="just"/>
            <a:r>
              <a:rPr lang="cs-CZ" sz="2000" dirty="0" smtClean="0"/>
              <a:t>Sestavení modelu</a:t>
            </a:r>
          </a:p>
          <a:p>
            <a:pPr lvl="1" algn="just"/>
            <a:r>
              <a:rPr lang="cs-CZ" sz="2000" dirty="0" smtClean="0"/>
              <a:t>Určení optimální délky zpoždění</a:t>
            </a:r>
          </a:p>
          <a:p>
            <a:pPr lvl="1" algn="just"/>
            <a:r>
              <a:rPr lang="cs-CZ" sz="2000" dirty="0" smtClean="0"/>
              <a:t>Diagnostika modelu</a:t>
            </a:r>
          </a:p>
          <a:p>
            <a:pPr lvl="1" algn="just"/>
            <a:r>
              <a:rPr lang="cs-CZ" sz="2000" dirty="0" err="1" smtClean="0"/>
              <a:t>Grangerova</a:t>
            </a:r>
            <a:r>
              <a:rPr lang="cs-CZ" sz="2000" dirty="0" smtClean="0"/>
              <a:t> kauzalita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dirty="0" err="1" smtClean="0"/>
              <a:t>Grangerova</a:t>
            </a:r>
            <a:r>
              <a:rPr lang="cs-CZ" sz="2200" dirty="0" smtClean="0"/>
              <a:t> kauzalita</a:t>
            </a:r>
          </a:p>
          <a:p>
            <a:pPr lvl="1" algn="just"/>
            <a:r>
              <a:rPr lang="cs-CZ" sz="2000" dirty="0" smtClean="0"/>
              <a:t>Nulová hypotéza: proměnná </a:t>
            </a:r>
            <a:r>
              <a:rPr lang="cs-CZ" sz="2000" i="1" dirty="0" smtClean="0"/>
              <a:t>A</a:t>
            </a:r>
            <a:r>
              <a:rPr lang="cs-CZ" sz="2000" dirty="0" smtClean="0"/>
              <a:t> nepřispívá k vysvětlení vývoje proměnné </a:t>
            </a:r>
            <a:r>
              <a:rPr lang="cs-CZ" sz="2000" i="1" dirty="0" smtClean="0"/>
              <a:t>B</a:t>
            </a:r>
          </a:p>
          <a:p>
            <a:pPr algn="just"/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96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smtClean="0"/>
              <a:t>Praktický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 smtClean="0"/>
              <a:t>Určení kauzality mezi kurzy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Walt</a:t>
            </a:r>
            <a:r>
              <a:rPr lang="cs-CZ" sz="2200" dirty="0" smtClean="0"/>
              <a:t> </a:t>
            </a:r>
            <a:r>
              <a:rPr lang="cs-CZ" sz="2200" dirty="0" err="1" smtClean="0"/>
              <a:t>Disney</a:t>
            </a:r>
            <a:r>
              <a:rPr lang="cs-CZ" sz="2200" dirty="0" smtClean="0"/>
              <a:t> </a:t>
            </a:r>
            <a:r>
              <a:rPr lang="cs-CZ" sz="2200" dirty="0" err="1" smtClean="0"/>
              <a:t>Company</a:t>
            </a:r>
            <a:r>
              <a:rPr lang="cs-CZ" sz="2200" dirty="0" smtClean="0"/>
              <a:t> a Johnson </a:t>
            </a:r>
            <a:r>
              <a:rPr lang="en-US" sz="2200" dirty="0" smtClean="0"/>
              <a:t>&amp;</a:t>
            </a:r>
            <a:r>
              <a:rPr lang="cs-CZ" sz="2200" dirty="0" smtClean="0"/>
              <a:t> Johnson v období 22. 2. 2016 – 20. 2. 2019.</a:t>
            </a:r>
          </a:p>
          <a:p>
            <a:pPr algn="just"/>
            <a:endParaRPr lang="cs-CZ" sz="2200" dirty="0" smtClean="0"/>
          </a:p>
          <a:p>
            <a:pPr lvl="1" algn="just"/>
            <a:r>
              <a:rPr lang="cs-CZ" sz="1800" dirty="0" smtClean="0"/>
              <a:t>Korelační koeficient</a:t>
            </a:r>
          </a:p>
          <a:p>
            <a:pPr lvl="1" algn="just"/>
            <a:r>
              <a:rPr lang="cs-CZ" sz="1800" dirty="0" err="1" smtClean="0"/>
              <a:t>Grangerova</a:t>
            </a:r>
            <a:r>
              <a:rPr lang="cs-CZ" sz="1800" dirty="0" smtClean="0"/>
              <a:t> kauzalita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0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986" y="365127"/>
            <a:ext cx="7238040" cy="1280794"/>
          </a:xfrm>
        </p:spPr>
        <p:txBody>
          <a:bodyPr>
            <a:normAutofit fontScale="90000"/>
          </a:bodyPr>
          <a:lstStyle/>
          <a:p>
            <a:r>
              <a:rPr lang="cs-CZ" dirty="0"/>
              <a:t>Kauzalita ve finančních časových řadách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Jedním z problémů, kterým se zabývá ekonometrie, je zkoumání kauzálních vztahů mezi ekonomickými časovými řadami.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 err="1"/>
              <a:t>Granger</a:t>
            </a:r>
            <a:r>
              <a:rPr lang="cs-CZ" sz="2400" dirty="0"/>
              <a:t> (1969) definoval pojetí kauzality, při jehož praktickém ověření lze použít VAR modely.</a:t>
            </a:r>
          </a:p>
          <a:p>
            <a:pPr algn="just"/>
            <a:r>
              <a:rPr lang="cs-CZ" sz="2400" dirty="0"/>
              <a:t>Základní myšlenka spočívá v této tezi: </a:t>
            </a:r>
          </a:p>
          <a:p>
            <a:pPr lvl="1" algn="just"/>
            <a:r>
              <a:rPr lang="cs-CZ" dirty="0"/>
              <a:t>Působí-li řada Z na řadu Y, pak by řada Z měla pomoci zlepšit předpovědi řady Y.</a:t>
            </a:r>
          </a:p>
          <a:p>
            <a:pPr lvl="1" algn="just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Korelační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lvl="0" algn="just"/>
            <a:r>
              <a:rPr lang="cs-CZ" sz="2200" dirty="0"/>
              <a:t>Korelace znamená vzájemný lineární vztah mezi znaky či </a:t>
            </a:r>
            <a:r>
              <a:rPr lang="cs-CZ" sz="2200" dirty="0" smtClean="0"/>
              <a:t>veličinami.</a:t>
            </a:r>
            <a:endParaRPr lang="cs-CZ" sz="2200" dirty="0"/>
          </a:p>
          <a:p>
            <a:pPr lvl="0" algn="just"/>
            <a:r>
              <a:rPr lang="cs-CZ" sz="2200" dirty="0"/>
              <a:t>Míru korelace vyjadřuje korelační koeficient, který může nabývat hodnot v intervalu &lt;-1;1&gt;.</a:t>
            </a:r>
          </a:p>
          <a:p>
            <a:pPr lvl="0" algn="just"/>
            <a:r>
              <a:rPr lang="cs-CZ" sz="2200" dirty="0"/>
              <a:t>Korelace znamená vzájemný vztah mezi dvěma procesy nebo veličinami. Pokud se jedna z nich mění, mění se korelativně i druhá a naopak. </a:t>
            </a:r>
          </a:p>
          <a:p>
            <a:pPr lvl="0" algn="just"/>
            <a:r>
              <a:rPr lang="cs-CZ" sz="2200" dirty="0"/>
              <a:t>Pokud se mezi dvěma procesy ukáže pozitivní či negativní korelace, je pravděpodobné, že na sobě závisejí, nelze z toho však ještě usoudit, že by jeden z nich musel být příčinou a druhý následkem. To samotná korelace nedovoluje rozhodnout.</a:t>
            </a:r>
          </a:p>
          <a:p>
            <a:pPr lvl="0" algn="just"/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5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Korelační koeficient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cs-CZ" sz="2200" dirty="0" smtClean="0"/>
              <a:t>Hodnota </a:t>
            </a:r>
            <a:r>
              <a:rPr lang="cs-CZ" sz="2200" dirty="0"/>
              <a:t>korelačního koeficientu </a:t>
            </a:r>
            <a:r>
              <a:rPr lang="cs-CZ" sz="2200" b="1" dirty="0"/>
              <a:t>−1</a:t>
            </a:r>
            <a:r>
              <a:rPr lang="cs-CZ" sz="2200" dirty="0"/>
              <a:t> značí zcela nepřímou závislost.</a:t>
            </a:r>
          </a:p>
          <a:p>
            <a:pPr algn="just">
              <a:spcBef>
                <a:spcPts val="1200"/>
              </a:spcBef>
            </a:pPr>
            <a:r>
              <a:rPr lang="cs-CZ" sz="2200" dirty="0"/>
              <a:t>Hodnota korelačního koeficientu </a:t>
            </a:r>
            <a:r>
              <a:rPr lang="cs-CZ" sz="2200" b="1" dirty="0"/>
              <a:t>+1</a:t>
            </a:r>
            <a:r>
              <a:rPr lang="cs-CZ" sz="2200" dirty="0"/>
              <a:t> značí zcela přímou závislost. </a:t>
            </a:r>
          </a:p>
          <a:p>
            <a:pPr algn="just">
              <a:spcBef>
                <a:spcPts val="1200"/>
              </a:spcBef>
            </a:pPr>
            <a:r>
              <a:rPr lang="cs-CZ" sz="2200" dirty="0"/>
              <a:t>Pokud je korelační koeficient roven </a:t>
            </a:r>
            <a:r>
              <a:rPr lang="cs-CZ" sz="2200" b="1" dirty="0"/>
              <a:t>0 </a:t>
            </a:r>
            <a:r>
              <a:rPr lang="cs-CZ" sz="2200" dirty="0"/>
              <a:t>(</a:t>
            </a:r>
            <a:r>
              <a:rPr lang="cs-CZ" sz="2200" dirty="0" err="1"/>
              <a:t>nekorelovanost</a:t>
            </a:r>
            <a:r>
              <a:rPr lang="cs-CZ" sz="2200" dirty="0"/>
              <a:t>), pak mezi znaky není žádná statisticky zjistitelná lineární závislost. Je dobré si uvědomit, že i při nulovém korelačním koeficientu na sobě veličiny mohou záviset, pouze tento vztah nelze vyjádřit lineární funkcí, a to ani přibližně.</a:t>
            </a:r>
            <a:endParaRPr lang="en-GB" sz="2200" dirty="0"/>
          </a:p>
          <a:p>
            <a:pPr>
              <a:spcBef>
                <a:spcPts val="1200"/>
              </a:spcBef>
            </a:pPr>
            <a:endParaRPr lang="en-GB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82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err="1" smtClean="0"/>
              <a:t>Grangerova</a:t>
            </a:r>
            <a:r>
              <a:rPr lang="cs-CZ" dirty="0" smtClean="0"/>
              <a:t> kauzalita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8" y="1811215"/>
            <a:ext cx="7965830" cy="4365748"/>
          </a:xfrm>
        </p:spPr>
        <p:txBody>
          <a:bodyPr>
            <a:noAutofit/>
          </a:bodyPr>
          <a:lstStyle/>
          <a:p>
            <a:pPr algn="just"/>
            <a:r>
              <a:rPr lang="cs-CZ" sz="2000" dirty="0" err="1"/>
              <a:t>Grangerova</a:t>
            </a:r>
            <a:r>
              <a:rPr lang="cs-CZ" sz="2000" dirty="0"/>
              <a:t> kauzalita – ukazuje, jak zpožděné hodnoty proměnné </a:t>
            </a:r>
            <a:r>
              <a:rPr lang="cs-CZ" sz="2000" i="1" dirty="0"/>
              <a:t>x</a:t>
            </a:r>
            <a:r>
              <a:rPr lang="cs-CZ" sz="2000" dirty="0"/>
              <a:t> zlepšují schopnost predikovat dnešní hodnoty </a:t>
            </a:r>
            <a:r>
              <a:rPr lang="cs-CZ" sz="2000" i="1" dirty="0"/>
              <a:t>y</a:t>
            </a:r>
            <a:r>
              <a:rPr lang="cs-CZ" sz="2000" dirty="0"/>
              <a:t>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V testech je za kauzální působení X na Y považována situace, kdy vysvětlení Y pomocí historie (minulých hodnot) Y a současně historie X je „dostatečně“ lepší než pouhé vysvětlení Y podle své vlastní historie. </a:t>
            </a:r>
          </a:p>
          <a:p>
            <a:pPr algn="just"/>
            <a:r>
              <a:rPr lang="cs-CZ" sz="2000" dirty="0"/>
              <a:t>Za slovem „dostatečně“ se skrývá teorie pravděpodobnosti. 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err="1"/>
              <a:t>Grangerovu</a:t>
            </a:r>
            <a:r>
              <a:rPr lang="cs-CZ" sz="2000" dirty="0"/>
              <a:t> kauzalitu nelze zaměňovat či ztotožňovat s běžně chápaným pojmem příčinné závislosti, neboť podstatou testování kauzality v </a:t>
            </a:r>
            <a:r>
              <a:rPr lang="cs-CZ" sz="2000" dirty="0" err="1"/>
              <a:t>Grangerově</a:t>
            </a:r>
            <a:r>
              <a:rPr lang="cs-CZ" sz="2000" dirty="0"/>
              <a:t> pojetí není nic jiného, než ověření, </a:t>
            </a:r>
            <a:r>
              <a:rPr lang="cs-CZ" sz="2000" b="1" dirty="0"/>
              <a:t>zda změny určité proměnné předcházejí změně jiné proměnné, nikoliv která veličina je příčinnou a která následkem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0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Test </a:t>
            </a:r>
            <a:r>
              <a:rPr lang="cs-CZ" dirty="0" err="1" smtClean="0"/>
              <a:t>Grangerovy</a:t>
            </a:r>
            <a:r>
              <a:rPr lang="cs-CZ" dirty="0" smtClean="0"/>
              <a:t> kauzality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93277"/>
            <a:ext cx="7886700" cy="4283686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Používá se velice často v případě, když testujeme, která z množiny faktorů, kterou analyzujeme je veličinou exogenní. </a:t>
            </a:r>
          </a:p>
          <a:p>
            <a:pPr algn="just"/>
            <a:r>
              <a:rPr lang="cs-CZ" sz="2200" dirty="0"/>
              <a:t>Nejedná se o pravou kauzalitu (o pravou akci, reakci). Ale jedná se o to, zda jedna veličina přispívá k vysvětlení vývoje té druhé veličiny. Nikoliv že by ji determinovala, pouze jestli přispívá k jejímu vývoji. </a:t>
            </a:r>
          </a:p>
          <a:p>
            <a:pPr algn="just"/>
            <a:r>
              <a:rPr lang="cs-CZ" sz="2200" dirty="0"/>
              <a:t>Protože využívá pouze dvě proměnné, jsou to dvě rovnice. </a:t>
            </a:r>
          </a:p>
          <a:p>
            <a:pPr algn="just"/>
            <a:r>
              <a:rPr lang="cs-CZ" sz="2200" dirty="0"/>
              <a:t>Vyžaduje stacionární časové řady.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8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Model vektorové </a:t>
            </a:r>
            <a:r>
              <a:rPr lang="cs-CZ" dirty="0" err="1" smtClean="0"/>
              <a:t>autoregrese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/>
              <a:t>Model vektorové </a:t>
            </a:r>
            <a:r>
              <a:rPr lang="cs-CZ" sz="2200" dirty="0" err="1"/>
              <a:t>autoregrese</a:t>
            </a:r>
            <a:r>
              <a:rPr lang="cs-CZ" sz="2200" dirty="0"/>
              <a:t> </a:t>
            </a:r>
            <a:r>
              <a:rPr lang="cs-CZ" sz="2200" dirty="0" smtClean="0"/>
              <a:t>- VAR model </a:t>
            </a:r>
            <a:r>
              <a:rPr lang="cs-CZ" sz="2200" dirty="0"/>
              <a:t>(</a:t>
            </a:r>
            <a:r>
              <a:rPr lang="cs-CZ" sz="2200" dirty="0" err="1"/>
              <a:t>vector</a:t>
            </a:r>
            <a:r>
              <a:rPr lang="cs-CZ" sz="2200" dirty="0"/>
              <a:t> </a:t>
            </a:r>
            <a:r>
              <a:rPr lang="cs-CZ" sz="2200" dirty="0" err="1"/>
              <a:t>autoregression</a:t>
            </a:r>
            <a:r>
              <a:rPr lang="cs-CZ" sz="2200" dirty="0" smtClean="0"/>
              <a:t>)</a:t>
            </a:r>
          </a:p>
          <a:p>
            <a:pPr algn="just"/>
            <a:r>
              <a:rPr lang="cs-CZ" sz="2200" dirty="0"/>
              <a:t>Podstatou VAR je, že proměnné ve všech zkoumaných časových řadách </a:t>
            </a:r>
            <a:r>
              <a:rPr lang="cs-CZ" sz="2200" dirty="0" smtClean="0"/>
              <a:t>mají </a:t>
            </a:r>
            <a:r>
              <a:rPr lang="cs-CZ" sz="2200" dirty="0"/>
              <a:t>endogenní charakter, přičemž jejich známá maximální délka zpoždění je stejná.</a:t>
            </a:r>
          </a:p>
          <a:p>
            <a:pPr algn="just"/>
            <a:r>
              <a:rPr lang="cs-CZ" sz="2200" dirty="0"/>
              <a:t>Modely VAR jsou vhodné k předpovědím, při analýze hospodářské politiky apod.</a:t>
            </a:r>
          </a:p>
          <a:p>
            <a:pPr algn="just"/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7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Konstrukce VAR </a:t>
            </a:r>
            <a:r>
              <a:rPr lang="cs-CZ" dirty="0" smtClean="0"/>
              <a:t>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/>
              <a:t>1. Transformace dat na stacionární časové řady</a:t>
            </a:r>
          </a:p>
          <a:p>
            <a:pPr algn="just"/>
            <a:r>
              <a:rPr lang="cs-CZ" sz="2200" dirty="0"/>
              <a:t>2. Volba proměnných modelů a maximální délky zpoždění.</a:t>
            </a:r>
          </a:p>
          <a:p>
            <a:pPr algn="just"/>
            <a:r>
              <a:rPr lang="cs-CZ" sz="2200" dirty="0"/>
              <a:t>3. Zjednodušení modelu redukcí maximálního zpoždění, popř. restrikcí parametrů.</a:t>
            </a:r>
          </a:p>
          <a:p>
            <a:pPr algn="just"/>
            <a:r>
              <a:rPr lang="cs-CZ" sz="2200" dirty="0"/>
              <a:t>4. </a:t>
            </a:r>
            <a:r>
              <a:rPr lang="cs-CZ" sz="2200" dirty="0" err="1"/>
              <a:t>Ortogonalizace</a:t>
            </a:r>
            <a:r>
              <a:rPr lang="cs-CZ" sz="2200" dirty="0"/>
              <a:t> náhodných složek, resp. reziduí.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16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Modelování VAR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/>
              <a:t>Nejjednodušší </a:t>
            </a:r>
            <a:r>
              <a:rPr lang="cs-CZ" sz="2200" dirty="0" smtClean="0"/>
              <a:t>je autoregresní </a:t>
            </a:r>
            <a:r>
              <a:rPr lang="cs-CZ" sz="2200" dirty="0"/>
              <a:t>model s dvěma závislými proměnnými </a:t>
            </a:r>
            <a:r>
              <a:rPr lang="fr-FR" sz="2200" dirty="0"/>
              <a:t>y</a:t>
            </a:r>
            <a:r>
              <a:rPr lang="fr-FR" sz="2200" baseline="-25000" dirty="0"/>
              <a:t>1,t</a:t>
            </a:r>
            <a:r>
              <a:rPr lang="fr-FR" sz="2200" dirty="0"/>
              <a:t> a y</a:t>
            </a:r>
            <a:r>
              <a:rPr lang="fr-FR" sz="2200" baseline="-25000" dirty="0"/>
              <a:t>2,t</a:t>
            </a:r>
            <a:r>
              <a:rPr lang="fr-FR" sz="2200" dirty="0"/>
              <a:t>, </a:t>
            </a:r>
            <a:r>
              <a:rPr lang="cs-CZ" sz="2200" dirty="0"/>
              <a:t>kde</a:t>
            </a:r>
            <a:r>
              <a:rPr lang="fr-FR" sz="2200" dirty="0"/>
              <a:t> </a:t>
            </a:r>
            <a:r>
              <a:rPr lang="fr-FR" sz="2200" i="1" dirty="0"/>
              <a:t>t</a:t>
            </a:r>
            <a:r>
              <a:rPr lang="fr-FR" sz="2200" dirty="0"/>
              <a:t> = 1, ..., T.</a:t>
            </a:r>
            <a:endParaRPr lang="cs-CZ" sz="2200" dirty="0"/>
          </a:p>
          <a:p>
            <a:pPr algn="just"/>
            <a:r>
              <a:rPr lang="cs-CZ" sz="2200" dirty="0"/>
              <a:t>Vývoj řady lze vysvětlit společnou minulostí těchto proměnných. </a:t>
            </a:r>
          </a:p>
          <a:p>
            <a:pPr algn="just"/>
            <a:r>
              <a:rPr lang="cs-CZ" sz="2200" dirty="0"/>
              <a:t>Tedy vysvětlující proměnné v nejjednodušším modelu jsou </a:t>
            </a:r>
            <a:r>
              <a:rPr lang="en-GB" sz="2200" dirty="0"/>
              <a:t>y</a:t>
            </a:r>
            <a:r>
              <a:rPr lang="en-GB" sz="2200" baseline="-25000" dirty="0"/>
              <a:t>1,t-1</a:t>
            </a:r>
            <a:r>
              <a:rPr lang="en-GB" sz="2200" dirty="0"/>
              <a:t> a y</a:t>
            </a:r>
            <a:r>
              <a:rPr lang="en-GB" sz="2200" baseline="-25000" dirty="0"/>
              <a:t>2,t-1</a:t>
            </a:r>
            <a:r>
              <a:rPr lang="cs-CZ" sz="2200" dirty="0"/>
              <a:t>.</a:t>
            </a:r>
          </a:p>
          <a:p>
            <a:pPr algn="just"/>
            <a:r>
              <a:rPr lang="cs-CZ" sz="2200" dirty="0"/>
              <a:t>VAR(1) se zpožděnými hodnotami pro každou proměnnou je určen následovně:</a:t>
            </a:r>
          </a:p>
          <a:p>
            <a:pPr algn="just"/>
            <a:endParaRPr lang="cs-CZ" sz="2200" dirty="0"/>
          </a:p>
          <a:p>
            <a:pPr algn="just"/>
            <a:endParaRPr lang="cs-CZ" sz="2200" dirty="0"/>
          </a:p>
          <a:p>
            <a:pPr marL="0" indent="0" algn="just">
              <a:buNone/>
            </a:pPr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8597" y="4575725"/>
            <a:ext cx="432048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073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1562</TotalTime>
  <Words>617</Words>
  <Application>Microsoft Office PowerPoint</Application>
  <PresentationFormat>Předvádění na obrazovce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Finanční ekonometrie</vt:lpstr>
      <vt:lpstr>Kauzalita ve finančních časových řadách</vt:lpstr>
      <vt:lpstr>Korelační analýza</vt:lpstr>
      <vt:lpstr>Korelační koeficient</vt:lpstr>
      <vt:lpstr>Grangerova kauzalita</vt:lpstr>
      <vt:lpstr>Test Grangerovy kauzality</vt:lpstr>
      <vt:lpstr>Model vektorové autoregrese</vt:lpstr>
      <vt:lpstr>Konstrukce VAR modelu</vt:lpstr>
      <vt:lpstr>Modelování VAR</vt:lpstr>
      <vt:lpstr>Diagnostika VAR</vt:lpstr>
      <vt:lpstr>Grangerova kauzalita ve VAR modelu</vt:lpstr>
      <vt:lpstr>Praktický příklad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24</cp:revision>
  <cp:lastPrinted>2019-02-25T11:42:08Z</cp:lastPrinted>
  <dcterms:created xsi:type="dcterms:W3CDTF">2019-02-19T15:15:01Z</dcterms:created>
  <dcterms:modified xsi:type="dcterms:W3CDTF">2019-02-25T18:58:43Z</dcterms:modified>
</cp:coreProperties>
</file>