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5" r:id="rId4"/>
    <p:sldId id="268" r:id="rId5"/>
    <p:sldId id="264" r:id="rId6"/>
    <p:sldId id="267" r:id="rId7"/>
    <p:sldId id="274" r:id="rId8"/>
    <p:sldId id="275" r:id="rId9"/>
    <p:sldId id="258" r:id="rId10"/>
    <p:sldId id="269" r:id="rId11"/>
    <p:sldId id="270" r:id="rId12"/>
    <p:sldId id="271" r:id="rId13"/>
    <p:sldId id="273" r:id="rId14"/>
    <p:sldId id="272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C6489-B08A-48AC-93A9-78EC5F48EF02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BA04C-7BFE-4F21-B1DE-ED8C178079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68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4: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Regresní analýza – 1. část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Estimace</a:t>
            </a:r>
            <a:r>
              <a:rPr lang="cs-CZ" dirty="0" smtClean="0">
                <a:solidFill>
                  <a:schemeClr val="bg1"/>
                </a:solidFill>
              </a:rPr>
              <a:t> parametrů modelu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Grafické znázornění </a:t>
            </a:r>
            <a:r>
              <a:rPr lang="cs-CZ" dirty="0" err="1" smtClean="0"/>
              <a:t>heteroskedasticity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 descr="C:\Users\Repkova\AppData\Local\Temp\gra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5431" y="1783634"/>
            <a:ext cx="6458370" cy="4328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01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Testování </a:t>
            </a:r>
            <a:r>
              <a:rPr lang="cs-CZ" dirty="0" err="1" smtClean="0"/>
              <a:t>heteroskedasticity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/>
              <a:t>Existuje řada formálních statistických testů </a:t>
            </a:r>
            <a:r>
              <a:rPr lang="cs-CZ" sz="2200" dirty="0" err="1"/>
              <a:t>heteroskedasticity</a:t>
            </a:r>
            <a:r>
              <a:rPr lang="cs-CZ" sz="2200" dirty="0"/>
              <a:t>, jedním z nejpoužívanějších je </a:t>
            </a:r>
            <a:r>
              <a:rPr lang="cs-CZ" sz="2200" b="1" dirty="0" err="1"/>
              <a:t>Whiteův</a:t>
            </a:r>
            <a:r>
              <a:rPr lang="cs-CZ" sz="2200" b="1" dirty="0"/>
              <a:t> test </a:t>
            </a:r>
            <a:r>
              <a:rPr lang="cs-CZ" sz="2200" dirty="0"/>
              <a:t>(</a:t>
            </a:r>
            <a:r>
              <a:rPr lang="cs-CZ" sz="2200" dirty="0" err="1"/>
              <a:t>White</a:t>
            </a:r>
            <a:r>
              <a:rPr lang="cs-CZ" sz="2200" dirty="0"/>
              <a:t>, 1980). </a:t>
            </a:r>
            <a:endParaRPr lang="cs-CZ" sz="2200" dirty="0" smtClean="0"/>
          </a:p>
          <a:p>
            <a:pPr algn="just"/>
            <a:endParaRPr lang="cs-CZ" sz="2200" dirty="0"/>
          </a:p>
          <a:p>
            <a:pPr lvl="1" algn="just"/>
            <a:r>
              <a:rPr lang="cs-CZ" sz="1800" dirty="0" smtClean="0"/>
              <a:t>Nulová hypotéza pro </a:t>
            </a:r>
            <a:r>
              <a:rPr lang="cs-CZ" sz="1800" dirty="0" err="1" smtClean="0"/>
              <a:t>White</a:t>
            </a:r>
            <a:r>
              <a:rPr lang="cs-CZ" sz="1800" dirty="0" smtClean="0"/>
              <a:t> test: </a:t>
            </a:r>
            <a:r>
              <a:rPr lang="en-GB" sz="1800" dirty="0"/>
              <a:t>the variance of the disturbance term is constant</a:t>
            </a:r>
            <a:r>
              <a:rPr lang="cs-CZ" sz="1800" dirty="0"/>
              <a:t> (rozptyl náhodné složky je konstantní)</a:t>
            </a:r>
            <a:r>
              <a:rPr lang="en-GB" sz="1800" dirty="0" smtClean="0"/>
              <a:t>;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Alternativní hypotéza pro </a:t>
            </a:r>
            <a:r>
              <a:rPr lang="cs-CZ" sz="1800" dirty="0" err="1" smtClean="0"/>
              <a:t>White</a:t>
            </a:r>
            <a:r>
              <a:rPr lang="cs-CZ" sz="1800" dirty="0" smtClean="0"/>
              <a:t> test: </a:t>
            </a:r>
            <a:r>
              <a:rPr lang="en-GB" sz="1800" dirty="0" smtClean="0"/>
              <a:t>the </a:t>
            </a:r>
            <a:r>
              <a:rPr lang="en-GB" sz="1800" dirty="0"/>
              <a:t>variance of the disturbance term is heteroskedastic of unknown form</a:t>
            </a:r>
            <a:r>
              <a:rPr lang="cs-CZ" sz="1800" dirty="0"/>
              <a:t> (rozptyl náhodné složky není konstantní a konečný, je </a:t>
            </a:r>
            <a:r>
              <a:rPr lang="cs-CZ" sz="1800" dirty="0" err="1"/>
              <a:t>heteroskedasticita</a:t>
            </a:r>
            <a:r>
              <a:rPr lang="cs-CZ" sz="1800" dirty="0"/>
              <a:t>)</a:t>
            </a:r>
            <a:r>
              <a:rPr lang="en-GB" sz="1800" dirty="0"/>
              <a:t>.</a:t>
            </a:r>
          </a:p>
          <a:p>
            <a:endParaRPr lang="en-GB" sz="2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Autokorelace reziduí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K porušení předpokladu nekorelovaných reziduí dochází často tak, že regresní model je kvantifikovaný pomocí dat ve tvaru časových řad a vykazuje tzv. </a:t>
            </a:r>
            <a:r>
              <a:rPr lang="cs-CZ" sz="2000" dirty="0" err="1"/>
              <a:t>autokorelovanost</a:t>
            </a:r>
            <a:r>
              <a:rPr lang="cs-CZ" sz="2000" dirty="0"/>
              <a:t> reziduí, kdy reziduální složka je korelovaná se svými zpožděnými a budoucími hodnotami. </a:t>
            </a:r>
            <a:endParaRPr lang="cs-CZ" sz="2000" dirty="0" smtClean="0"/>
          </a:p>
          <a:p>
            <a:pPr algn="just">
              <a:spcBef>
                <a:spcPts val="1200"/>
              </a:spcBef>
            </a:pPr>
            <a:endParaRPr lang="cs-CZ" sz="2000" dirty="0"/>
          </a:p>
          <a:p>
            <a:pPr algn="just"/>
            <a:r>
              <a:rPr lang="cs-CZ" sz="2000" dirty="0" smtClean="0"/>
              <a:t>K</a:t>
            </a:r>
            <a:r>
              <a:rPr lang="cs-CZ" sz="2000" dirty="0"/>
              <a:t> určení korelace </a:t>
            </a:r>
            <a:r>
              <a:rPr lang="cs-CZ" sz="2000" dirty="0" err="1"/>
              <a:t>reziduálů</a:t>
            </a:r>
            <a:r>
              <a:rPr lang="cs-CZ" sz="2000" dirty="0"/>
              <a:t> vytvořili </a:t>
            </a:r>
            <a:r>
              <a:rPr lang="cs-CZ" sz="2000" dirty="0" err="1"/>
              <a:t>Durbin</a:t>
            </a:r>
            <a:r>
              <a:rPr lang="cs-CZ" sz="2000" dirty="0"/>
              <a:t> a Watson (1950) jednoduchý test. </a:t>
            </a:r>
          </a:p>
          <a:p>
            <a:pPr lvl="1" algn="just"/>
            <a:r>
              <a:rPr lang="cs-CZ" sz="1800" dirty="0" err="1"/>
              <a:t>Durbinův</a:t>
            </a:r>
            <a:r>
              <a:rPr lang="cs-CZ" sz="1800" dirty="0"/>
              <a:t>-Watsonův (DW) test je testem autokorelace prvního řádu, tedy testují pouze vztah mezi </a:t>
            </a:r>
            <a:r>
              <a:rPr lang="cs-CZ" sz="1800" dirty="0" err="1"/>
              <a:t>reziduálem</a:t>
            </a:r>
            <a:r>
              <a:rPr lang="cs-CZ" sz="1800" dirty="0"/>
              <a:t> a jeho předchozí hodnotou. </a:t>
            </a:r>
          </a:p>
          <a:p>
            <a:pPr lvl="1" algn="just">
              <a:spcAft>
                <a:spcPts val="600"/>
              </a:spcAft>
            </a:pPr>
            <a:r>
              <a:rPr lang="cs-CZ" sz="1800" dirty="0" smtClean="0"/>
              <a:t>Velmi zjednodušeně můžeme říci, že pokud je hodnota DW </a:t>
            </a:r>
            <a:r>
              <a:rPr lang="cs-CZ" sz="1800" dirty="0"/>
              <a:t>kolem </a:t>
            </a:r>
            <a:r>
              <a:rPr lang="cs-CZ" sz="1800" dirty="0" smtClean="0"/>
              <a:t>2, neexistuje autokorelace reziduí. Naopak </a:t>
            </a:r>
            <a:r>
              <a:rPr lang="cs-CZ" sz="1800" dirty="0"/>
              <a:t>h</a:t>
            </a:r>
            <a:r>
              <a:rPr lang="cs-CZ" sz="1800" dirty="0" smtClean="0"/>
              <a:t>odnota </a:t>
            </a:r>
            <a:r>
              <a:rPr lang="cs-CZ" sz="1800" dirty="0"/>
              <a:t>DW výrazně nižší než 2 ukazuje pozitivní </a:t>
            </a:r>
            <a:r>
              <a:rPr lang="cs-CZ" sz="1800" dirty="0" smtClean="0"/>
              <a:t>autokorelaci a hodnota DW výrazně vyšší než 2 značí negativní autokorelaci reziduí. </a:t>
            </a:r>
            <a:endParaRPr lang="en-GB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31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Autokorelace reziduí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369" y="1825625"/>
            <a:ext cx="8153399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sz="2200" b="1" dirty="0"/>
              <a:t>Důsledky </a:t>
            </a:r>
            <a:r>
              <a:rPr lang="cs-CZ" sz="2200" b="1" dirty="0" err="1"/>
              <a:t>autokorelovanosti</a:t>
            </a:r>
            <a:r>
              <a:rPr lang="cs-CZ" sz="2200" b="1" dirty="0"/>
              <a:t> </a:t>
            </a:r>
            <a:r>
              <a:rPr lang="cs-CZ" sz="2200" b="1" dirty="0" smtClean="0"/>
              <a:t>reziduí:</a:t>
            </a:r>
          </a:p>
          <a:p>
            <a:pPr algn="just"/>
            <a:r>
              <a:rPr lang="cs-CZ" sz="2200" dirty="0"/>
              <a:t>Standardní OLS odhady směrodatných odchylek odhadnutých parametrů bývají podhodnoceny, což může vést v daném modelu </a:t>
            </a:r>
            <a:r>
              <a:rPr lang="cs-CZ" sz="2200" dirty="0" smtClean="0"/>
              <a:t>k:</a:t>
            </a:r>
          </a:p>
          <a:p>
            <a:pPr lvl="1" algn="just"/>
            <a:r>
              <a:rPr lang="cs-CZ" sz="2200" dirty="0" smtClean="0"/>
              <a:t>nesprávné </a:t>
            </a:r>
            <a:r>
              <a:rPr lang="cs-CZ" sz="2200" dirty="0"/>
              <a:t>prezentaci některých parametrů jako </a:t>
            </a:r>
            <a:r>
              <a:rPr lang="cs-CZ" sz="2200" dirty="0" smtClean="0"/>
              <a:t>významných,</a:t>
            </a:r>
          </a:p>
          <a:p>
            <a:pPr lvl="1" algn="just"/>
            <a:r>
              <a:rPr lang="cs-CZ" sz="2200" dirty="0" smtClean="0"/>
              <a:t>nafouknutí </a:t>
            </a:r>
            <a:r>
              <a:rPr lang="cs-CZ" sz="2200" dirty="0"/>
              <a:t>koeficientu determinace s odpovídajícími negativními důsledky (model může být neoprávněně přijat jako celek).</a:t>
            </a:r>
          </a:p>
          <a:p>
            <a:pPr algn="just">
              <a:spcBef>
                <a:spcPts val="1200"/>
              </a:spcBef>
            </a:pP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Normalita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Reziduální složka má normální </a:t>
            </a:r>
            <a:r>
              <a:rPr lang="cs-CZ" sz="2200" dirty="0"/>
              <a:t>rozdělení s konstantní střední hodnotou </a:t>
            </a:r>
            <a:r>
              <a:rPr lang="cs-CZ" sz="2200" dirty="0" smtClean="0"/>
              <a:t>a konstantním. </a:t>
            </a:r>
            <a:endParaRPr lang="en-GB" sz="2200" dirty="0"/>
          </a:p>
          <a:p>
            <a:pPr algn="just"/>
            <a:r>
              <a:rPr lang="cs-CZ" sz="2200" dirty="0"/>
              <a:t>Toto rozdělení je charakteristické tím, že je symetrické, takže</a:t>
            </a:r>
            <a:r>
              <a:rPr lang="cs-CZ" sz="2200" dirty="0" smtClean="0"/>
              <a:t>:</a:t>
            </a:r>
          </a:p>
          <a:p>
            <a:pPr lvl="1" algn="just"/>
            <a:r>
              <a:rPr lang="cs-CZ" sz="2200" dirty="0"/>
              <a:t>šikmost (</a:t>
            </a:r>
            <a:r>
              <a:rPr lang="cs-CZ" sz="2200" dirty="0" err="1"/>
              <a:t>skewness</a:t>
            </a:r>
            <a:r>
              <a:rPr lang="cs-CZ" sz="2200" dirty="0"/>
              <a:t>) je rovna nule,</a:t>
            </a:r>
          </a:p>
          <a:p>
            <a:pPr lvl="1" algn="just"/>
            <a:r>
              <a:rPr lang="cs-CZ" sz="2200" dirty="0"/>
              <a:t>špičatost (</a:t>
            </a:r>
            <a:r>
              <a:rPr lang="cs-CZ" sz="2200" dirty="0" err="1"/>
              <a:t>kurtosis</a:t>
            </a:r>
            <a:r>
              <a:rPr lang="cs-CZ" sz="2200" dirty="0"/>
              <a:t>) je rovna číslu 3.</a:t>
            </a:r>
            <a:endParaRPr lang="en-GB" sz="2200" dirty="0"/>
          </a:p>
          <a:p>
            <a:pPr algn="just"/>
            <a:endParaRPr lang="cs-CZ" sz="2200" dirty="0" smtClean="0"/>
          </a:p>
          <a:p>
            <a:pPr algn="just"/>
            <a:r>
              <a:rPr lang="cs-CZ" sz="2200" dirty="0"/>
              <a:t>Normalitu modelu lze statistiky testovat. </a:t>
            </a:r>
          </a:p>
          <a:p>
            <a:pPr lvl="1" algn="just"/>
            <a:r>
              <a:rPr lang="cs-CZ" sz="2200" dirty="0"/>
              <a:t>Jedním z často užívaných standardních testů je </a:t>
            </a:r>
            <a:r>
              <a:rPr lang="cs-CZ" sz="2200" dirty="0" err="1"/>
              <a:t>Jarque</a:t>
            </a:r>
            <a:r>
              <a:rPr lang="cs-CZ" sz="2200" dirty="0"/>
              <a:t>-Bera test. </a:t>
            </a:r>
            <a:endParaRPr lang="en-GB" sz="2200" dirty="0"/>
          </a:p>
          <a:p>
            <a:pPr lvl="1" algn="just"/>
            <a:r>
              <a:rPr lang="cs-CZ" sz="2200" dirty="0"/>
              <a:t>Nulová </a:t>
            </a:r>
            <a:r>
              <a:rPr lang="cs-CZ" sz="2200" dirty="0" smtClean="0"/>
              <a:t>hypotéza je: </a:t>
            </a:r>
            <a:r>
              <a:rPr lang="cs-CZ" sz="2200" dirty="0" err="1" smtClean="0"/>
              <a:t>reziduály</a:t>
            </a:r>
            <a:r>
              <a:rPr lang="cs-CZ" sz="2200" dirty="0" smtClean="0"/>
              <a:t> </a:t>
            </a:r>
            <a:r>
              <a:rPr lang="cs-CZ" sz="2200" dirty="0"/>
              <a:t>jsou rozděleny normálně.</a:t>
            </a:r>
          </a:p>
          <a:p>
            <a:pPr algn="just"/>
            <a:endParaRPr lang="cs-CZ" sz="2200" dirty="0"/>
          </a:p>
          <a:p>
            <a:pPr algn="just"/>
            <a:endParaRPr lang="cs-CZ" sz="2200" dirty="0" smtClean="0"/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9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/>
          </a:bodyPr>
          <a:lstStyle/>
          <a:p>
            <a:r>
              <a:rPr lang="cs-CZ" dirty="0" err="1"/>
              <a:t>Estimace</a:t>
            </a:r>
            <a:r>
              <a:rPr lang="cs-CZ" dirty="0"/>
              <a:t> parametrů modelu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r>
              <a:rPr lang="cs-CZ" sz="2400" dirty="0"/>
              <a:t>Metoda nejmenších čtverců</a:t>
            </a:r>
          </a:p>
          <a:p>
            <a:r>
              <a:rPr lang="cs-CZ" sz="2400" dirty="0"/>
              <a:t>Metoda maximální věrohodnosti</a:t>
            </a:r>
          </a:p>
          <a:p>
            <a:r>
              <a:rPr lang="cs-CZ" sz="2400" dirty="0"/>
              <a:t>Momentová </a:t>
            </a:r>
            <a:r>
              <a:rPr lang="cs-CZ" sz="2400" dirty="0" smtClean="0"/>
              <a:t>metoda</a:t>
            </a:r>
          </a:p>
          <a:p>
            <a:pPr lvl="1"/>
            <a:r>
              <a:rPr lang="cs-CZ" sz="2000" dirty="0" smtClean="0"/>
              <a:t>Zobecněná metoda momentů (GMM)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Metoda nejmenších čtverců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700" dirty="0"/>
              <a:t>Předpokládejme, že mezi veličinami x a y je lineární vztah ve </a:t>
            </a:r>
            <a:r>
              <a:rPr lang="cs-CZ" sz="1700" dirty="0" smtClean="0"/>
              <a:t>tvaru y = </a:t>
            </a:r>
            <a:r>
              <a:rPr lang="cs-CZ" sz="1700" dirty="0" err="1"/>
              <a:t>ax</a:t>
            </a:r>
            <a:r>
              <a:rPr lang="cs-CZ" sz="1700" dirty="0"/>
              <a:t> + b. </a:t>
            </a:r>
          </a:p>
          <a:p>
            <a:pPr algn="just"/>
            <a:r>
              <a:rPr lang="cs-CZ" sz="1700" dirty="0"/>
              <a:t>Měřením byly pro konkrétní hodnoty veličiny x naměřeny odpovídající hodnoty veličiny y a výsledek byl zanesen do grafu. </a:t>
            </a:r>
          </a:p>
          <a:p>
            <a:pPr algn="just"/>
            <a:r>
              <a:rPr lang="cs-CZ" sz="1700" dirty="0"/>
              <a:t>Body však neleží na jedné přímce, protože měření je vždy zatíženo nějakou chybou a teorie navíc vždy nemusí odpovídat praxi stoprocentně. </a:t>
            </a:r>
          </a:p>
          <a:p>
            <a:pPr algn="just"/>
            <a:r>
              <a:rPr lang="cs-CZ" sz="1700" dirty="0"/>
              <a:t>Máme tedy body v rovině, které leží přibližně v jedné přímce a chceme najít co nejpřesnější matematický model, tj. stanovit koeficienty a, b tak, aby přímka </a:t>
            </a:r>
            <a:r>
              <a:rPr lang="cs-CZ" sz="1700" dirty="0" smtClean="0"/>
              <a:t>y=</a:t>
            </a:r>
            <a:r>
              <a:rPr lang="cs-CZ" sz="1700" dirty="0" err="1" smtClean="0"/>
              <a:t>ax+b</a:t>
            </a:r>
            <a:r>
              <a:rPr lang="cs-CZ" sz="1700" dirty="0" smtClean="0"/>
              <a:t> </a:t>
            </a:r>
            <a:r>
              <a:rPr lang="cs-CZ" sz="1700" dirty="0"/>
              <a:t>ležela co nejblíže bodům z měření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dirty="0"/>
              <a:t>Snažíme se vystihnout chování bodu pomocí lineární závislosti. Přímka nebude pochopitelně procházet všemi body, chceme tedy alespoň, aby procházela co nejblíže okolo nich.</a:t>
            </a:r>
          </a:p>
          <a:p>
            <a:pPr algn="just"/>
            <a:r>
              <a:rPr lang="cs-CZ" sz="1700" dirty="0"/>
              <a:t>Za optimální přímku považujeme tu, která minimalizuje součet ploch čtverců.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Název metoda nejmenších </a:t>
            </a:r>
            <a:r>
              <a:rPr lang="cs-CZ" sz="1700" dirty="0" smtClean="0"/>
              <a:t>čtverců (</a:t>
            </a:r>
            <a:r>
              <a:rPr lang="cs-CZ" sz="1700" dirty="0" err="1"/>
              <a:t>ordinary</a:t>
            </a:r>
            <a:r>
              <a:rPr lang="cs-CZ" sz="1700" dirty="0"/>
              <a:t> least </a:t>
            </a:r>
            <a:r>
              <a:rPr lang="cs-CZ" sz="1700" dirty="0" err="1"/>
              <a:t>squares</a:t>
            </a:r>
            <a:r>
              <a:rPr lang="cs-CZ" sz="1700" dirty="0"/>
              <a:t>, </a:t>
            </a:r>
            <a:r>
              <a:rPr lang="cs-CZ" sz="1700" dirty="0" smtClean="0"/>
              <a:t>OLS) se </a:t>
            </a:r>
            <a:r>
              <a:rPr lang="cs-CZ" sz="1700" dirty="0"/>
              <a:t>vžil díky grafickému názoru, že totiž opravdu hledáme takovou přímku, pro kterou je součet ploch čtverců odchylek </a:t>
            </a:r>
            <a:r>
              <a:rPr lang="cs-CZ" sz="1700" dirty="0" smtClean="0"/>
              <a:t>minimální</a:t>
            </a:r>
            <a:r>
              <a:rPr lang="cs-CZ" sz="17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Metoda nejmenších čtverců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GB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276" y="1862538"/>
            <a:ext cx="8280000" cy="430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7824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Předpoklady metody nejmenších čtverců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11215"/>
            <a:ext cx="7965830" cy="4365748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Odvození vlastnosti odhadu OLS je možné jen v případě, že model splňuje určité předpoklady.</a:t>
            </a:r>
          </a:p>
          <a:p>
            <a:pPr algn="just"/>
            <a:r>
              <a:rPr lang="cs-CZ" sz="2200" dirty="0"/>
              <a:t>Předpoklady charakterizující klasický model lineární regrese jsou často uváděny v následujícím tvaru: </a:t>
            </a:r>
            <a:endParaRPr lang="en-GB" sz="2200" dirty="0"/>
          </a:p>
          <a:p>
            <a:pPr algn="just"/>
            <a:endParaRPr lang="cs-CZ" sz="2200" dirty="0"/>
          </a:p>
          <a:p>
            <a:pPr algn="just"/>
            <a:endParaRPr lang="en-GB" sz="2200" dirty="0"/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7137" y="3445169"/>
            <a:ext cx="347629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60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Předpoklady OLS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153" y="1834663"/>
            <a:ext cx="8006861" cy="430823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1200"/>
              </a:spcBef>
              <a:buNone/>
            </a:pPr>
            <a:r>
              <a:rPr lang="cs-CZ" b="1" dirty="0" smtClean="0"/>
              <a:t>Předpoklady metody nejmenších čtverců lze tedy definovat následovně:</a:t>
            </a:r>
          </a:p>
          <a:p>
            <a:pPr algn="just">
              <a:spcBef>
                <a:spcPts val="1200"/>
              </a:spcBef>
            </a:pPr>
            <a:r>
              <a:rPr lang="cs-CZ" dirty="0" smtClean="0"/>
              <a:t>1. Střední hodnota reziduální složky je nulová pro všechna </a:t>
            </a:r>
            <a:r>
              <a:rPr lang="cs-CZ" i="1" dirty="0" smtClean="0"/>
              <a:t>t</a:t>
            </a:r>
            <a:r>
              <a:rPr lang="cs-CZ" dirty="0" smtClean="0"/>
              <a:t>. </a:t>
            </a:r>
          </a:p>
          <a:p>
            <a:pPr algn="just">
              <a:spcBef>
                <a:spcPts val="1200"/>
              </a:spcBef>
            </a:pPr>
            <a:r>
              <a:rPr lang="cs-CZ" dirty="0" smtClean="0"/>
              <a:t>2</a:t>
            </a:r>
            <a:r>
              <a:rPr lang="cs-CZ" dirty="0"/>
              <a:t>. Rozptyl reziduální složky je konstantní a konečný pro všechna </a:t>
            </a:r>
            <a:r>
              <a:rPr lang="cs-CZ" i="1" dirty="0"/>
              <a:t>t</a:t>
            </a:r>
            <a:r>
              <a:rPr lang="cs-CZ" dirty="0"/>
              <a:t>.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Předpoklad konstantního rozptylu reziduálních složek se někdy verbálně označuje jako </a:t>
            </a:r>
            <a:r>
              <a:rPr lang="cs-CZ" dirty="0" err="1"/>
              <a:t>homoskedasticita</a:t>
            </a:r>
            <a:r>
              <a:rPr lang="cs-CZ" dirty="0"/>
              <a:t>. 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Jeho porušení (</a:t>
            </a:r>
            <a:r>
              <a:rPr lang="cs-CZ" dirty="0" err="1"/>
              <a:t>heteroskedasticita</a:t>
            </a:r>
            <a:r>
              <a:rPr lang="cs-CZ" dirty="0"/>
              <a:t>) je v ekonometrii poměrně časté a vyžaduje použití speciálních postupů (např. modelů typu GARCH pro podmíněnou </a:t>
            </a:r>
            <a:r>
              <a:rPr lang="cs-CZ" dirty="0" err="1"/>
              <a:t>heteroskedasticitu</a:t>
            </a:r>
            <a:r>
              <a:rPr lang="cs-CZ" dirty="0"/>
              <a:t>). 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3. Reziduální složky jsou navzájem nekorelované pro všechna </a:t>
            </a:r>
            <a:r>
              <a:rPr lang="cs-CZ" i="1" dirty="0"/>
              <a:t>s </a:t>
            </a:r>
            <a:r>
              <a:rPr lang="cs-CZ" dirty="0"/>
              <a:t>≠ </a:t>
            </a:r>
            <a:r>
              <a:rPr lang="cs-CZ" i="1" dirty="0"/>
              <a:t>t</a:t>
            </a:r>
            <a:r>
              <a:rPr lang="cs-CZ" dirty="0"/>
              <a:t>. </a:t>
            </a:r>
          </a:p>
          <a:p>
            <a:pPr lvl="1" algn="just">
              <a:spcBef>
                <a:spcPts val="1200"/>
              </a:spcBef>
            </a:pPr>
            <a:r>
              <a:rPr lang="cs-CZ" dirty="0"/>
              <a:t>Předpoklad vzájemně nekorelovaných reziduálních složek v ekonometrické praxi často neplatí, což si opět vyžádá použití speciálních postupů (tzv. autokorelace reziduí testovaná např. pomocí </a:t>
            </a:r>
            <a:r>
              <a:rPr lang="cs-CZ" dirty="0" err="1"/>
              <a:t>Durbinova</a:t>
            </a:r>
            <a:r>
              <a:rPr lang="cs-CZ" dirty="0"/>
              <a:t>-Watsonova testu). 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4. </a:t>
            </a:r>
            <a:r>
              <a:rPr lang="cs-CZ" dirty="0" err="1"/>
              <a:t>Regresory</a:t>
            </a:r>
            <a:r>
              <a:rPr lang="cs-CZ" dirty="0"/>
              <a:t> jsou ve stejném čase nebo pro stejnou průřezovou jednotku nekorelované s reziduální složkou pro všechna </a:t>
            </a:r>
            <a:r>
              <a:rPr lang="cs-CZ" i="1" dirty="0"/>
              <a:t>i </a:t>
            </a:r>
            <a:r>
              <a:rPr lang="cs-CZ" dirty="0"/>
              <a:t>a </a:t>
            </a:r>
            <a:r>
              <a:rPr lang="cs-CZ" i="1" dirty="0"/>
              <a:t>t</a:t>
            </a:r>
            <a:r>
              <a:rPr lang="cs-CZ" dirty="0"/>
              <a:t>. </a:t>
            </a:r>
          </a:p>
          <a:p>
            <a:pPr algn="just">
              <a:spcBef>
                <a:spcPts val="1200"/>
              </a:spcBef>
            </a:pPr>
            <a:r>
              <a:rPr lang="cs-CZ" dirty="0"/>
              <a:t>5. Reziduální složky mají normální rozdělení, neboli předpoklad normality.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err="1"/>
              <a:t>Multikolinearita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153" y="1834663"/>
            <a:ext cx="8006861" cy="4308230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Silné závislosti </a:t>
            </a:r>
            <a:r>
              <a:rPr lang="cs-CZ" sz="2200" dirty="0"/>
              <a:t>mezi vysvětlujícími </a:t>
            </a:r>
            <a:r>
              <a:rPr lang="cs-CZ" sz="2200" dirty="0" smtClean="0"/>
              <a:t>proměnnými, tedy vysoká </a:t>
            </a:r>
            <a:r>
              <a:rPr lang="cs-CZ" sz="2200" dirty="0"/>
              <a:t>vzájemná </a:t>
            </a:r>
            <a:r>
              <a:rPr lang="cs-CZ" sz="2200" dirty="0" err="1"/>
              <a:t>korelovanost</a:t>
            </a:r>
            <a:r>
              <a:rPr lang="cs-CZ" sz="2200" dirty="0"/>
              <a:t> </a:t>
            </a:r>
            <a:r>
              <a:rPr lang="cs-CZ" sz="2200" dirty="0" err="1"/>
              <a:t>regresorů</a:t>
            </a:r>
            <a:r>
              <a:rPr lang="cs-CZ" sz="2200" dirty="0"/>
              <a:t>.</a:t>
            </a:r>
          </a:p>
          <a:p>
            <a:pPr algn="just"/>
            <a:r>
              <a:rPr lang="cs-CZ" sz="2200" dirty="0"/>
              <a:t>Příznakem </a:t>
            </a:r>
            <a:r>
              <a:rPr lang="cs-CZ" sz="2200" dirty="0" err="1"/>
              <a:t>multikolinearity</a:t>
            </a:r>
            <a:r>
              <a:rPr lang="cs-CZ" sz="2200" dirty="0"/>
              <a:t> je </a:t>
            </a:r>
            <a:r>
              <a:rPr lang="cs-CZ" sz="2200" dirty="0" smtClean="0"/>
              <a:t>vysoká </a:t>
            </a:r>
            <a:r>
              <a:rPr lang="cs-CZ" sz="2200" dirty="0"/>
              <a:t>hodnota </a:t>
            </a:r>
            <a:r>
              <a:rPr lang="cs-CZ" sz="2200" dirty="0" smtClean="0"/>
              <a:t>korelačního </a:t>
            </a:r>
            <a:r>
              <a:rPr lang="cs-CZ" sz="2200" dirty="0"/>
              <a:t>koeficientu mezi </a:t>
            </a:r>
            <a:r>
              <a:rPr lang="cs-CZ" sz="2200" dirty="0" err="1" smtClean="0"/>
              <a:t>regresory</a:t>
            </a:r>
            <a:r>
              <a:rPr lang="cs-CZ" sz="2200" dirty="0"/>
              <a:t>. 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0141" y="3485631"/>
            <a:ext cx="4735216" cy="291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470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Měření </a:t>
            </a:r>
            <a:r>
              <a:rPr lang="cs-CZ" dirty="0" err="1" smtClean="0"/>
              <a:t>multikolinearity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153" y="1834663"/>
            <a:ext cx="8006861" cy="4308230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Použití korelačního koeficientu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2292" y="3221791"/>
            <a:ext cx="5899638" cy="179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56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Homoskedasticita</a:t>
            </a:r>
            <a:r>
              <a:rPr lang="cs-CZ" dirty="0"/>
              <a:t> a </a:t>
            </a:r>
            <a:r>
              <a:rPr lang="cs-CZ" dirty="0" err="1"/>
              <a:t>heteroskedasticita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Problém </a:t>
            </a:r>
            <a:r>
              <a:rPr lang="cs-CZ" sz="2000" dirty="0" err="1"/>
              <a:t>heteroskedasticity</a:t>
            </a:r>
            <a:r>
              <a:rPr lang="cs-CZ" sz="2000" dirty="0"/>
              <a:t> vzniká tehdy, pokud není splněn předpoklad, že rozptyl náhodných složek vektoru </a:t>
            </a:r>
            <a:r>
              <a:rPr lang="cs-CZ" sz="2000" i="1" dirty="0"/>
              <a:t>u</a:t>
            </a:r>
            <a:r>
              <a:rPr lang="cs-CZ" sz="2000" dirty="0"/>
              <a:t>, příp. i vektoru reziduí </a:t>
            </a:r>
            <a:r>
              <a:rPr lang="cs-CZ" sz="2000" i="1" dirty="0"/>
              <a:t>e</a:t>
            </a:r>
            <a:r>
              <a:rPr lang="cs-CZ" sz="2000" dirty="0"/>
              <a:t>, je konečný a konstantní. </a:t>
            </a:r>
            <a:endParaRPr lang="en-GB" sz="2000" dirty="0"/>
          </a:p>
          <a:p>
            <a:pPr algn="just"/>
            <a:r>
              <a:rPr lang="cs-CZ" sz="2000" dirty="0"/>
              <a:t>Jestliže reziduální složky nemají konstantní rozptyl (tj. jestliže množství náhodnosti obsažené ve výstupu  může být pro každé pozorování různé), pak se označují jako </a:t>
            </a:r>
            <a:r>
              <a:rPr lang="cs-CZ" sz="2000" dirty="0" err="1"/>
              <a:t>heteroskedastické</a:t>
            </a:r>
            <a:r>
              <a:rPr lang="cs-CZ" sz="2000" dirty="0"/>
              <a:t>. </a:t>
            </a:r>
            <a:r>
              <a:rPr lang="cs-CZ" sz="2000" dirty="0" smtClean="0"/>
              <a:t>Tedy reziduální složky nemají </a:t>
            </a:r>
            <a:r>
              <a:rPr lang="cs-CZ" sz="2000" dirty="0"/>
              <a:t>konstantní </a:t>
            </a:r>
            <a:r>
              <a:rPr lang="cs-CZ" sz="2000" dirty="0" smtClean="0"/>
              <a:t>rozptyl s</a:t>
            </a:r>
            <a:r>
              <a:rPr lang="cs-CZ" sz="2000" dirty="0"/>
              <a:t> neznámými kladnými </a:t>
            </a:r>
            <a:r>
              <a:rPr lang="cs-CZ" sz="2000" dirty="0" smtClean="0"/>
              <a:t>hodnotami a </a:t>
            </a:r>
            <a:r>
              <a:rPr lang="cs-CZ" sz="2000" dirty="0"/>
              <a:t>jsou vzájemně nekorelované.</a:t>
            </a:r>
            <a:endParaRPr lang="en-GB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1808</TotalTime>
  <Words>481</Words>
  <Application>Microsoft Office PowerPoint</Application>
  <PresentationFormat>Předvádění na obrazovce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Finanční ekonometrie</vt:lpstr>
      <vt:lpstr>Estimace parametrů modelu</vt:lpstr>
      <vt:lpstr>Metoda nejmenších čtverců</vt:lpstr>
      <vt:lpstr>Metoda nejmenších čtverců</vt:lpstr>
      <vt:lpstr>Předpoklady metody nejmenších čtverců</vt:lpstr>
      <vt:lpstr>Předpoklady OLS</vt:lpstr>
      <vt:lpstr>Multikolinearita</vt:lpstr>
      <vt:lpstr>Měření multikolinearity</vt:lpstr>
      <vt:lpstr>Homoskedasticita a heteroskedasticita</vt:lpstr>
      <vt:lpstr>Grafické znázornění heteroskedasticity</vt:lpstr>
      <vt:lpstr>Testování heteroskedasticity</vt:lpstr>
      <vt:lpstr>Autokorelace reziduí</vt:lpstr>
      <vt:lpstr>Autokorelace reziduí</vt:lpstr>
      <vt:lpstr>Normalita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28</cp:revision>
  <cp:lastPrinted>2019-02-25T11:42:36Z</cp:lastPrinted>
  <dcterms:created xsi:type="dcterms:W3CDTF">2019-02-19T15:15:01Z</dcterms:created>
  <dcterms:modified xsi:type="dcterms:W3CDTF">2019-02-25T20:06:15Z</dcterms:modified>
</cp:coreProperties>
</file>