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65" r:id="rId4"/>
    <p:sldId id="276" r:id="rId5"/>
    <p:sldId id="277" r:id="rId6"/>
    <p:sldId id="280" r:id="rId7"/>
    <p:sldId id="279" r:id="rId8"/>
    <p:sldId id="278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63" d="100"/>
          <a:sy n="163" d="100"/>
        </p:scale>
        <p:origin x="1710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7C833-D9B2-48A7-ADAB-19E75E368A8F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5F18DA-9805-471C-9953-E3D7F97667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0430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10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23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06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05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8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1C2E-FDD5-4489-A76C-825E2CFA9C73}" type="datetimeFigureOut">
              <a:rPr lang="cs-CZ" smtClean="0"/>
              <a:t>25.02.2019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22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8223" y="417122"/>
            <a:ext cx="5891632" cy="616655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451" y="1138989"/>
            <a:ext cx="4991793" cy="2377295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Finanční ekonometrie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0451" y="4261749"/>
            <a:ext cx="5095702" cy="1720735"/>
          </a:xfrm>
        </p:spPr>
        <p:txBody>
          <a:bodyPr/>
          <a:lstStyle/>
          <a:p>
            <a:r>
              <a:rPr lang="cs-CZ" dirty="0" smtClean="0">
                <a:solidFill>
                  <a:schemeClr val="bg1"/>
                </a:solidFill>
              </a:rPr>
              <a:t>Téma </a:t>
            </a:r>
            <a:r>
              <a:rPr lang="cs-CZ" dirty="0">
                <a:solidFill>
                  <a:schemeClr val="bg1"/>
                </a:solidFill>
              </a:rPr>
              <a:t>5</a:t>
            </a:r>
            <a:r>
              <a:rPr lang="cs-CZ" dirty="0" smtClean="0">
                <a:solidFill>
                  <a:schemeClr val="bg1"/>
                </a:solidFill>
              </a:rPr>
              <a:t>: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Regresní analýza – 2. část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617" y="255750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16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0986" y="365127"/>
            <a:ext cx="7238040" cy="1280794"/>
          </a:xfrm>
        </p:spPr>
        <p:txBody>
          <a:bodyPr>
            <a:normAutofit/>
          </a:bodyPr>
          <a:lstStyle/>
          <a:p>
            <a:r>
              <a:rPr lang="cs-CZ" dirty="0" smtClean="0"/>
              <a:t>Lineární regresní model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33046" y="1904999"/>
            <a:ext cx="7882304" cy="4271963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cs-CZ" sz="2000" dirty="0"/>
              <a:t>Regresní analýza je jedním z důležitých ekonometrických nástrojů a slouží pro kvantitativní popis vztahu mezi ekonomickými a finančními veličinami. </a:t>
            </a:r>
          </a:p>
          <a:p>
            <a:pPr algn="just">
              <a:spcBef>
                <a:spcPts val="1200"/>
              </a:spcBef>
            </a:pPr>
            <a:r>
              <a:rPr lang="cs-CZ" sz="2000" dirty="0"/>
              <a:t>Regresní analýza je statistická metoda pro modelování závislosti jedné vysvětlované veličiny Y (závisle proměnná) na jedné nebo několika vysvětlujících veličinách (nezávisle proměnné). </a:t>
            </a:r>
          </a:p>
          <a:p>
            <a:pPr algn="just">
              <a:spcBef>
                <a:spcPts val="1200"/>
              </a:spcBef>
            </a:pPr>
            <a:r>
              <a:rPr lang="cs-CZ" sz="2000" dirty="0"/>
              <a:t>Motivací regresní analýzy je snaha nepřímo působit na závisle proměnnou veličinu Y volbou nebo odhadem nezávisle proměnných </a:t>
            </a:r>
            <a:r>
              <a:rPr lang="cs-CZ" sz="2000" dirty="0" err="1"/>
              <a:t>X</a:t>
            </a:r>
            <a:r>
              <a:rPr lang="cs-CZ" sz="2000" baseline="-25000" dirty="0" err="1"/>
              <a:t>i</a:t>
            </a:r>
            <a:r>
              <a:rPr lang="cs-CZ" sz="2000" dirty="0"/>
              <a:t>, i = 1, …, k. </a:t>
            </a:r>
          </a:p>
          <a:p>
            <a:pPr algn="just">
              <a:spcBef>
                <a:spcPts val="1200"/>
              </a:spcBef>
            </a:pPr>
            <a:r>
              <a:rPr lang="cs-CZ" sz="2000" dirty="0"/>
              <a:t>Mezi závislou proměnnou a nezávislými proměnnými musí existovat matematicky popsatelný vztah, závislost vysvětlované proměnné Y na vysvětlujících proměnných . </a:t>
            </a:r>
            <a:endParaRPr lang="en-GB" sz="2000" dirty="0"/>
          </a:p>
          <a:p>
            <a:pPr algn="just">
              <a:spcBef>
                <a:spcPts val="1200"/>
              </a:spcBef>
            </a:pP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1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Cíl regresní analýzy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rmAutofit/>
          </a:bodyPr>
          <a:lstStyle/>
          <a:p>
            <a:pPr algn="just">
              <a:spcBef>
                <a:spcPts val="1200"/>
              </a:spcBef>
            </a:pPr>
            <a:r>
              <a:rPr lang="cs-CZ" sz="2200" dirty="0"/>
              <a:t>Úkolem regresní analýzy je změny hodnot jedné proměnné vysvětlit změnami hodnot jiných proměnných. </a:t>
            </a:r>
          </a:p>
          <a:p>
            <a:pPr algn="just">
              <a:spcBef>
                <a:spcPts val="1200"/>
              </a:spcBef>
            </a:pPr>
            <a:r>
              <a:rPr lang="cs-CZ" sz="2200" dirty="0"/>
              <a:t>Neboli úkolem je najít vhodný regresní model zobrazující tento vztah, matematicky formulovat závislost mezi proměnnými a provést predikci závisle proměnné veličiny na základě informací o nezávisle proměnných veličinách, to znamená najít nějakou funkci, která vhodně aproximuje závisle proměnnou Y.</a:t>
            </a:r>
            <a:endParaRPr lang="en-GB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852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Proměnné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rmAutofit/>
          </a:bodyPr>
          <a:lstStyle/>
          <a:p>
            <a:pPr algn="just"/>
            <a:endParaRPr lang="cs-CZ" sz="2200" dirty="0" smtClean="0"/>
          </a:p>
          <a:p>
            <a:pPr algn="just"/>
            <a:r>
              <a:rPr lang="cs-CZ" sz="2200" dirty="0" smtClean="0"/>
              <a:t>Vysvětlovaná </a:t>
            </a:r>
            <a:r>
              <a:rPr lang="cs-CZ" sz="2200" dirty="0"/>
              <a:t>proměnná – závisle proměnná, </a:t>
            </a:r>
            <a:r>
              <a:rPr lang="cs-CZ" sz="2200" dirty="0" err="1"/>
              <a:t>regresand</a:t>
            </a:r>
            <a:r>
              <a:rPr lang="cs-CZ" sz="2200" dirty="0"/>
              <a:t>, </a:t>
            </a:r>
            <a:r>
              <a:rPr lang="cs-CZ" sz="2200" dirty="0" smtClean="0"/>
              <a:t>efekt (Y).</a:t>
            </a:r>
            <a:endParaRPr lang="cs-CZ" sz="2200" dirty="0"/>
          </a:p>
          <a:p>
            <a:pPr algn="just"/>
            <a:r>
              <a:rPr lang="cs-CZ" sz="2200" dirty="0" smtClean="0"/>
              <a:t>Vysvětlující </a:t>
            </a:r>
            <a:r>
              <a:rPr lang="cs-CZ" sz="2200" dirty="0"/>
              <a:t>proměnné – nezávisle proměnné, </a:t>
            </a:r>
            <a:r>
              <a:rPr lang="cs-CZ" sz="2200" dirty="0" err="1"/>
              <a:t>regresory</a:t>
            </a:r>
            <a:r>
              <a:rPr lang="cs-CZ" sz="2200" dirty="0"/>
              <a:t>, </a:t>
            </a:r>
            <a:r>
              <a:rPr lang="cs-CZ" sz="2200" dirty="0" smtClean="0"/>
              <a:t>příčiny (X).</a:t>
            </a:r>
            <a:endParaRPr lang="en-GB" sz="2200" dirty="0"/>
          </a:p>
          <a:p>
            <a:endParaRPr lang="en-GB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1559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</a:pPr>
            <a:r>
              <a:rPr lang="cs-CZ" sz="2000" dirty="0"/>
              <a:t>V klasickém lineárním regresním modelu se předpokládá lineární vztah mezi nenáhodnými veličinami y, x</a:t>
            </a:r>
            <a:r>
              <a:rPr lang="cs-CZ" sz="2000" baseline="-25000" dirty="0"/>
              <a:t>1</a:t>
            </a:r>
            <a:r>
              <a:rPr lang="cs-CZ" sz="2000" dirty="0"/>
              <a:t>, x</a:t>
            </a:r>
            <a:r>
              <a:rPr lang="cs-CZ" sz="2000" baseline="-25000" dirty="0"/>
              <a:t>2</a:t>
            </a:r>
            <a:r>
              <a:rPr lang="cs-CZ" sz="2000" dirty="0"/>
              <a:t>, …, </a:t>
            </a:r>
            <a:r>
              <a:rPr lang="cs-CZ" sz="2000" dirty="0" err="1"/>
              <a:t>x</a:t>
            </a:r>
            <a:r>
              <a:rPr lang="cs-CZ" sz="2000" baseline="-25000" dirty="0" err="1"/>
              <a:t>k</a:t>
            </a:r>
            <a:r>
              <a:rPr lang="cs-CZ" sz="2000" dirty="0"/>
              <a:t> a součtový efekt náhodné složky ε. </a:t>
            </a:r>
          </a:p>
          <a:p>
            <a:pPr algn="just">
              <a:spcBef>
                <a:spcPts val="600"/>
              </a:spcBef>
            </a:pPr>
            <a:r>
              <a:rPr lang="cs-CZ" sz="2000" dirty="0"/>
              <a:t>Regresní funkce má tedy </a:t>
            </a:r>
            <a:r>
              <a:rPr lang="cs-CZ" sz="2000" dirty="0" smtClean="0"/>
              <a:t>tvar</a:t>
            </a:r>
          </a:p>
          <a:p>
            <a:pPr algn="just">
              <a:spcBef>
                <a:spcPts val="600"/>
              </a:spcBef>
            </a:pPr>
            <a:endParaRPr lang="cs-CZ" sz="2000" dirty="0"/>
          </a:p>
          <a:p>
            <a:pPr algn="just">
              <a:spcBef>
                <a:spcPts val="600"/>
              </a:spcBef>
            </a:pPr>
            <a:endParaRPr lang="cs-CZ" sz="2000" dirty="0"/>
          </a:p>
          <a:p>
            <a:pPr algn="just">
              <a:spcBef>
                <a:spcPts val="600"/>
              </a:spcBef>
            </a:pPr>
            <a:endParaRPr lang="cs-CZ" sz="2000" dirty="0" smtClean="0"/>
          </a:p>
          <a:p>
            <a:pPr algn="just">
              <a:spcBef>
                <a:spcPts val="600"/>
              </a:spcBef>
            </a:pPr>
            <a:r>
              <a:rPr lang="cs-CZ" sz="2000" dirty="0" smtClean="0"/>
              <a:t>přičemž </a:t>
            </a:r>
            <a:r>
              <a:rPr lang="cs-CZ" sz="2000" dirty="0"/>
              <a:t>neznámé koeficienty β</a:t>
            </a:r>
            <a:r>
              <a:rPr lang="cs-CZ" sz="2000" baseline="-25000" dirty="0"/>
              <a:t>j</a:t>
            </a:r>
            <a:r>
              <a:rPr lang="cs-CZ" sz="2000" dirty="0"/>
              <a:t>, j = 1, …, k, lze zjednodušeně interpretovat jako průměrnou změnu hodnoty Y při růstu hodnoty proměnné </a:t>
            </a:r>
            <a:r>
              <a:rPr lang="cs-CZ" sz="2000" dirty="0" err="1"/>
              <a:t>x</a:t>
            </a:r>
            <a:r>
              <a:rPr lang="cs-CZ" sz="2000" baseline="-25000" dirty="0" err="1"/>
              <a:t>j</a:t>
            </a:r>
            <a:r>
              <a:rPr lang="cs-CZ" sz="2000" dirty="0"/>
              <a:t> o jednu jednotku za předpokladu, že hodnoty ostatních proměnných </a:t>
            </a:r>
            <a:r>
              <a:rPr lang="cs-CZ" sz="2000" dirty="0" err="1"/>
              <a:t>x</a:t>
            </a:r>
            <a:r>
              <a:rPr lang="cs-CZ" sz="2000" baseline="-25000" dirty="0" err="1"/>
              <a:t>i</a:t>
            </a:r>
            <a:r>
              <a:rPr lang="cs-CZ" sz="2000" dirty="0"/>
              <a:t>, i = 1, …, k, zůstanou nezměněné. </a:t>
            </a:r>
          </a:p>
          <a:p>
            <a:pPr algn="just">
              <a:spcBef>
                <a:spcPts val="600"/>
              </a:spcBef>
            </a:pPr>
            <a:endParaRPr lang="cs-CZ" sz="2000" dirty="0"/>
          </a:p>
          <a:p>
            <a:pPr algn="just">
              <a:spcBef>
                <a:spcPts val="600"/>
              </a:spcBef>
            </a:pPr>
            <a:endParaRPr lang="cs-CZ" sz="2000" dirty="0"/>
          </a:p>
          <a:p>
            <a:pPr algn="just">
              <a:spcBef>
                <a:spcPts val="600"/>
              </a:spcBef>
            </a:pPr>
            <a:endParaRPr lang="cs-CZ" sz="2000" dirty="0"/>
          </a:p>
          <a:p>
            <a:pPr algn="just">
              <a:spcBef>
                <a:spcPts val="600"/>
              </a:spcBef>
            </a:pPr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593069"/>
              </p:ext>
            </p:extLst>
          </p:nvPr>
        </p:nvGraphicFramePr>
        <p:xfrm>
          <a:off x="2682511" y="2886546"/>
          <a:ext cx="3146437" cy="3600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Rovnice" r:id="rId4" imgW="1904174" imgH="215806" progId="Equation.3">
                  <p:embed/>
                </p:oleObj>
              </mc:Choice>
              <mc:Fallback>
                <p:oleObj name="Rovnice" r:id="rId4" imgW="1904174" imgH="215806" progId="Equation.3">
                  <p:embed/>
                  <p:pic>
                    <p:nvPicPr>
                      <p:cNvPr id="2662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511" y="2886546"/>
                        <a:ext cx="3146437" cy="3600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00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3196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Model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Autofit/>
          </a:bodyPr>
          <a:lstStyle/>
          <a:p>
            <a:pPr algn="just"/>
            <a:r>
              <a:rPr lang="cs-CZ" sz="1800" dirty="0" smtClean="0"/>
              <a:t>Rovnice </a:t>
            </a:r>
            <a:r>
              <a:rPr lang="cs-CZ" sz="1800" dirty="0"/>
              <a:t>lineární </a:t>
            </a:r>
            <a:r>
              <a:rPr lang="cs-CZ" sz="1800" dirty="0" smtClean="0"/>
              <a:t>regrese:</a:t>
            </a:r>
            <a:endParaRPr lang="cs-CZ" sz="1800" dirty="0"/>
          </a:p>
          <a:p>
            <a:pPr algn="just">
              <a:buNone/>
            </a:pPr>
            <a:r>
              <a:rPr lang="cs-CZ" sz="1800" i="1" dirty="0"/>
              <a:t>	</a:t>
            </a:r>
            <a:r>
              <a:rPr lang="en-GB" sz="1800" i="1" dirty="0" err="1" smtClean="0"/>
              <a:t>y</a:t>
            </a:r>
            <a:r>
              <a:rPr lang="en-GB" sz="1800" i="1" baseline="-25000" dirty="0" err="1" smtClean="0"/>
              <a:t>t</a:t>
            </a:r>
            <a:r>
              <a:rPr lang="en-GB" sz="1800" i="1" dirty="0" smtClean="0"/>
              <a:t> </a:t>
            </a:r>
            <a:r>
              <a:rPr lang="en-GB" sz="1800" i="1" dirty="0"/>
              <a:t>= </a:t>
            </a:r>
            <a:r>
              <a:rPr lang="el-GR" sz="1800" i="1" dirty="0"/>
              <a:t>α + β</a:t>
            </a:r>
            <a:r>
              <a:rPr lang="en-GB" sz="1800" i="1" dirty="0" err="1"/>
              <a:t>xt</a:t>
            </a:r>
            <a:r>
              <a:rPr lang="en-GB" sz="1800" i="1" dirty="0"/>
              <a:t> + </a:t>
            </a:r>
            <a:r>
              <a:rPr lang="en-GB" sz="1800" i="1" dirty="0" err="1"/>
              <a:t>u</a:t>
            </a:r>
            <a:r>
              <a:rPr lang="en-GB" sz="1800" i="1" baseline="-25000" dirty="0" err="1"/>
              <a:t>t</a:t>
            </a:r>
            <a:endParaRPr lang="cs-CZ" sz="1800" baseline="-25000" dirty="0"/>
          </a:p>
          <a:p>
            <a:pPr algn="just">
              <a:buNone/>
            </a:pPr>
            <a:endParaRPr lang="cs-CZ" sz="1800" dirty="0"/>
          </a:p>
          <a:p>
            <a:pPr algn="just"/>
            <a:r>
              <a:rPr lang="cs-CZ" sz="1800" dirty="0" smtClean="0"/>
              <a:t>Typickým </a:t>
            </a:r>
            <a:r>
              <a:rPr lang="cs-CZ" sz="1800" dirty="0"/>
              <a:t>příkladem aplikace jednoduché regresní analýzy ve financích je CAPM model.  </a:t>
            </a:r>
            <a:endParaRPr lang="en-GB" sz="1800" dirty="0"/>
          </a:p>
          <a:p>
            <a:endParaRPr lang="en-GB" sz="1800" dirty="0"/>
          </a:p>
          <a:p>
            <a:pPr algn="just">
              <a:spcBef>
                <a:spcPts val="600"/>
              </a:spcBef>
            </a:pPr>
            <a:endParaRPr lang="cs-CZ" sz="1800" dirty="0"/>
          </a:p>
          <a:p>
            <a:pPr algn="just">
              <a:spcBef>
                <a:spcPts val="600"/>
              </a:spcBef>
            </a:pPr>
            <a:endParaRPr lang="cs-CZ" sz="1800" dirty="0"/>
          </a:p>
          <a:p>
            <a:pPr algn="just">
              <a:spcBef>
                <a:spcPts val="600"/>
              </a:spcBef>
            </a:pPr>
            <a:endParaRPr lang="cs-CZ" sz="1800" dirty="0"/>
          </a:p>
          <a:p>
            <a:pPr algn="just">
              <a:spcBef>
                <a:spcPts val="600"/>
              </a:spcBef>
            </a:pPr>
            <a:endParaRPr lang="cs-CZ" sz="1800" dirty="0"/>
          </a:p>
          <a:p>
            <a:pPr algn="just">
              <a:spcBef>
                <a:spcPts val="600"/>
              </a:spcBef>
            </a:pPr>
            <a:endParaRPr lang="cs-CZ" sz="1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407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91" y="1645920"/>
            <a:ext cx="8247185" cy="4655233"/>
          </a:xfrm>
        </p:spPr>
        <p:txBody>
          <a:bodyPr>
            <a:normAutofit/>
          </a:bodyPr>
          <a:lstStyle/>
          <a:p>
            <a:pPr algn="just">
              <a:spcBef>
                <a:spcPts val="600"/>
              </a:spcBef>
            </a:pPr>
            <a:r>
              <a:rPr lang="cs-CZ" sz="2400" dirty="0"/>
              <a:t>Určete vliv kurzu cen jednotlivých společností na vývoj kurzu indexu DJI v období od 22. 2. 2016 do 20. 2. 2019.</a:t>
            </a:r>
          </a:p>
          <a:p>
            <a:pPr algn="just">
              <a:spcBef>
                <a:spcPts val="600"/>
              </a:spcBef>
            </a:pPr>
            <a:endParaRPr lang="cs-CZ" sz="2400" dirty="0" smtClean="0"/>
          </a:p>
          <a:p>
            <a:pPr algn="just">
              <a:spcBef>
                <a:spcPts val="600"/>
              </a:spcBef>
            </a:pPr>
            <a:r>
              <a:rPr lang="cs-CZ" sz="2400" dirty="0" smtClean="0"/>
              <a:t>Postup:</a:t>
            </a:r>
          </a:p>
          <a:p>
            <a:pPr lvl="1" algn="just">
              <a:spcBef>
                <a:spcPts val="600"/>
              </a:spcBef>
            </a:pPr>
            <a:r>
              <a:rPr lang="cs-CZ" sz="2000" dirty="0" smtClean="0"/>
              <a:t>Formulace modelu, určení vysvětlované proměnné a vysvětlujících proměnných. </a:t>
            </a:r>
          </a:p>
          <a:p>
            <a:pPr lvl="1" algn="just">
              <a:spcBef>
                <a:spcPts val="600"/>
              </a:spcBef>
            </a:pPr>
            <a:r>
              <a:rPr lang="cs-CZ" sz="2000" dirty="0" smtClean="0"/>
              <a:t>Určení </a:t>
            </a:r>
            <a:r>
              <a:rPr lang="cs-CZ" sz="2000" dirty="0" err="1" smtClean="0"/>
              <a:t>stacionarity</a:t>
            </a:r>
            <a:r>
              <a:rPr lang="cs-CZ" sz="2000" dirty="0" smtClean="0"/>
              <a:t> dat – data musí být stacionární.</a:t>
            </a:r>
          </a:p>
          <a:p>
            <a:pPr lvl="1" algn="just">
              <a:spcBef>
                <a:spcPts val="600"/>
              </a:spcBef>
            </a:pPr>
            <a:r>
              <a:rPr lang="cs-CZ" sz="2000" dirty="0" smtClean="0"/>
              <a:t>Odhadnutí parametrů metodou nejmenších čtverců.</a:t>
            </a:r>
          </a:p>
          <a:p>
            <a:pPr lvl="1" algn="just">
              <a:spcBef>
                <a:spcPts val="600"/>
              </a:spcBef>
            </a:pPr>
            <a:r>
              <a:rPr lang="cs-CZ" sz="2000" dirty="0" smtClean="0"/>
              <a:t>Pro využití OLS je nutné otestovat všechny předpoklady.</a:t>
            </a:r>
          </a:p>
          <a:p>
            <a:pPr lvl="1" algn="just">
              <a:spcBef>
                <a:spcPts val="600"/>
              </a:spcBef>
            </a:pPr>
            <a:r>
              <a:rPr lang="cs-CZ" sz="2000" dirty="0" smtClean="0"/>
              <a:t>Verifikace modelu.</a:t>
            </a:r>
          </a:p>
          <a:p>
            <a:pPr lvl="1" algn="just">
              <a:spcBef>
                <a:spcPts val="600"/>
              </a:spcBef>
            </a:pPr>
            <a:r>
              <a:rPr lang="cs-CZ" sz="2000" dirty="0" smtClean="0"/>
              <a:t>Interpretace modelu.</a:t>
            </a:r>
          </a:p>
          <a:p>
            <a:pPr algn="just">
              <a:spcBef>
                <a:spcPts val="600"/>
              </a:spcBef>
            </a:pPr>
            <a:endParaRPr lang="cs-CZ" sz="24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797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smtClean="0"/>
              <a:t>Příklad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504091" y="1645920"/>
                <a:ext cx="8247185" cy="4655233"/>
              </a:xfrm>
            </p:spPr>
            <p:txBody>
              <a:bodyPr>
                <a:normAutofit/>
              </a:bodyPr>
              <a:lstStyle/>
              <a:p>
                <a:pPr algn="just">
                  <a:spcBef>
                    <a:spcPts val="600"/>
                  </a:spcBef>
                </a:pPr>
                <a:r>
                  <a:rPr lang="cs-CZ" sz="2000" dirty="0" smtClean="0"/>
                  <a:t>Určete vliv kurzu cen jednotlivých společností na vývoj kurzu indexu DJI v období od 22. 2. 2016 do 20. 2. 2019.</a:t>
                </a:r>
              </a:p>
              <a:p>
                <a:pPr algn="just">
                  <a:spcBef>
                    <a:spcPts val="600"/>
                  </a:spcBef>
                </a:pPr>
                <a:endParaRPr lang="cs-CZ" sz="2000" dirty="0"/>
              </a:p>
              <a:p>
                <a:pPr algn="just">
                  <a:spcBef>
                    <a:spcPts val="600"/>
                  </a:spcBef>
                </a:pPr>
                <a:r>
                  <a:rPr lang="cs-CZ" sz="2000" dirty="0" smtClean="0"/>
                  <a:t>Specifikace modelu:</a:t>
                </a:r>
              </a:p>
              <a:p>
                <a:pPr marL="0" indent="0" algn="just">
                  <a:spcBef>
                    <a:spcPts val="600"/>
                  </a:spcBef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𝐷𝐽𝐼</m:t>
                        </m:r>
                      </m:e>
                      <m:sub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cs-CZ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cs-CZ" sz="2000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𝐷</m:t>
                        </m:r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𝐼𝑆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𝐼𝑁𝑇𝐶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𝐽𝑁𝐽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sub>
                    </m:sSub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b="0" i="1" smtClean="0">
                            <a:latin typeface="Cambria Math" panose="02040503050406030204" pitchFamily="18" charset="0"/>
                          </a:rPr>
                          <m:t>𝑁𝐾𝐸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cs-CZ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cs-CZ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cs-CZ" sz="2000" dirty="0" smtClean="0"/>
              </a:p>
              <a:p>
                <a:pPr algn="just">
                  <a:spcBef>
                    <a:spcPts val="600"/>
                  </a:spcBef>
                </a:pPr>
                <a:endParaRPr lang="cs-CZ" sz="2000" dirty="0"/>
              </a:p>
              <a:p>
                <a:pPr algn="just">
                  <a:spcBef>
                    <a:spcPts val="600"/>
                  </a:spcBef>
                </a:pPr>
                <a:r>
                  <a:rPr lang="cs-CZ" sz="2000" dirty="0" smtClean="0"/>
                  <a:t>kde:</a:t>
                </a:r>
              </a:p>
              <a:p>
                <a:pPr lvl="1" algn="just">
                  <a:spcBef>
                    <a:spcPts val="6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𝐷𝐽𝐼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cs-CZ" sz="2000" dirty="0"/>
                  <a:t> </a:t>
                </a:r>
                <a:r>
                  <a:rPr lang="cs-CZ" sz="2000" dirty="0" smtClean="0"/>
                  <a:t>je Dow </a:t>
                </a:r>
                <a:r>
                  <a:rPr lang="cs-CZ" sz="2000" dirty="0"/>
                  <a:t>Jones Industrial Average</a:t>
                </a:r>
              </a:p>
              <a:p>
                <a:pPr lvl="1" algn="just">
                  <a:spcBef>
                    <a:spcPts val="6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𝐷𝐼𝑆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cs-CZ" sz="2000" dirty="0" smtClean="0"/>
                  <a:t> je </a:t>
                </a:r>
                <a:r>
                  <a:rPr lang="cs-CZ" sz="2000" dirty="0" err="1"/>
                  <a:t>The</a:t>
                </a:r>
                <a:r>
                  <a:rPr lang="cs-CZ" sz="2000" dirty="0"/>
                  <a:t> </a:t>
                </a:r>
                <a:r>
                  <a:rPr lang="cs-CZ" sz="2000" dirty="0" err="1"/>
                  <a:t>Walt</a:t>
                </a:r>
                <a:r>
                  <a:rPr lang="cs-CZ" sz="2000" dirty="0"/>
                  <a:t> </a:t>
                </a:r>
                <a:r>
                  <a:rPr lang="cs-CZ" sz="2000" dirty="0" err="1"/>
                  <a:t>Disney</a:t>
                </a:r>
                <a:r>
                  <a:rPr lang="cs-CZ" sz="2000" dirty="0"/>
                  <a:t> </a:t>
                </a:r>
                <a:r>
                  <a:rPr lang="cs-CZ" sz="2000" dirty="0" err="1"/>
                  <a:t>Company</a:t>
                </a:r>
                <a:endParaRPr lang="cs-CZ" sz="2000" dirty="0" smtClean="0"/>
              </a:p>
              <a:p>
                <a:pPr lvl="1" algn="just">
                  <a:spcBef>
                    <a:spcPts val="6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𝐼𝑁𝑇𝐶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cs-CZ" sz="2000" dirty="0" smtClean="0"/>
                  <a:t> je Intel </a:t>
                </a:r>
                <a:r>
                  <a:rPr lang="cs-CZ" sz="2000" dirty="0" err="1" smtClean="0"/>
                  <a:t>Corporation</a:t>
                </a:r>
                <a:endParaRPr lang="cs-CZ" sz="2000" dirty="0" smtClean="0"/>
              </a:p>
              <a:p>
                <a:pPr lvl="1" algn="just">
                  <a:spcBef>
                    <a:spcPts val="6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𝐽𝑁𝐽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cs-CZ" sz="2000" dirty="0" smtClean="0"/>
                  <a:t> je Johnson </a:t>
                </a:r>
                <a:r>
                  <a:rPr lang="en-US" sz="2000" dirty="0" smtClean="0"/>
                  <a:t>&amp;</a:t>
                </a:r>
                <a:r>
                  <a:rPr lang="cs-CZ" sz="2000" dirty="0" smtClean="0"/>
                  <a:t> Johnson</a:t>
                </a:r>
              </a:p>
              <a:p>
                <a:pPr lvl="1" algn="just">
                  <a:spcBef>
                    <a:spcPts val="6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cs-CZ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𝑁𝐾𝐸</m:t>
                        </m:r>
                      </m:e>
                      <m:sub>
                        <m:r>
                          <a:rPr lang="cs-CZ" sz="20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cs-CZ" sz="2000" dirty="0" smtClean="0"/>
                  <a:t> je NIKE, Inc.</a:t>
                </a:r>
              </a:p>
              <a:p>
                <a:pPr algn="just">
                  <a:spcBef>
                    <a:spcPts val="600"/>
                  </a:spcBef>
                </a:pPr>
                <a:endParaRPr lang="cs-CZ" sz="2000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4091" y="1645920"/>
                <a:ext cx="8247185" cy="4655233"/>
              </a:xfrm>
              <a:blipFill>
                <a:blip r:embed="rId2"/>
                <a:stretch>
                  <a:fillRect l="-665" t="-1309" r="-73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50628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1827</TotalTime>
  <Words>239</Words>
  <Application>Microsoft Office PowerPoint</Application>
  <PresentationFormat>Předvádění na obrazovce (4:3)</PresentationFormat>
  <Paragraphs>55</Paragraphs>
  <Slides>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Motiv Office</vt:lpstr>
      <vt:lpstr>Rovnice</vt:lpstr>
      <vt:lpstr>Finanční ekonometrie</vt:lpstr>
      <vt:lpstr>Lineární regresní model</vt:lpstr>
      <vt:lpstr>Cíl regresní analýzy</vt:lpstr>
      <vt:lpstr>Proměnné</vt:lpstr>
      <vt:lpstr>Model</vt:lpstr>
      <vt:lpstr>Model</vt:lpstr>
      <vt:lpstr>Příklad</vt:lpstr>
      <vt:lpstr>Příklad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ekonometrie</dc:title>
  <dc:creator>Uživatel systému Windows</dc:creator>
  <cp:lastModifiedBy>Iveta Palečková</cp:lastModifiedBy>
  <cp:revision>34</cp:revision>
  <cp:lastPrinted>2019-02-25T11:43:00Z</cp:lastPrinted>
  <dcterms:created xsi:type="dcterms:W3CDTF">2019-02-19T15:15:01Z</dcterms:created>
  <dcterms:modified xsi:type="dcterms:W3CDTF">2019-02-25T18:58:23Z</dcterms:modified>
</cp:coreProperties>
</file>