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7" r:id="rId3"/>
    <p:sldId id="265" r:id="rId4"/>
    <p:sldId id="276" r:id="rId5"/>
    <p:sldId id="277" r:id="rId6"/>
    <p:sldId id="279" r:id="rId7"/>
    <p:sldId id="278" r:id="rId8"/>
    <p:sldId id="280" r:id="rId9"/>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63" d="100"/>
          <a:sy n="163" d="100"/>
        </p:scale>
        <p:origin x="171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50DC1D1-7DE1-4E09-9866-353D6BAA01FA}" type="datetimeFigureOut">
              <a:rPr lang="cs-CZ" smtClean="0"/>
              <a:t>25.02.2019</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543AB13-5DD4-413F-B2C6-CF65F1DDA4DE}" type="slidenum">
              <a:rPr lang="cs-CZ" smtClean="0"/>
              <a:t>‹#›</a:t>
            </a:fld>
            <a:endParaRPr lang="cs-CZ"/>
          </a:p>
        </p:txBody>
      </p:sp>
    </p:spTree>
    <p:extLst>
      <p:ext uri="{BB962C8B-B14F-4D97-AF65-F5344CB8AC3E}">
        <p14:creationId xmlns:p14="http://schemas.microsoft.com/office/powerpoint/2010/main" val="29020020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AFE1C2E-FDD5-4489-A76C-825E2CFA9C73}" type="datetimeFigureOut">
              <a:rPr lang="cs-CZ" smtClean="0"/>
              <a:t>25.02.2019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351872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FE1C2E-FDD5-4489-A76C-825E2CFA9C73}" type="datetimeFigureOut">
              <a:rPr lang="cs-CZ" smtClean="0"/>
              <a:t>25.02.2019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372110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FE1C2E-FDD5-4489-A76C-825E2CFA9C73}" type="datetimeFigureOut">
              <a:rPr lang="cs-CZ" smtClean="0"/>
              <a:t>25.02.2019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7836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AFE1C2E-FDD5-4489-A76C-825E2CFA9C73}" type="datetimeFigureOut">
              <a:rPr lang="cs-CZ" smtClean="0"/>
              <a:t>25.02.2019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2023233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AFE1C2E-FDD5-4489-A76C-825E2CFA9C73}" type="datetimeFigureOut">
              <a:rPr lang="cs-CZ" smtClean="0"/>
              <a:t>25.02.2019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562428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AFE1C2E-FDD5-4489-A76C-825E2CFA9C73}" type="datetimeFigureOut">
              <a:rPr lang="cs-CZ" smtClean="0"/>
              <a:t>25.02.2019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591062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AFE1C2E-FDD5-4489-A76C-825E2CFA9C73}" type="datetimeFigureOut">
              <a:rPr lang="cs-CZ" smtClean="0"/>
              <a:t>25.02.2019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100297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AFE1C2E-FDD5-4489-A76C-825E2CFA9C73}" type="datetimeFigureOut">
              <a:rPr lang="cs-CZ" smtClean="0"/>
              <a:t>25.02.2019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2993050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E1C2E-FDD5-4489-A76C-825E2CFA9C73}" type="datetimeFigureOut">
              <a:rPr lang="cs-CZ" smtClean="0"/>
              <a:t>25.02.2019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23567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AFE1C2E-FDD5-4489-A76C-825E2CFA9C73}" type="datetimeFigureOut">
              <a:rPr lang="cs-CZ" smtClean="0"/>
              <a:t>25.02.2019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38858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AFE1C2E-FDD5-4489-A76C-825E2CFA9C73}" type="datetimeFigureOut">
              <a:rPr lang="cs-CZ" smtClean="0"/>
              <a:t>25.02.2019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FEA69E8-7716-40AE-989D-78DEF5E832A1}" type="slidenum">
              <a:rPr lang="cs-CZ" smtClean="0"/>
              <a:t>‹#›</a:t>
            </a:fld>
            <a:endParaRPr lang="cs-CZ"/>
          </a:p>
        </p:txBody>
      </p:sp>
    </p:spTree>
    <p:extLst>
      <p:ext uri="{BB962C8B-B14F-4D97-AF65-F5344CB8AC3E}">
        <p14:creationId xmlns:p14="http://schemas.microsoft.com/office/powerpoint/2010/main" val="396478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E1C2E-FDD5-4489-A76C-825E2CFA9C73}" type="datetimeFigureOut">
              <a:rPr lang="cs-CZ" smtClean="0"/>
              <a:t>25.02.2019</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A69E8-7716-40AE-989D-78DEF5E832A1}" type="slidenum">
              <a:rPr lang="cs-CZ" smtClean="0"/>
              <a:t>‹#›</a:t>
            </a:fld>
            <a:endParaRPr lang="cs-CZ"/>
          </a:p>
        </p:txBody>
      </p:sp>
    </p:spTree>
    <p:extLst>
      <p:ext uri="{BB962C8B-B14F-4D97-AF65-F5344CB8AC3E}">
        <p14:creationId xmlns:p14="http://schemas.microsoft.com/office/powerpoint/2010/main" val="3081228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218223" y="417122"/>
            <a:ext cx="5891632" cy="616655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p:nvPr>
        </p:nvSpPr>
        <p:spPr>
          <a:xfrm>
            <a:off x="490451" y="1138989"/>
            <a:ext cx="4991793" cy="2377295"/>
          </a:xfrm>
        </p:spPr>
        <p:txBody>
          <a:bodyPr/>
          <a:lstStyle/>
          <a:p>
            <a:r>
              <a:rPr lang="cs-CZ" dirty="0" smtClean="0">
                <a:solidFill>
                  <a:schemeClr val="bg1"/>
                </a:solidFill>
              </a:rPr>
              <a:t>Finanční ekonometrie</a:t>
            </a:r>
            <a:endParaRPr lang="cs-CZ" dirty="0">
              <a:solidFill>
                <a:schemeClr val="bg1"/>
              </a:solidFill>
            </a:endParaRPr>
          </a:p>
        </p:txBody>
      </p:sp>
      <p:sp>
        <p:nvSpPr>
          <p:cNvPr id="3" name="Podnadpis 2"/>
          <p:cNvSpPr>
            <a:spLocks noGrp="1"/>
          </p:cNvSpPr>
          <p:nvPr>
            <p:ph type="subTitle" idx="1"/>
          </p:nvPr>
        </p:nvSpPr>
        <p:spPr>
          <a:xfrm>
            <a:off x="490451" y="4261749"/>
            <a:ext cx="5095702" cy="1720735"/>
          </a:xfrm>
        </p:spPr>
        <p:txBody>
          <a:bodyPr/>
          <a:lstStyle/>
          <a:p>
            <a:r>
              <a:rPr lang="cs-CZ" dirty="0" smtClean="0">
                <a:solidFill>
                  <a:schemeClr val="bg1"/>
                </a:solidFill>
              </a:rPr>
              <a:t>Téma 8:</a:t>
            </a:r>
          </a:p>
          <a:p>
            <a:r>
              <a:rPr lang="cs-CZ" dirty="0" smtClean="0">
                <a:solidFill>
                  <a:schemeClr val="bg1"/>
                </a:solidFill>
              </a:rPr>
              <a:t>Analýza panelových dat</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28617" y="255750"/>
            <a:ext cx="1699500" cy="1325611"/>
          </a:xfrm>
          <a:prstGeom prst="rect">
            <a:avLst/>
          </a:prstGeom>
        </p:spPr>
      </p:pic>
    </p:spTree>
    <p:extLst>
      <p:ext uri="{BB962C8B-B14F-4D97-AF65-F5344CB8AC3E}">
        <p14:creationId xmlns:p14="http://schemas.microsoft.com/office/powerpoint/2010/main" val="257701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0986" y="365127"/>
            <a:ext cx="7238040" cy="1280794"/>
          </a:xfrm>
        </p:spPr>
        <p:txBody>
          <a:bodyPr>
            <a:normAutofit/>
          </a:bodyPr>
          <a:lstStyle/>
          <a:p>
            <a:r>
              <a:rPr lang="cs-CZ" dirty="0" smtClean="0"/>
              <a:t>Analýza panelových dat</a:t>
            </a:r>
            <a:endParaRPr lang="en-GB" dirty="0"/>
          </a:p>
        </p:txBody>
      </p:sp>
      <p:sp>
        <p:nvSpPr>
          <p:cNvPr id="3" name="Zástupný symbol pro obsah 2"/>
          <p:cNvSpPr>
            <a:spLocks noGrp="1"/>
          </p:cNvSpPr>
          <p:nvPr>
            <p:ph idx="1"/>
          </p:nvPr>
        </p:nvSpPr>
        <p:spPr>
          <a:xfrm>
            <a:off x="633046" y="1904999"/>
            <a:ext cx="7882304" cy="4271963"/>
          </a:xfrm>
        </p:spPr>
        <p:txBody>
          <a:bodyPr>
            <a:normAutofit/>
          </a:bodyPr>
          <a:lstStyle/>
          <a:p>
            <a:pPr algn="just"/>
            <a:r>
              <a:rPr lang="cs-CZ" sz="2000" dirty="0"/>
              <a:t>Panelová regrese (neboli analýza panelových dat) je statisticko-ekonometrická metoda, která se zabývá analýzou vztahů a souvislostí dat ve dvourozměrném prostoru. </a:t>
            </a:r>
          </a:p>
          <a:p>
            <a:pPr algn="just"/>
            <a:r>
              <a:rPr lang="cs-CZ" sz="2000" dirty="0"/>
              <a:t>První rozměr tvoří časová veličina, druhým rozměrem jsou průřezová data jednotlivých objektů pozorování. </a:t>
            </a:r>
          </a:p>
          <a:p>
            <a:pPr algn="just"/>
            <a:endParaRPr lang="cs-CZ" sz="2000" dirty="0"/>
          </a:p>
          <a:p>
            <a:pPr algn="just"/>
            <a:r>
              <a:rPr lang="cs-CZ" sz="2000" dirty="0"/>
              <a:t>Analýzu panelových dat lze definovat jako studium jednotlivých subjektů (jednotlivců, domácností, podniků, regionů, států, …) a jejich vzájemných vztahů, u kterých se periodicky provádí zjišťování charakteristických znaků a jejich následné hlubší prozkoumávání. </a:t>
            </a:r>
          </a:p>
          <a:p>
            <a:pPr algn="just"/>
            <a:endParaRPr lang="cs-CZ" sz="2000" dirty="0"/>
          </a:p>
          <a:p>
            <a:pPr algn="just"/>
            <a:endParaRPr lang="cs-CZ" sz="20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333821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160375" cy="1280794"/>
          </a:xfrm>
        </p:spPr>
        <p:txBody>
          <a:bodyPr/>
          <a:lstStyle/>
          <a:p>
            <a:r>
              <a:rPr lang="cs-CZ" dirty="0"/>
              <a:t>Panelová data</a:t>
            </a:r>
          </a:p>
        </p:txBody>
      </p:sp>
      <p:sp>
        <p:nvSpPr>
          <p:cNvPr id="3" name="Zástupný symbol pro obsah 2"/>
          <p:cNvSpPr>
            <a:spLocks noGrp="1"/>
          </p:cNvSpPr>
          <p:nvPr>
            <p:ph idx="1"/>
          </p:nvPr>
        </p:nvSpPr>
        <p:spPr>
          <a:xfrm>
            <a:off x="504091" y="1645920"/>
            <a:ext cx="8247185" cy="4655233"/>
          </a:xfrm>
        </p:spPr>
        <p:txBody>
          <a:bodyPr>
            <a:normAutofit/>
          </a:bodyPr>
          <a:lstStyle/>
          <a:p>
            <a:pPr algn="just"/>
            <a:r>
              <a:rPr lang="cs-CZ" sz="2200" dirty="0"/>
              <a:t>Panelová data jsou data, kde jsou charakteristiky za jednotlivá pozorování zjišťovány za více časových období. </a:t>
            </a:r>
          </a:p>
          <a:p>
            <a:pPr algn="just"/>
            <a:endParaRPr lang="cs-CZ" sz="2200" dirty="0"/>
          </a:p>
          <a:p>
            <a:pPr algn="just"/>
            <a:r>
              <a:rPr lang="cs-CZ" sz="2200" dirty="0"/>
              <a:t>Panel (panel data set) je soubor jednotek, které si jsou nějakou charakteristickou vlastností velmi podobné nebo příbuzné (osoby, domácnosti, firmy, země), na kterých se provádí kontinuální (v čase se opakující) pozorování. </a:t>
            </a:r>
          </a:p>
          <a:p>
            <a:pPr algn="just"/>
            <a:endParaRPr lang="cs-CZ" sz="2200" dirty="0"/>
          </a:p>
          <a:p>
            <a:pPr algn="just"/>
            <a:r>
              <a:rPr lang="cs-CZ" sz="2200" dirty="0"/>
              <a:t>Nutnou podmínkou pro možnost definování panelu a následné analýzy panelových dat je zejména ta skutečnost, že soubor jednotek se v čase nemění </a:t>
            </a:r>
            <a:r>
              <a:rPr lang="cs-CZ" sz="2200" dirty="0" smtClean="0"/>
              <a:t>vypadnuté </a:t>
            </a:r>
            <a:r>
              <a:rPr lang="cs-CZ" sz="2200" dirty="0"/>
              <a:t>jednotky se nenahrazují novými.</a:t>
            </a:r>
          </a:p>
          <a:p>
            <a:endParaRPr lang="en-GB" sz="22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5798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160375" cy="1280794"/>
          </a:xfrm>
        </p:spPr>
        <p:txBody>
          <a:bodyPr/>
          <a:lstStyle/>
          <a:p>
            <a:r>
              <a:rPr lang="cs-CZ" dirty="0"/>
              <a:t>Panelová regrese</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562708" y="1645921"/>
                <a:ext cx="7901354" cy="4666956"/>
              </a:xfrm>
            </p:spPr>
            <p:txBody>
              <a:bodyPr>
                <a:normAutofit/>
              </a:bodyPr>
              <a:lstStyle/>
              <a:p>
                <a:pPr algn="just"/>
                <a:r>
                  <a:rPr lang="cs-CZ" sz="2400" dirty="0" smtClean="0"/>
                  <a:t>Základní regresní model panelových dat:</a:t>
                </a:r>
              </a:p>
              <a:p>
                <a:pPr algn="just"/>
                <a:endParaRPr lang="cs-CZ" sz="2400" dirty="0" smtClean="0"/>
              </a:p>
              <a:p>
                <a:pPr marL="0" indent="0" algn="just">
                  <a:buNone/>
                </a:pPr>
                <a14:m>
                  <m:oMathPara xmlns:m="http://schemas.openxmlformats.org/officeDocument/2006/math">
                    <m:oMathParaPr>
                      <m:jc m:val="centerGroup"/>
                    </m:oMathParaPr>
                    <m:oMath xmlns:m="http://schemas.openxmlformats.org/officeDocument/2006/math">
                      <m:sSub>
                        <m:sSubPr>
                          <m:ctrlPr>
                            <a:rPr lang="cs-CZ" sz="2000" i="1" smtClean="0">
                              <a:latin typeface="Cambria Math" panose="02040503050406030204" pitchFamily="18" charset="0"/>
                            </a:rPr>
                          </m:ctrlPr>
                        </m:sSubPr>
                        <m:e>
                          <m:r>
                            <a:rPr lang="cs-CZ" sz="2000" b="0" i="1" smtClean="0">
                              <a:latin typeface="Cambria Math" panose="02040503050406030204" pitchFamily="18" charset="0"/>
                            </a:rPr>
                            <m:t>𝑦</m:t>
                          </m:r>
                        </m:e>
                        <m:sub>
                          <m:r>
                            <a:rPr lang="cs-CZ" sz="2000" b="0" i="1" smtClean="0">
                              <a:latin typeface="Cambria Math" panose="02040503050406030204" pitchFamily="18" charset="0"/>
                            </a:rPr>
                            <m:t>𝑖𝑡</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i="1" smtClean="0">
                              <a:latin typeface="Cambria Math" panose="02040503050406030204" pitchFamily="18" charset="0"/>
                              <a:ea typeface="Cambria Math" panose="02040503050406030204" pitchFamily="18" charset="0"/>
                            </a:rPr>
                            <m:t>𝛽</m:t>
                          </m:r>
                        </m:e>
                        <m:sub>
                          <m:r>
                            <a:rPr lang="cs-CZ" sz="2000" b="0" i="1" smtClean="0">
                              <a:latin typeface="Cambria Math" panose="02040503050406030204" pitchFamily="18" charset="0"/>
                            </a:rPr>
                            <m:t>1</m:t>
                          </m:r>
                        </m:sub>
                      </m:sSub>
                      <m:sSub>
                        <m:sSubPr>
                          <m:ctrlPr>
                            <a:rPr lang="cs-CZ" sz="2000" i="1">
                              <a:latin typeface="Cambria Math" panose="02040503050406030204" pitchFamily="18" charset="0"/>
                            </a:rPr>
                          </m:ctrlPr>
                        </m:sSubPr>
                        <m:e>
                          <m:r>
                            <a:rPr lang="cs-CZ" sz="2000" b="0" i="1" smtClean="0">
                              <a:latin typeface="Cambria Math" panose="02040503050406030204" pitchFamily="18" charset="0"/>
                            </a:rPr>
                            <m:t>𝑥</m:t>
                          </m:r>
                        </m:e>
                        <m:sub>
                          <m:r>
                            <a:rPr lang="cs-CZ" sz="2000" i="1">
                              <a:latin typeface="Cambria Math" panose="02040503050406030204" pitchFamily="18" charset="0"/>
                            </a:rPr>
                            <m:t>𝑖𝑡</m:t>
                          </m:r>
                          <m:r>
                            <a:rPr lang="cs-CZ" sz="2000" b="0" i="1" smtClean="0">
                              <a:latin typeface="Cambria Math" panose="02040503050406030204" pitchFamily="18" charset="0"/>
                            </a:rPr>
                            <m:t>1</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ea typeface="Cambria Math" panose="02040503050406030204" pitchFamily="18" charset="0"/>
                            </a:rPr>
                            <m:t>𝛽</m:t>
                          </m:r>
                        </m:e>
                        <m:sub>
                          <m:r>
                            <a:rPr lang="cs-CZ" sz="2000" b="0" i="1" smtClean="0">
                              <a:latin typeface="Cambria Math" panose="02040503050406030204" pitchFamily="18" charset="0"/>
                              <a:ea typeface="Cambria Math" panose="02040503050406030204" pitchFamily="18" charset="0"/>
                            </a:rPr>
                            <m:t>2</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𝑥</m:t>
                          </m:r>
                        </m:e>
                        <m:sub>
                          <m:r>
                            <a:rPr lang="cs-CZ" sz="2000" i="1">
                              <a:latin typeface="Cambria Math" panose="02040503050406030204" pitchFamily="18" charset="0"/>
                            </a:rPr>
                            <m:t>𝑖𝑡</m:t>
                          </m:r>
                          <m:r>
                            <a:rPr lang="cs-CZ" sz="2000" b="0" i="1" smtClean="0">
                              <a:latin typeface="Cambria Math" panose="02040503050406030204" pitchFamily="18" charset="0"/>
                            </a:rPr>
                            <m:t>2</m:t>
                          </m:r>
                        </m:sub>
                      </m:sSub>
                      <m:r>
                        <a:rPr lang="cs-CZ" sz="2000" b="0" i="1" smtClean="0">
                          <a:latin typeface="Cambria Math" panose="02040503050406030204" pitchFamily="18" charset="0"/>
                        </a:rPr>
                        <m:t>+</m:t>
                      </m:r>
                      <m:r>
                        <a:rPr lang="cs-CZ" sz="2000" b="0" i="0" smtClean="0">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ea typeface="Cambria Math" panose="02040503050406030204" pitchFamily="18" charset="0"/>
                            </a:rPr>
                            <m:t>𝛽</m:t>
                          </m:r>
                        </m:e>
                        <m:sub>
                          <m:r>
                            <a:rPr lang="cs-CZ" sz="2000" b="0" i="1" smtClean="0">
                              <a:latin typeface="Cambria Math" panose="02040503050406030204" pitchFamily="18" charset="0"/>
                              <a:ea typeface="Cambria Math" panose="02040503050406030204" pitchFamily="18" charset="0"/>
                            </a:rPr>
                            <m:t>𝑘</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𝑥</m:t>
                          </m:r>
                        </m:e>
                        <m:sub>
                          <m:r>
                            <a:rPr lang="cs-CZ" sz="2000" i="1">
                              <a:latin typeface="Cambria Math" panose="02040503050406030204" pitchFamily="18" charset="0"/>
                            </a:rPr>
                            <m:t>𝑖𝑡</m:t>
                          </m:r>
                          <m:r>
                            <a:rPr lang="cs-CZ" sz="2000" b="0" i="1" smtClean="0">
                              <a:latin typeface="Cambria Math" panose="02040503050406030204" pitchFamily="18" charset="0"/>
                            </a:rPr>
                            <m:t>𝑘</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i="1" smtClean="0">
                              <a:latin typeface="Cambria Math" panose="02040503050406030204" pitchFamily="18" charset="0"/>
                              <a:ea typeface="Cambria Math" panose="02040503050406030204" pitchFamily="18" charset="0"/>
                            </a:rPr>
                            <m:t>𝛼</m:t>
                          </m:r>
                        </m:e>
                        <m:sub>
                          <m:r>
                            <a:rPr lang="cs-CZ" sz="2000" i="1">
                              <a:latin typeface="Cambria Math" panose="02040503050406030204" pitchFamily="18" charset="0"/>
                            </a:rPr>
                            <m:t>1</m:t>
                          </m:r>
                        </m:sub>
                      </m:sSub>
                      <m:sSub>
                        <m:sSubPr>
                          <m:ctrlPr>
                            <a:rPr lang="cs-CZ" sz="2000" i="1">
                              <a:latin typeface="Cambria Math" panose="02040503050406030204" pitchFamily="18" charset="0"/>
                            </a:rPr>
                          </m:ctrlPr>
                        </m:sSubPr>
                        <m:e>
                          <m:r>
                            <a:rPr lang="cs-CZ" sz="2000" b="0" i="1" smtClean="0">
                              <a:latin typeface="Cambria Math" panose="02040503050406030204" pitchFamily="18" charset="0"/>
                            </a:rPr>
                            <m:t>𝑍</m:t>
                          </m:r>
                        </m:e>
                        <m:sub>
                          <m:r>
                            <a:rPr lang="cs-CZ" sz="2000" i="1">
                              <a:latin typeface="Cambria Math" panose="02040503050406030204" pitchFamily="18" charset="0"/>
                            </a:rPr>
                            <m:t>𝑖</m:t>
                          </m:r>
                          <m:r>
                            <a:rPr lang="cs-CZ" sz="2000" i="1">
                              <a:latin typeface="Cambria Math" panose="02040503050406030204" pitchFamily="18" charset="0"/>
                            </a:rPr>
                            <m:t>1</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ea typeface="Cambria Math" panose="02040503050406030204" pitchFamily="18" charset="0"/>
                            </a:rPr>
                            <m:t>𝛼</m:t>
                          </m:r>
                        </m:e>
                        <m:sub>
                          <m:r>
                            <a:rPr lang="cs-CZ" sz="2000" b="0" i="1" smtClean="0">
                              <a:latin typeface="Cambria Math" panose="02040503050406030204" pitchFamily="18" charset="0"/>
                              <a:ea typeface="Cambria Math" panose="02040503050406030204" pitchFamily="18" charset="0"/>
                            </a:rPr>
                            <m:t>2</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𝑍</m:t>
                          </m:r>
                        </m:e>
                        <m:sub>
                          <m:r>
                            <a:rPr lang="cs-CZ" sz="2000" i="1">
                              <a:latin typeface="Cambria Math" panose="02040503050406030204" pitchFamily="18" charset="0"/>
                            </a:rPr>
                            <m:t>𝑖</m:t>
                          </m:r>
                          <m:r>
                            <a:rPr lang="cs-CZ" sz="2000" b="0" i="1" smtClean="0">
                              <a:latin typeface="Cambria Math" panose="02040503050406030204" pitchFamily="18" charset="0"/>
                            </a:rPr>
                            <m:t>2</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i="1">
                              <a:latin typeface="Cambria Math" panose="02040503050406030204" pitchFamily="18" charset="0"/>
                              <a:ea typeface="Cambria Math" panose="02040503050406030204" pitchFamily="18" charset="0"/>
                            </a:rPr>
                            <m:t>𝛼</m:t>
                          </m:r>
                        </m:e>
                        <m:sub>
                          <m:r>
                            <a:rPr lang="cs-CZ" sz="2000" b="0" i="1" smtClean="0">
                              <a:latin typeface="Cambria Math" panose="02040503050406030204" pitchFamily="18" charset="0"/>
                              <a:ea typeface="Cambria Math" panose="02040503050406030204" pitchFamily="18" charset="0"/>
                            </a:rPr>
                            <m:t>𝑞</m:t>
                          </m:r>
                        </m:sub>
                      </m:sSub>
                      <m:sSub>
                        <m:sSubPr>
                          <m:ctrlPr>
                            <a:rPr lang="cs-CZ" sz="2000" i="1">
                              <a:latin typeface="Cambria Math" panose="02040503050406030204" pitchFamily="18" charset="0"/>
                            </a:rPr>
                          </m:ctrlPr>
                        </m:sSubPr>
                        <m:e>
                          <m:r>
                            <a:rPr lang="cs-CZ" sz="2000" i="1">
                              <a:latin typeface="Cambria Math" panose="02040503050406030204" pitchFamily="18" charset="0"/>
                            </a:rPr>
                            <m:t>𝑍</m:t>
                          </m:r>
                        </m:e>
                        <m:sub>
                          <m:r>
                            <a:rPr lang="cs-CZ" sz="2000" i="1">
                              <a:latin typeface="Cambria Math" panose="02040503050406030204" pitchFamily="18" charset="0"/>
                            </a:rPr>
                            <m:t>𝑖</m:t>
                          </m:r>
                          <m:r>
                            <a:rPr lang="cs-CZ" sz="2000" b="0" i="1" smtClean="0">
                              <a:latin typeface="Cambria Math" panose="02040503050406030204" pitchFamily="18" charset="0"/>
                            </a:rPr>
                            <m:t>𝑞</m:t>
                          </m:r>
                        </m:sub>
                      </m:sSub>
                      <m:r>
                        <a:rPr lang="cs-CZ" sz="2000" b="0" i="1" smtClean="0">
                          <a:latin typeface="Cambria Math" panose="02040503050406030204" pitchFamily="18" charset="0"/>
                        </a:rPr>
                        <m:t>+</m:t>
                      </m:r>
                      <m:sSub>
                        <m:sSubPr>
                          <m:ctrlPr>
                            <a:rPr lang="cs-CZ" sz="2000" i="1">
                              <a:latin typeface="Cambria Math" panose="02040503050406030204" pitchFamily="18" charset="0"/>
                            </a:rPr>
                          </m:ctrlPr>
                        </m:sSubPr>
                        <m:e>
                          <m:r>
                            <a:rPr lang="cs-CZ" sz="2000" b="0" i="1" smtClean="0">
                              <a:latin typeface="Cambria Math" panose="02040503050406030204" pitchFamily="18" charset="0"/>
                            </a:rPr>
                            <m:t>𝑢</m:t>
                          </m:r>
                        </m:e>
                        <m:sub>
                          <m:r>
                            <a:rPr lang="cs-CZ" sz="2000" i="1">
                              <a:latin typeface="Cambria Math" panose="02040503050406030204" pitchFamily="18" charset="0"/>
                            </a:rPr>
                            <m:t>𝑖</m:t>
                          </m:r>
                          <m:r>
                            <a:rPr lang="cs-CZ" sz="2000" b="0" i="1" smtClean="0">
                              <a:latin typeface="Cambria Math" panose="02040503050406030204" pitchFamily="18" charset="0"/>
                            </a:rPr>
                            <m:t>𝑡</m:t>
                          </m:r>
                        </m:sub>
                      </m:sSub>
                    </m:oMath>
                  </m:oMathPara>
                </a14:m>
                <a:endParaRPr lang="cs-CZ" sz="2000" dirty="0"/>
              </a:p>
              <a:p>
                <a:pPr algn="just"/>
                <a:endParaRPr lang="cs-CZ" sz="2400" dirty="0"/>
              </a:p>
              <a:p>
                <a:pPr algn="just"/>
                <a:r>
                  <a:rPr lang="cs-CZ" sz="2200" dirty="0" smtClean="0"/>
                  <a:t>kde:</a:t>
                </a:r>
              </a:p>
              <a:p>
                <a:pPr lvl="1" algn="just"/>
                <a:r>
                  <a:rPr lang="cs-CZ" sz="1800" dirty="0" smtClean="0"/>
                  <a:t>index </a:t>
                </a:r>
                <a:r>
                  <a:rPr lang="cs-CZ" sz="1800" i="1" dirty="0"/>
                  <a:t>i</a:t>
                </a:r>
                <a:r>
                  <a:rPr lang="cs-CZ" sz="1800" dirty="0"/>
                  <a:t> označuje průřezový rozměr i = 1, …, n, </a:t>
                </a:r>
              </a:p>
              <a:p>
                <a:pPr lvl="1" algn="just"/>
                <a:r>
                  <a:rPr lang="cs-CZ" sz="1800" dirty="0"/>
                  <a:t>index </a:t>
                </a:r>
                <a:r>
                  <a:rPr lang="cs-CZ" sz="1800" i="1" dirty="0"/>
                  <a:t>t</a:t>
                </a:r>
                <a:r>
                  <a:rPr lang="cs-CZ" sz="1800" dirty="0"/>
                  <a:t> časový rozměr t = 1, …, T,</a:t>
                </a:r>
              </a:p>
              <a:p>
                <a:pPr lvl="1" algn="just"/>
                <a:r>
                  <a:rPr lang="cs-CZ" sz="1800" dirty="0"/>
                  <a:t>proměnné </a:t>
                </a:r>
                <a:r>
                  <a:rPr lang="cs-CZ" sz="1800" i="1" dirty="0"/>
                  <a:t>x</a:t>
                </a:r>
                <a:r>
                  <a:rPr lang="cs-CZ" sz="1800" i="1" baseline="-25000" dirty="0"/>
                  <a:t>1</a:t>
                </a:r>
                <a:r>
                  <a:rPr lang="cs-CZ" sz="1800" dirty="0"/>
                  <a:t> až </a:t>
                </a:r>
                <a:r>
                  <a:rPr lang="cs-CZ" sz="1800" i="1" dirty="0" err="1"/>
                  <a:t>x</a:t>
                </a:r>
                <a:r>
                  <a:rPr lang="cs-CZ" sz="1800" i="1" baseline="-25000" dirty="0" err="1"/>
                  <a:t>k</a:t>
                </a:r>
                <a:r>
                  <a:rPr lang="cs-CZ" sz="1800" dirty="0"/>
                  <a:t> jsou vysvětlující proměnné nezahrnující vektor jednotek,</a:t>
                </a:r>
              </a:p>
              <a:p>
                <a:pPr lvl="1" algn="just"/>
                <a:r>
                  <a:rPr lang="cs-CZ" sz="1800" dirty="0"/>
                  <a:t>proměnné  </a:t>
                </a:r>
                <a:r>
                  <a:rPr lang="cs-CZ" sz="1800" i="1" dirty="0"/>
                  <a:t>z</a:t>
                </a:r>
                <a:r>
                  <a:rPr lang="cs-CZ" sz="1800" i="1" baseline="-25000" dirty="0"/>
                  <a:t>1</a:t>
                </a:r>
                <a:r>
                  <a:rPr lang="cs-CZ" sz="1800" dirty="0"/>
                  <a:t> až </a:t>
                </a:r>
                <a:r>
                  <a:rPr lang="cs-CZ" sz="1800" i="1" dirty="0" err="1"/>
                  <a:t>z</a:t>
                </a:r>
                <a:r>
                  <a:rPr lang="cs-CZ" sz="1800" i="1" baseline="-25000" dirty="0" err="1"/>
                  <a:t>q</a:t>
                </a:r>
                <a:r>
                  <a:rPr lang="cs-CZ" sz="1800" dirty="0"/>
                  <a:t> představují individuální efekty – různorodost, kterou se může odlišovat jednotlivec nebo celá skupina od ostatních entit – sem se zařazuje případný vektor jednotek. </a:t>
                </a:r>
                <a:endParaRPr lang="cs-CZ" sz="1800" dirty="0" smtClean="0"/>
              </a:p>
              <a:p>
                <a:pPr lvl="1" algn="just"/>
                <a:r>
                  <a:rPr lang="cs-CZ" sz="1800" dirty="0" smtClean="0"/>
                  <a:t>Individuální </a:t>
                </a:r>
                <a:r>
                  <a:rPr lang="cs-CZ" sz="1800" dirty="0"/>
                  <a:t>efekty se nemění s časem.   </a:t>
                </a:r>
              </a:p>
              <a:p>
                <a:pPr algn="just">
                  <a:buNone/>
                </a:pPr>
                <a:endParaRPr lang="cs-CZ" sz="2400"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562708" y="1645921"/>
                <a:ext cx="7901354" cy="4666956"/>
              </a:xfrm>
              <a:blipFill rotWithShape="0">
                <a:blip r:embed="rId2"/>
                <a:stretch>
                  <a:fillRect l="-1003" t="-1828" r="-694"/>
                </a:stretch>
              </a:blipFill>
            </p:spPr>
            <p:txBody>
              <a:bodyPr/>
              <a:lstStyle/>
              <a:p>
                <a:r>
                  <a:rPr lang="cs-CZ">
                    <a:noFill/>
                  </a:rPr>
                  <a:t> </a:t>
                </a:r>
              </a:p>
            </p:txBody>
          </p:sp>
        </mc:Fallback>
      </mc:AlternateContent>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3491559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160375" cy="1280794"/>
          </a:xfrm>
        </p:spPr>
        <p:txBody>
          <a:bodyPr>
            <a:normAutofit fontScale="90000"/>
          </a:bodyPr>
          <a:lstStyle/>
          <a:p>
            <a:r>
              <a:rPr lang="cs-CZ" dirty="0"/>
              <a:t>Modely fixních a náhodných efektů</a:t>
            </a:r>
          </a:p>
        </p:txBody>
      </p:sp>
      <p:sp>
        <p:nvSpPr>
          <p:cNvPr id="3" name="Zástupný symbol pro obsah 2"/>
          <p:cNvSpPr>
            <a:spLocks noGrp="1"/>
          </p:cNvSpPr>
          <p:nvPr>
            <p:ph idx="1"/>
          </p:nvPr>
        </p:nvSpPr>
        <p:spPr>
          <a:xfrm>
            <a:off x="504091" y="1859973"/>
            <a:ext cx="8247185" cy="4441180"/>
          </a:xfrm>
        </p:spPr>
        <p:txBody>
          <a:bodyPr>
            <a:normAutofit/>
          </a:bodyPr>
          <a:lstStyle/>
          <a:p>
            <a:pPr algn="just"/>
            <a:r>
              <a:rPr lang="cs-CZ" sz="2200" dirty="0"/>
              <a:t>Problém heterogenity v panelových modelech řeší dva typy modelů, a to modely fixních efektů a modely náhodných efektů. </a:t>
            </a:r>
          </a:p>
          <a:p>
            <a:pPr algn="just"/>
            <a:r>
              <a:rPr lang="cs-CZ" sz="2200" dirty="0"/>
              <a:t>Efekty slouží k odstranění určité veličiny z panelových dat, která se liší mezi jednotlivými skupinami nebo v čase. </a:t>
            </a:r>
            <a:endParaRPr lang="en-GB" sz="2200" dirty="0"/>
          </a:p>
          <a:p>
            <a:pPr algn="just"/>
            <a:r>
              <a:rPr lang="cs-CZ" sz="2200" dirty="0"/>
              <a:t>Modely umožňují postihnout určitá specifika dílčí časové řady nebo země. </a:t>
            </a:r>
          </a:p>
          <a:p>
            <a:pPr algn="just"/>
            <a:endParaRPr lang="cs-CZ" sz="2200" dirty="0"/>
          </a:p>
          <a:p>
            <a:pPr algn="just"/>
            <a:r>
              <a:rPr lang="cs-CZ" sz="2200" dirty="0"/>
              <a:t>Model s fixními efekty (</a:t>
            </a:r>
            <a:r>
              <a:rPr lang="cs-CZ" sz="2200" dirty="0" err="1"/>
              <a:t>Fixed</a:t>
            </a:r>
            <a:r>
              <a:rPr lang="cs-CZ" sz="2200" dirty="0"/>
              <a:t> </a:t>
            </a:r>
            <a:r>
              <a:rPr lang="cs-CZ" sz="2200" dirty="0" err="1"/>
              <a:t>Effects</a:t>
            </a:r>
            <a:r>
              <a:rPr lang="cs-CZ" sz="2200" dirty="0"/>
              <a:t> Model)</a:t>
            </a:r>
          </a:p>
          <a:p>
            <a:pPr algn="just"/>
            <a:r>
              <a:rPr lang="cs-CZ" sz="2200" dirty="0"/>
              <a:t>Model náhodných efektů (</a:t>
            </a:r>
            <a:r>
              <a:rPr lang="cs-CZ" sz="2200" dirty="0" err="1"/>
              <a:t>Random</a:t>
            </a:r>
            <a:r>
              <a:rPr lang="cs-CZ" sz="2200" dirty="0"/>
              <a:t> </a:t>
            </a:r>
            <a:r>
              <a:rPr lang="cs-CZ" sz="2200" dirty="0" err="1"/>
              <a:t>Effects</a:t>
            </a:r>
            <a:r>
              <a:rPr lang="cs-CZ" sz="2200" dirty="0"/>
              <a:t> Model)</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3343196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160375" cy="1280794"/>
          </a:xfrm>
        </p:spPr>
        <p:txBody>
          <a:bodyPr>
            <a:normAutofit fontScale="90000"/>
          </a:bodyPr>
          <a:lstStyle/>
          <a:p>
            <a:r>
              <a:rPr lang="cs-CZ" dirty="0"/>
              <a:t>Testy jednotkových kořenů panelových </a:t>
            </a:r>
            <a:r>
              <a:rPr lang="cs-CZ" dirty="0" smtClean="0"/>
              <a:t>dat</a:t>
            </a:r>
            <a:endParaRPr lang="cs-CZ" dirty="0"/>
          </a:p>
        </p:txBody>
      </p:sp>
      <p:sp>
        <p:nvSpPr>
          <p:cNvPr id="3" name="Zástupný symbol pro obsah 2"/>
          <p:cNvSpPr>
            <a:spLocks noGrp="1"/>
          </p:cNvSpPr>
          <p:nvPr>
            <p:ph idx="1"/>
          </p:nvPr>
        </p:nvSpPr>
        <p:spPr>
          <a:xfrm>
            <a:off x="504091" y="1901536"/>
            <a:ext cx="8247185" cy="4399617"/>
          </a:xfrm>
        </p:spPr>
        <p:txBody>
          <a:bodyPr>
            <a:normAutofit fontScale="92500"/>
          </a:bodyPr>
          <a:lstStyle/>
          <a:p>
            <a:pPr algn="just"/>
            <a:r>
              <a:rPr lang="cs-CZ" sz="2400" dirty="0"/>
              <a:t>Testování hypotéz o existenci jednotkových kořenů a </a:t>
            </a:r>
            <a:r>
              <a:rPr lang="cs-CZ" sz="2400" dirty="0" err="1"/>
              <a:t>kointegrace</a:t>
            </a:r>
            <a:r>
              <a:rPr lang="cs-CZ" sz="2400" dirty="0"/>
              <a:t> za použití panelových dat oproti testům v rámci jednorozměrných časových řad přináší dodatečné komplikace. </a:t>
            </a:r>
          </a:p>
          <a:p>
            <a:pPr lvl="1" algn="just"/>
            <a:r>
              <a:rPr lang="cs-CZ" sz="2100" dirty="0"/>
              <a:t>1. panelová data obecně vnášejí do modelů podstatné množství nepozorované heterogenity, která je spodobněná ve specifických parametrech jednotlivých objektů. </a:t>
            </a:r>
          </a:p>
          <a:p>
            <a:pPr lvl="1" algn="just"/>
            <a:r>
              <a:rPr lang="cs-CZ" sz="2100" dirty="0"/>
              <a:t>2. v mnoha empirických aplikacích, zejména v aplikacích typu reálných měnových kurzů, se neadekvátně předpokládá nezávislost průřezových dat. </a:t>
            </a:r>
          </a:p>
          <a:p>
            <a:pPr lvl="1" algn="just"/>
            <a:r>
              <a:rPr lang="cs-CZ" sz="2100" dirty="0"/>
              <a:t>3. je často velmi obtížné interpretovat výsledky určitého panelového modelu v případě zamítnutí hypotézy neexistence jednotkových kořenů nebo neexistence </a:t>
            </a:r>
            <a:r>
              <a:rPr lang="cs-CZ" sz="2100" dirty="0" err="1"/>
              <a:t>kointegračních</a:t>
            </a:r>
            <a:r>
              <a:rPr lang="cs-CZ" sz="2100" dirty="0"/>
              <a:t> vztahů mezi proměnnými v modelu. </a:t>
            </a:r>
          </a:p>
          <a:p>
            <a:pPr algn="just"/>
            <a:r>
              <a:rPr lang="cs-CZ" sz="2400" dirty="0"/>
              <a:t>Závěr uskutečněný na základě výsledků testů nemůže tedy obvykle vypadat následovně: </a:t>
            </a:r>
            <a:r>
              <a:rPr lang="cs-CZ" sz="2400" dirty="0" smtClean="0"/>
              <a:t>statisticky </a:t>
            </a:r>
            <a:r>
              <a:rPr lang="cs-CZ" sz="2400" dirty="0"/>
              <a:t>významná část objektů panelu je stacionární nebo </a:t>
            </a:r>
            <a:r>
              <a:rPr lang="cs-CZ" sz="2400" dirty="0" err="1" smtClean="0"/>
              <a:t>kointegrovaná</a:t>
            </a:r>
            <a:r>
              <a:rPr lang="cs-CZ" sz="2400" dirty="0" smtClean="0"/>
              <a:t>.</a:t>
            </a:r>
            <a:endParaRPr lang="cs-CZ" sz="24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146979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1" y="365127"/>
            <a:ext cx="7137888" cy="1123704"/>
          </a:xfrm>
        </p:spPr>
        <p:txBody>
          <a:bodyPr>
            <a:normAutofit fontScale="90000"/>
          </a:bodyPr>
          <a:lstStyle/>
          <a:p>
            <a:r>
              <a:rPr lang="cs-CZ" dirty="0"/>
              <a:t>Testy jednotkových kořenů panelových dat</a:t>
            </a:r>
          </a:p>
        </p:txBody>
      </p:sp>
      <p:sp>
        <p:nvSpPr>
          <p:cNvPr id="3" name="Zástupný symbol pro obsah 2"/>
          <p:cNvSpPr>
            <a:spLocks noGrp="1"/>
          </p:cNvSpPr>
          <p:nvPr>
            <p:ph idx="1"/>
          </p:nvPr>
        </p:nvSpPr>
        <p:spPr>
          <a:xfrm>
            <a:off x="504091" y="1645920"/>
            <a:ext cx="8247185" cy="4655233"/>
          </a:xfrm>
        </p:spPr>
        <p:txBody>
          <a:bodyPr>
            <a:normAutofit fontScale="92500" lnSpcReduction="10000"/>
          </a:bodyPr>
          <a:lstStyle/>
          <a:p>
            <a:pPr algn="just"/>
            <a:r>
              <a:rPr lang="cs-CZ" sz="2500" dirty="0"/>
              <a:t>Práce současných autorů navrhují tedy testy jednotkových kořenů panelových dat, které mají větší sílu než testy jednotkových kořenů používaných pro ověřování </a:t>
            </a:r>
            <a:r>
              <a:rPr lang="cs-CZ" sz="2500" dirty="0" err="1"/>
              <a:t>stacionarity</a:t>
            </a:r>
            <a:r>
              <a:rPr lang="cs-CZ" sz="2500" dirty="0"/>
              <a:t> jednorozměrných časových řad. Lze zmínit testy autorů:</a:t>
            </a:r>
          </a:p>
          <a:p>
            <a:pPr lvl="1" algn="just"/>
            <a:r>
              <a:rPr lang="cs-CZ" sz="2100" dirty="0" err="1"/>
              <a:t>Levin</a:t>
            </a:r>
            <a:r>
              <a:rPr lang="cs-CZ" sz="2100" dirty="0"/>
              <a:t>, Lin a </a:t>
            </a:r>
            <a:r>
              <a:rPr lang="cs-CZ" sz="2100" dirty="0" err="1"/>
              <a:t>Chu</a:t>
            </a:r>
            <a:r>
              <a:rPr lang="cs-CZ" sz="2100" dirty="0"/>
              <a:t> (2002) – test LLC,</a:t>
            </a:r>
          </a:p>
          <a:p>
            <a:pPr lvl="1" algn="just"/>
            <a:r>
              <a:rPr lang="cs-CZ" sz="2100" dirty="0" err="1"/>
              <a:t>Breitung</a:t>
            </a:r>
            <a:r>
              <a:rPr lang="cs-CZ" sz="2100" dirty="0"/>
              <a:t> (2000),</a:t>
            </a:r>
          </a:p>
          <a:p>
            <a:pPr lvl="1" algn="just"/>
            <a:r>
              <a:rPr lang="cs-CZ" sz="2100" dirty="0" err="1"/>
              <a:t>Im</a:t>
            </a:r>
            <a:r>
              <a:rPr lang="cs-CZ" sz="2100" dirty="0"/>
              <a:t>, </a:t>
            </a:r>
            <a:r>
              <a:rPr lang="cs-CZ" sz="2100" dirty="0" err="1"/>
              <a:t>Pesaran</a:t>
            </a:r>
            <a:r>
              <a:rPr lang="cs-CZ" sz="2100" dirty="0"/>
              <a:t> a </a:t>
            </a:r>
            <a:r>
              <a:rPr lang="cs-CZ" sz="2100" dirty="0" err="1"/>
              <a:t>Shin</a:t>
            </a:r>
            <a:r>
              <a:rPr lang="cs-CZ" sz="2100" dirty="0"/>
              <a:t> (2003) – test IPS,</a:t>
            </a:r>
          </a:p>
          <a:p>
            <a:pPr lvl="1" algn="just"/>
            <a:r>
              <a:rPr lang="cs-CZ" sz="2100" dirty="0" err="1"/>
              <a:t>Maddala</a:t>
            </a:r>
            <a:r>
              <a:rPr lang="cs-CZ" sz="2100" dirty="0"/>
              <a:t> a </a:t>
            </a:r>
            <a:r>
              <a:rPr lang="cs-CZ" sz="2100" dirty="0" err="1"/>
              <a:t>Wu</a:t>
            </a:r>
            <a:r>
              <a:rPr lang="cs-CZ" sz="2100" dirty="0"/>
              <a:t> (1999), </a:t>
            </a:r>
            <a:r>
              <a:rPr lang="cs-CZ" sz="2100" dirty="0" err="1"/>
              <a:t>Choi</a:t>
            </a:r>
            <a:r>
              <a:rPr lang="cs-CZ" sz="2100" dirty="0"/>
              <a:t> (2001) – </a:t>
            </a:r>
            <a:r>
              <a:rPr lang="cs-CZ" sz="2100" dirty="0" err="1"/>
              <a:t>Fisher</a:t>
            </a:r>
            <a:r>
              <a:rPr lang="cs-CZ" sz="2100" dirty="0"/>
              <a:t>-ADF test a </a:t>
            </a:r>
            <a:r>
              <a:rPr lang="cs-CZ" sz="2100" dirty="0" err="1"/>
              <a:t>Fisher</a:t>
            </a:r>
            <a:r>
              <a:rPr lang="cs-CZ" sz="2100" dirty="0"/>
              <a:t>-PP test,</a:t>
            </a:r>
          </a:p>
          <a:p>
            <a:pPr lvl="1" algn="just"/>
            <a:r>
              <a:rPr lang="cs-CZ" sz="2100" dirty="0" err="1"/>
              <a:t>Hadri</a:t>
            </a:r>
            <a:r>
              <a:rPr lang="cs-CZ" sz="2100" dirty="0"/>
              <a:t> (2000).</a:t>
            </a:r>
          </a:p>
          <a:p>
            <a:pPr algn="just"/>
            <a:endParaRPr lang="cs-CZ" sz="2500" dirty="0" smtClean="0"/>
          </a:p>
          <a:p>
            <a:pPr algn="just"/>
            <a:r>
              <a:rPr lang="cs-CZ" sz="2400" dirty="0"/>
              <a:t>Ačkoli se tyto testy nazývají jako „panel unit </a:t>
            </a:r>
            <a:r>
              <a:rPr lang="cs-CZ" sz="2400" dirty="0" err="1"/>
              <a:t>root</a:t>
            </a:r>
            <a:r>
              <a:rPr lang="cs-CZ" sz="2400" dirty="0"/>
              <a:t>“ testy, jedná se v podstatě o testy paralelního zapojení „jednoduchých“ testů jednotkových kořenů jednotlivých časových řad, které jsou aplikovány na panelovou strukturu dat.</a:t>
            </a:r>
          </a:p>
          <a:p>
            <a:pPr marL="0" indent="0" algn="just">
              <a:buNone/>
            </a:pPr>
            <a:endParaRPr lang="cs-CZ" sz="25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2027506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1" y="365127"/>
            <a:ext cx="7137888" cy="1123704"/>
          </a:xfrm>
        </p:spPr>
        <p:txBody>
          <a:bodyPr>
            <a:normAutofit/>
          </a:bodyPr>
          <a:lstStyle/>
          <a:p>
            <a:r>
              <a:rPr lang="cs-CZ" dirty="0" smtClean="0"/>
              <a:t>Příklad</a:t>
            </a:r>
            <a:endParaRPr lang="cs-CZ" dirty="0"/>
          </a:p>
        </p:txBody>
      </p:sp>
      <p:sp>
        <p:nvSpPr>
          <p:cNvPr id="3" name="Zástupný symbol pro obsah 2"/>
          <p:cNvSpPr>
            <a:spLocks noGrp="1"/>
          </p:cNvSpPr>
          <p:nvPr>
            <p:ph idx="1"/>
          </p:nvPr>
        </p:nvSpPr>
        <p:spPr>
          <a:xfrm>
            <a:off x="504091" y="1645920"/>
            <a:ext cx="8247185" cy="4655233"/>
          </a:xfrm>
        </p:spPr>
        <p:txBody>
          <a:bodyPr>
            <a:normAutofit/>
          </a:bodyPr>
          <a:lstStyle/>
          <a:p>
            <a:pPr algn="just"/>
            <a:r>
              <a:rPr lang="cs-CZ" sz="2500" dirty="0" smtClean="0"/>
              <a:t>Určete determinanty rentability v zemích V4 v období od roku 2000 do roku 2015.</a:t>
            </a:r>
          </a:p>
          <a:p>
            <a:pPr algn="just"/>
            <a:endParaRPr lang="cs-CZ" sz="2100" dirty="0" smtClean="0"/>
          </a:p>
          <a:p>
            <a:pPr algn="just"/>
            <a:endParaRPr lang="cs-CZ" sz="2100" dirty="0"/>
          </a:p>
          <a:p>
            <a:pPr lvl="1" algn="just"/>
            <a:r>
              <a:rPr lang="cs-CZ" sz="2100" dirty="0" smtClean="0"/>
              <a:t>Specifikace rovnice</a:t>
            </a:r>
          </a:p>
          <a:p>
            <a:pPr lvl="1" algn="just"/>
            <a:r>
              <a:rPr lang="cs-CZ" sz="2100" dirty="0" smtClean="0"/>
              <a:t>Stacionární data</a:t>
            </a:r>
          </a:p>
          <a:p>
            <a:pPr lvl="1" algn="just"/>
            <a:r>
              <a:rPr lang="cs-CZ" sz="2100" dirty="0" smtClean="0"/>
              <a:t>Předpoklady metody nejmenších čtverců</a:t>
            </a:r>
          </a:p>
          <a:p>
            <a:pPr lvl="1" algn="just"/>
            <a:r>
              <a:rPr lang="cs-CZ" sz="2100" dirty="0" smtClean="0"/>
              <a:t>Individuální efekty (fixní/náhodné)</a:t>
            </a:r>
          </a:p>
          <a:p>
            <a:pPr lvl="1" algn="just"/>
            <a:r>
              <a:rPr lang="cs-CZ" sz="2100" dirty="0" smtClean="0"/>
              <a:t>Interpretace</a:t>
            </a:r>
            <a:endParaRPr lang="cs-CZ" sz="21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0824" y="365126"/>
            <a:ext cx="919022" cy="716838"/>
          </a:xfrm>
          <a:prstGeom prst="rect">
            <a:avLst/>
          </a:prstGeom>
        </p:spPr>
      </p:pic>
    </p:spTree>
    <p:extLst>
      <p:ext uri="{BB962C8B-B14F-4D97-AF65-F5344CB8AC3E}">
        <p14:creationId xmlns:p14="http://schemas.microsoft.com/office/powerpoint/2010/main" val="2276899189"/>
      </p:ext>
    </p:extLst>
  </p:cSld>
  <p:clrMapOvr>
    <a:masterClrMapping/>
  </p:clrMapOvr>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1878</TotalTime>
  <Words>422</Words>
  <Application>Microsoft Office PowerPoint</Application>
  <PresentationFormat>Předvádění na obrazovce (4:3)</PresentationFormat>
  <Paragraphs>56</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Arial</vt:lpstr>
      <vt:lpstr>Calibri</vt:lpstr>
      <vt:lpstr>Calibri Light</vt:lpstr>
      <vt:lpstr>Cambria Math</vt:lpstr>
      <vt:lpstr>Motiv Office</vt:lpstr>
      <vt:lpstr>Finanční ekonometrie</vt:lpstr>
      <vt:lpstr>Analýza panelových dat</vt:lpstr>
      <vt:lpstr>Panelová data</vt:lpstr>
      <vt:lpstr>Panelová regrese</vt:lpstr>
      <vt:lpstr>Modely fixních a náhodných efektů</vt:lpstr>
      <vt:lpstr>Testy jednotkových kořenů panelových dat</vt:lpstr>
      <vt:lpstr>Testy jednotkových kořenů panelových dat</vt:lpstr>
      <vt:lpstr>Příklad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Finanční ekonometrie</dc:title>
  <dc:creator>Uživatel systému Windows</dc:creator>
  <cp:lastModifiedBy>Iveta Palečková</cp:lastModifiedBy>
  <cp:revision>38</cp:revision>
  <cp:lastPrinted>2019-02-25T11:43:56Z</cp:lastPrinted>
  <dcterms:created xsi:type="dcterms:W3CDTF">2019-02-19T15:15:01Z</dcterms:created>
  <dcterms:modified xsi:type="dcterms:W3CDTF">2019-02-25T20:03:43Z</dcterms:modified>
</cp:coreProperties>
</file>