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63" r:id="rId5"/>
    <p:sldId id="287" r:id="rId6"/>
    <p:sldId id="346" r:id="rId7"/>
    <p:sldId id="338" r:id="rId8"/>
    <p:sldId id="339" r:id="rId9"/>
    <p:sldId id="340" r:id="rId10"/>
    <p:sldId id="345" r:id="rId11"/>
    <p:sldId id="319" r:id="rId12"/>
    <p:sldId id="318" r:id="rId13"/>
    <p:sldId id="321" r:id="rId14"/>
    <p:sldId id="325" r:id="rId15"/>
    <p:sldId id="348" r:id="rId16"/>
    <p:sldId id="329" r:id="rId17"/>
    <p:sldId id="266" r:id="rId18"/>
  </p:sldIdLst>
  <p:sldSz cx="6858000" cy="51435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07871"/>
    <a:srgbClr val="000000"/>
    <a:srgbClr val="981E3A"/>
    <a:srgbClr val="9F2B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38" d="100"/>
          <a:sy n="138" d="100"/>
        </p:scale>
        <p:origin x="1218" y="114"/>
      </p:cViewPr>
      <p:guideLst>
        <p:guide orient="horz" pos="16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841F364-602B-46B6-91A9-1755A2725C16}" type="doc">
      <dgm:prSet loTypeId="urn:microsoft.com/office/officeart/2005/8/layout/pyramid1" loCatId="pyramid" qsTypeId="urn:microsoft.com/office/officeart/2005/8/quickstyle/3d2" qsCatId="3D" csTypeId="urn:microsoft.com/office/officeart/2005/8/colors/colorful5" csCatId="colorful" phldr="1"/>
      <dgm:spPr/>
      <dgm:t>
        <a:bodyPr/>
        <a:lstStyle/>
        <a:p>
          <a:endParaRPr lang="cs-CZ"/>
        </a:p>
      </dgm:t>
    </dgm:pt>
    <dgm:pt modelId="{01914558-5CE3-4056-9BF2-4E4F30201482}">
      <dgm:prSet/>
      <dgm:spPr/>
      <dgm:t>
        <a:bodyPr/>
        <a:lstStyle/>
        <a:p>
          <a:pPr rtl="0"/>
          <a:r>
            <a:rPr lang="cs-CZ" dirty="0"/>
            <a:t>moudrost</a:t>
          </a:r>
        </a:p>
      </dgm:t>
    </dgm:pt>
    <dgm:pt modelId="{E0AF95A1-F076-462A-BDDE-66FBEA6B5C36}" type="parTrans" cxnId="{B4A18FD4-3900-4DCC-AF34-7B140302B31D}">
      <dgm:prSet/>
      <dgm:spPr/>
      <dgm:t>
        <a:bodyPr/>
        <a:lstStyle/>
        <a:p>
          <a:endParaRPr lang="cs-CZ"/>
        </a:p>
      </dgm:t>
    </dgm:pt>
    <dgm:pt modelId="{65DADF17-A2F6-403D-BB65-8BCAFC9E51D7}" type="sibTrans" cxnId="{B4A18FD4-3900-4DCC-AF34-7B140302B31D}">
      <dgm:prSet/>
      <dgm:spPr/>
      <dgm:t>
        <a:bodyPr/>
        <a:lstStyle/>
        <a:p>
          <a:endParaRPr lang="cs-CZ"/>
        </a:p>
      </dgm:t>
    </dgm:pt>
    <dgm:pt modelId="{A3BF4181-B7E9-4280-A6C6-72B60E6D523D}">
      <dgm:prSet/>
      <dgm:spPr/>
      <dgm:t>
        <a:bodyPr/>
        <a:lstStyle/>
        <a:p>
          <a:pPr rtl="0"/>
          <a:r>
            <a:rPr lang="cs-CZ" dirty="0"/>
            <a:t>znalosti</a:t>
          </a:r>
        </a:p>
      </dgm:t>
    </dgm:pt>
    <dgm:pt modelId="{B0E85823-620D-404A-9F8D-042432917FAE}" type="parTrans" cxnId="{305763E1-3903-4252-A64E-49408A51F364}">
      <dgm:prSet/>
      <dgm:spPr/>
      <dgm:t>
        <a:bodyPr/>
        <a:lstStyle/>
        <a:p>
          <a:endParaRPr lang="cs-CZ"/>
        </a:p>
      </dgm:t>
    </dgm:pt>
    <dgm:pt modelId="{F799BB33-DF42-4D00-AFB4-9AAC68581764}" type="sibTrans" cxnId="{305763E1-3903-4252-A64E-49408A51F364}">
      <dgm:prSet/>
      <dgm:spPr/>
      <dgm:t>
        <a:bodyPr/>
        <a:lstStyle/>
        <a:p>
          <a:endParaRPr lang="cs-CZ"/>
        </a:p>
      </dgm:t>
    </dgm:pt>
    <dgm:pt modelId="{7CE2D561-E2A4-4CBA-B97A-B122662E8648}">
      <dgm:prSet/>
      <dgm:spPr/>
      <dgm:t>
        <a:bodyPr/>
        <a:lstStyle/>
        <a:p>
          <a:pPr rtl="0"/>
          <a:r>
            <a:rPr lang="cs-CZ" dirty="0"/>
            <a:t>informace</a:t>
          </a:r>
        </a:p>
      </dgm:t>
    </dgm:pt>
    <dgm:pt modelId="{037A86DB-06C1-4A98-8891-E99F55487AE4}" type="parTrans" cxnId="{9CFABA42-5982-4E80-926F-C9BEF51938A1}">
      <dgm:prSet/>
      <dgm:spPr/>
      <dgm:t>
        <a:bodyPr/>
        <a:lstStyle/>
        <a:p>
          <a:endParaRPr lang="cs-CZ"/>
        </a:p>
      </dgm:t>
    </dgm:pt>
    <dgm:pt modelId="{75EC3BBE-922C-4CD3-BDD9-11F8795D362D}" type="sibTrans" cxnId="{9CFABA42-5982-4E80-926F-C9BEF51938A1}">
      <dgm:prSet/>
      <dgm:spPr/>
      <dgm:t>
        <a:bodyPr/>
        <a:lstStyle/>
        <a:p>
          <a:endParaRPr lang="cs-CZ"/>
        </a:p>
      </dgm:t>
    </dgm:pt>
    <dgm:pt modelId="{DA6E3559-A4F3-4E2B-B909-2201F9F8A9F0}">
      <dgm:prSet/>
      <dgm:spPr/>
      <dgm:t>
        <a:bodyPr/>
        <a:lstStyle/>
        <a:p>
          <a:pPr rtl="0"/>
          <a:r>
            <a:rPr lang="cs-CZ" dirty="0"/>
            <a:t>data</a:t>
          </a:r>
        </a:p>
      </dgm:t>
    </dgm:pt>
    <dgm:pt modelId="{23AD269C-2137-47E2-A838-68EAF4BD8520}" type="parTrans" cxnId="{DFED7F9D-FA75-4D22-AF44-CD029B43C024}">
      <dgm:prSet/>
      <dgm:spPr/>
      <dgm:t>
        <a:bodyPr/>
        <a:lstStyle/>
        <a:p>
          <a:endParaRPr lang="cs-CZ"/>
        </a:p>
      </dgm:t>
    </dgm:pt>
    <dgm:pt modelId="{BA3DB362-EB9B-46C1-8BBE-F2A76C6FA57B}" type="sibTrans" cxnId="{DFED7F9D-FA75-4D22-AF44-CD029B43C024}">
      <dgm:prSet/>
      <dgm:spPr/>
      <dgm:t>
        <a:bodyPr/>
        <a:lstStyle/>
        <a:p>
          <a:endParaRPr lang="cs-CZ"/>
        </a:p>
      </dgm:t>
    </dgm:pt>
    <dgm:pt modelId="{165251F7-F83E-4FB2-B344-3B8D0330D9FD}">
      <dgm:prSet/>
      <dgm:spPr/>
      <dgm:t>
        <a:bodyPr/>
        <a:lstStyle/>
        <a:p>
          <a:pPr rtl="0"/>
          <a:endParaRPr lang="cs-CZ" dirty="0"/>
        </a:p>
      </dgm:t>
    </dgm:pt>
    <dgm:pt modelId="{8B4870BB-2AF1-4D57-B79E-E603ACF945A8}" type="sibTrans" cxnId="{C383A831-004B-428A-A0B9-F3EC743AFDE2}">
      <dgm:prSet/>
      <dgm:spPr/>
      <dgm:t>
        <a:bodyPr/>
        <a:lstStyle/>
        <a:p>
          <a:endParaRPr lang="cs-CZ"/>
        </a:p>
      </dgm:t>
    </dgm:pt>
    <dgm:pt modelId="{7FFF3BC4-79AD-4C35-845D-EC54174D7738}" type="parTrans" cxnId="{C383A831-004B-428A-A0B9-F3EC743AFDE2}">
      <dgm:prSet/>
      <dgm:spPr/>
      <dgm:t>
        <a:bodyPr/>
        <a:lstStyle/>
        <a:p>
          <a:endParaRPr lang="cs-CZ"/>
        </a:p>
      </dgm:t>
    </dgm:pt>
    <dgm:pt modelId="{5321DD3B-0553-4402-BA13-E7FFDD807D1C}" type="pres">
      <dgm:prSet presAssocID="{9841F364-602B-46B6-91A9-1755A2725C16}" presName="Name0" presStyleCnt="0">
        <dgm:presLayoutVars>
          <dgm:dir/>
          <dgm:animLvl val="lvl"/>
          <dgm:resizeHandles val="exact"/>
        </dgm:presLayoutVars>
      </dgm:prSet>
      <dgm:spPr/>
    </dgm:pt>
    <dgm:pt modelId="{35776E0E-81F6-402B-BC45-C3912F9C03D1}" type="pres">
      <dgm:prSet presAssocID="{165251F7-F83E-4FB2-B344-3B8D0330D9FD}" presName="Name8" presStyleCnt="0"/>
      <dgm:spPr/>
    </dgm:pt>
    <dgm:pt modelId="{CCE0BCBE-39C1-4573-B11C-B4B44A5AE260}" type="pres">
      <dgm:prSet presAssocID="{165251F7-F83E-4FB2-B344-3B8D0330D9FD}" presName="level" presStyleLbl="node1" presStyleIdx="0" presStyleCnt="5" custLinFactNeighborX="798" custLinFactNeighborY="2369">
        <dgm:presLayoutVars>
          <dgm:chMax val="1"/>
          <dgm:bulletEnabled val="1"/>
        </dgm:presLayoutVars>
      </dgm:prSet>
      <dgm:spPr/>
    </dgm:pt>
    <dgm:pt modelId="{D1A92839-3AAD-4D72-90CC-36CD441D4D4B}" type="pres">
      <dgm:prSet presAssocID="{165251F7-F83E-4FB2-B344-3B8D0330D9FD}" presName="levelTx" presStyleLbl="revTx" presStyleIdx="0" presStyleCnt="0">
        <dgm:presLayoutVars>
          <dgm:chMax val="1"/>
          <dgm:bulletEnabled val="1"/>
        </dgm:presLayoutVars>
      </dgm:prSet>
      <dgm:spPr/>
    </dgm:pt>
    <dgm:pt modelId="{DC0D6CA7-346A-4130-AEB9-67D19FFB8484}" type="pres">
      <dgm:prSet presAssocID="{01914558-5CE3-4056-9BF2-4E4F30201482}" presName="Name8" presStyleCnt="0"/>
      <dgm:spPr/>
    </dgm:pt>
    <dgm:pt modelId="{100AC227-92EE-4743-94C5-2C4B9C40D6BE}" type="pres">
      <dgm:prSet presAssocID="{01914558-5CE3-4056-9BF2-4E4F30201482}" presName="level" presStyleLbl="node1" presStyleIdx="1" presStyleCnt="5">
        <dgm:presLayoutVars>
          <dgm:chMax val="1"/>
          <dgm:bulletEnabled val="1"/>
        </dgm:presLayoutVars>
      </dgm:prSet>
      <dgm:spPr/>
    </dgm:pt>
    <dgm:pt modelId="{44FB8025-4D77-4F1D-AAC4-838EDBB423A9}" type="pres">
      <dgm:prSet presAssocID="{01914558-5CE3-4056-9BF2-4E4F30201482}" presName="levelTx" presStyleLbl="revTx" presStyleIdx="0" presStyleCnt="0">
        <dgm:presLayoutVars>
          <dgm:chMax val="1"/>
          <dgm:bulletEnabled val="1"/>
        </dgm:presLayoutVars>
      </dgm:prSet>
      <dgm:spPr/>
    </dgm:pt>
    <dgm:pt modelId="{9D660594-382E-4A52-A970-FFB83EEB16F5}" type="pres">
      <dgm:prSet presAssocID="{A3BF4181-B7E9-4280-A6C6-72B60E6D523D}" presName="Name8" presStyleCnt="0"/>
      <dgm:spPr/>
    </dgm:pt>
    <dgm:pt modelId="{E532D2B7-0171-465B-8587-A2AC75FC1185}" type="pres">
      <dgm:prSet presAssocID="{A3BF4181-B7E9-4280-A6C6-72B60E6D523D}" presName="level" presStyleLbl="node1" presStyleIdx="2" presStyleCnt="5">
        <dgm:presLayoutVars>
          <dgm:chMax val="1"/>
          <dgm:bulletEnabled val="1"/>
        </dgm:presLayoutVars>
      </dgm:prSet>
      <dgm:spPr/>
    </dgm:pt>
    <dgm:pt modelId="{CC161AE9-B8B5-4197-BACC-08E95884B043}" type="pres">
      <dgm:prSet presAssocID="{A3BF4181-B7E9-4280-A6C6-72B60E6D523D}" presName="levelTx" presStyleLbl="revTx" presStyleIdx="0" presStyleCnt="0">
        <dgm:presLayoutVars>
          <dgm:chMax val="1"/>
          <dgm:bulletEnabled val="1"/>
        </dgm:presLayoutVars>
      </dgm:prSet>
      <dgm:spPr/>
    </dgm:pt>
    <dgm:pt modelId="{A8137A44-61D4-4569-8283-65824832BA29}" type="pres">
      <dgm:prSet presAssocID="{7CE2D561-E2A4-4CBA-B97A-B122662E8648}" presName="Name8" presStyleCnt="0"/>
      <dgm:spPr/>
    </dgm:pt>
    <dgm:pt modelId="{F49AEE81-464B-4E83-8D49-BD6E1B703789}" type="pres">
      <dgm:prSet presAssocID="{7CE2D561-E2A4-4CBA-B97A-B122662E8648}" presName="level" presStyleLbl="node1" presStyleIdx="3" presStyleCnt="5">
        <dgm:presLayoutVars>
          <dgm:chMax val="1"/>
          <dgm:bulletEnabled val="1"/>
        </dgm:presLayoutVars>
      </dgm:prSet>
      <dgm:spPr/>
    </dgm:pt>
    <dgm:pt modelId="{73CD10A3-9060-474F-8407-EB25507BA2FE}" type="pres">
      <dgm:prSet presAssocID="{7CE2D561-E2A4-4CBA-B97A-B122662E8648}" presName="levelTx" presStyleLbl="revTx" presStyleIdx="0" presStyleCnt="0">
        <dgm:presLayoutVars>
          <dgm:chMax val="1"/>
          <dgm:bulletEnabled val="1"/>
        </dgm:presLayoutVars>
      </dgm:prSet>
      <dgm:spPr/>
    </dgm:pt>
    <dgm:pt modelId="{CE5CF4A6-E5AD-426E-A125-75E5EC9E9F3C}" type="pres">
      <dgm:prSet presAssocID="{DA6E3559-A4F3-4E2B-B909-2201F9F8A9F0}" presName="Name8" presStyleCnt="0"/>
      <dgm:spPr/>
    </dgm:pt>
    <dgm:pt modelId="{21A75590-DFEA-4B4B-8A61-73893565EA44}" type="pres">
      <dgm:prSet presAssocID="{DA6E3559-A4F3-4E2B-B909-2201F9F8A9F0}" presName="level" presStyleLbl="node1" presStyleIdx="4" presStyleCnt="5">
        <dgm:presLayoutVars>
          <dgm:chMax val="1"/>
          <dgm:bulletEnabled val="1"/>
        </dgm:presLayoutVars>
      </dgm:prSet>
      <dgm:spPr/>
    </dgm:pt>
    <dgm:pt modelId="{6F0E5F76-F6AA-4F4E-ACC9-F73735AFCA95}" type="pres">
      <dgm:prSet presAssocID="{DA6E3559-A4F3-4E2B-B909-2201F9F8A9F0}" presName="levelTx" presStyleLbl="revTx" presStyleIdx="0" presStyleCnt="0">
        <dgm:presLayoutVars>
          <dgm:chMax val="1"/>
          <dgm:bulletEnabled val="1"/>
        </dgm:presLayoutVars>
      </dgm:prSet>
      <dgm:spPr/>
    </dgm:pt>
  </dgm:ptLst>
  <dgm:cxnLst>
    <dgm:cxn modelId="{FD6AEE27-86BE-4395-9B9A-9E662E927BEB}" type="presOf" srcId="{165251F7-F83E-4FB2-B344-3B8D0330D9FD}" destId="{CCE0BCBE-39C1-4573-B11C-B4B44A5AE260}" srcOrd="0" destOrd="0" presId="urn:microsoft.com/office/officeart/2005/8/layout/pyramid1"/>
    <dgm:cxn modelId="{C383A831-004B-428A-A0B9-F3EC743AFDE2}" srcId="{9841F364-602B-46B6-91A9-1755A2725C16}" destId="{165251F7-F83E-4FB2-B344-3B8D0330D9FD}" srcOrd="0" destOrd="0" parTransId="{7FFF3BC4-79AD-4C35-845D-EC54174D7738}" sibTransId="{8B4870BB-2AF1-4D57-B79E-E603ACF945A8}"/>
    <dgm:cxn modelId="{5337A340-5466-4DF5-A8F8-A1259E26BBFA}" type="presOf" srcId="{165251F7-F83E-4FB2-B344-3B8D0330D9FD}" destId="{D1A92839-3AAD-4D72-90CC-36CD441D4D4B}" srcOrd="1" destOrd="0" presId="urn:microsoft.com/office/officeart/2005/8/layout/pyramid1"/>
    <dgm:cxn modelId="{9CFABA42-5982-4E80-926F-C9BEF51938A1}" srcId="{9841F364-602B-46B6-91A9-1755A2725C16}" destId="{7CE2D561-E2A4-4CBA-B97A-B122662E8648}" srcOrd="3" destOrd="0" parTransId="{037A86DB-06C1-4A98-8891-E99F55487AE4}" sibTransId="{75EC3BBE-922C-4CD3-BDD9-11F8795D362D}"/>
    <dgm:cxn modelId="{8049AC6D-16A6-4BA1-89B5-29951E294EC7}" type="presOf" srcId="{9841F364-602B-46B6-91A9-1755A2725C16}" destId="{5321DD3B-0553-4402-BA13-E7FFDD807D1C}" srcOrd="0" destOrd="0" presId="urn:microsoft.com/office/officeart/2005/8/layout/pyramid1"/>
    <dgm:cxn modelId="{ABD2FB73-A804-462F-92E2-867AFF97AF23}" type="presOf" srcId="{A3BF4181-B7E9-4280-A6C6-72B60E6D523D}" destId="{CC161AE9-B8B5-4197-BACC-08E95884B043}" srcOrd="1" destOrd="0" presId="urn:microsoft.com/office/officeart/2005/8/layout/pyramid1"/>
    <dgm:cxn modelId="{EFAC6289-18CF-47E4-AEFF-A93A8C410A99}" type="presOf" srcId="{DA6E3559-A4F3-4E2B-B909-2201F9F8A9F0}" destId="{21A75590-DFEA-4B4B-8A61-73893565EA44}" srcOrd="0" destOrd="0" presId="urn:microsoft.com/office/officeart/2005/8/layout/pyramid1"/>
    <dgm:cxn modelId="{C57B618F-03A5-4C41-99BF-E991596B0530}" type="presOf" srcId="{DA6E3559-A4F3-4E2B-B909-2201F9F8A9F0}" destId="{6F0E5F76-F6AA-4F4E-ACC9-F73735AFCA95}" srcOrd="1" destOrd="0" presId="urn:microsoft.com/office/officeart/2005/8/layout/pyramid1"/>
    <dgm:cxn modelId="{DFED7F9D-FA75-4D22-AF44-CD029B43C024}" srcId="{9841F364-602B-46B6-91A9-1755A2725C16}" destId="{DA6E3559-A4F3-4E2B-B909-2201F9F8A9F0}" srcOrd="4" destOrd="0" parTransId="{23AD269C-2137-47E2-A838-68EAF4BD8520}" sibTransId="{BA3DB362-EB9B-46C1-8BBE-F2A76C6FA57B}"/>
    <dgm:cxn modelId="{889B2CA1-6CC8-4040-BD50-3CE8BDC3F121}" type="presOf" srcId="{7CE2D561-E2A4-4CBA-B97A-B122662E8648}" destId="{F49AEE81-464B-4E83-8D49-BD6E1B703789}" srcOrd="0" destOrd="0" presId="urn:microsoft.com/office/officeart/2005/8/layout/pyramid1"/>
    <dgm:cxn modelId="{58FEB3AC-18AA-4560-AA16-A1162E8F85A5}" type="presOf" srcId="{01914558-5CE3-4056-9BF2-4E4F30201482}" destId="{100AC227-92EE-4743-94C5-2C4B9C40D6BE}" srcOrd="0" destOrd="0" presId="urn:microsoft.com/office/officeart/2005/8/layout/pyramid1"/>
    <dgm:cxn modelId="{AE69B8CC-D51A-42CF-91B9-3B072AB5E2BA}" type="presOf" srcId="{01914558-5CE3-4056-9BF2-4E4F30201482}" destId="{44FB8025-4D77-4F1D-AAC4-838EDBB423A9}" srcOrd="1" destOrd="0" presId="urn:microsoft.com/office/officeart/2005/8/layout/pyramid1"/>
    <dgm:cxn modelId="{6804B2CF-CB77-4D91-A545-9B00AB411FC6}" type="presOf" srcId="{7CE2D561-E2A4-4CBA-B97A-B122662E8648}" destId="{73CD10A3-9060-474F-8407-EB25507BA2FE}" srcOrd="1" destOrd="0" presId="urn:microsoft.com/office/officeart/2005/8/layout/pyramid1"/>
    <dgm:cxn modelId="{B4A18FD4-3900-4DCC-AF34-7B140302B31D}" srcId="{9841F364-602B-46B6-91A9-1755A2725C16}" destId="{01914558-5CE3-4056-9BF2-4E4F30201482}" srcOrd="1" destOrd="0" parTransId="{E0AF95A1-F076-462A-BDDE-66FBEA6B5C36}" sibTransId="{65DADF17-A2F6-403D-BB65-8BCAFC9E51D7}"/>
    <dgm:cxn modelId="{305763E1-3903-4252-A64E-49408A51F364}" srcId="{9841F364-602B-46B6-91A9-1755A2725C16}" destId="{A3BF4181-B7E9-4280-A6C6-72B60E6D523D}" srcOrd="2" destOrd="0" parTransId="{B0E85823-620D-404A-9F8D-042432917FAE}" sibTransId="{F799BB33-DF42-4D00-AFB4-9AAC68581764}"/>
    <dgm:cxn modelId="{71CC15F3-DFD0-4FDB-8D4E-C32DB68B219B}" type="presOf" srcId="{A3BF4181-B7E9-4280-A6C6-72B60E6D523D}" destId="{E532D2B7-0171-465B-8587-A2AC75FC1185}" srcOrd="0" destOrd="0" presId="urn:microsoft.com/office/officeart/2005/8/layout/pyramid1"/>
    <dgm:cxn modelId="{5D7EA2EC-6D9F-40B3-84D2-894256CD4588}" type="presParOf" srcId="{5321DD3B-0553-4402-BA13-E7FFDD807D1C}" destId="{35776E0E-81F6-402B-BC45-C3912F9C03D1}" srcOrd="0" destOrd="0" presId="urn:microsoft.com/office/officeart/2005/8/layout/pyramid1"/>
    <dgm:cxn modelId="{B089A227-7AF1-40EA-994B-8D65A563E33F}" type="presParOf" srcId="{35776E0E-81F6-402B-BC45-C3912F9C03D1}" destId="{CCE0BCBE-39C1-4573-B11C-B4B44A5AE260}" srcOrd="0" destOrd="0" presId="urn:microsoft.com/office/officeart/2005/8/layout/pyramid1"/>
    <dgm:cxn modelId="{67BACC36-841F-4E15-91FA-F262FA6E3191}" type="presParOf" srcId="{35776E0E-81F6-402B-BC45-C3912F9C03D1}" destId="{D1A92839-3AAD-4D72-90CC-36CD441D4D4B}" srcOrd="1" destOrd="0" presId="urn:microsoft.com/office/officeart/2005/8/layout/pyramid1"/>
    <dgm:cxn modelId="{8529BB42-9960-4247-ADA5-FB35E4B62613}" type="presParOf" srcId="{5321DD3B-0553-4402-BA13-E7FFDD807D1C}" destId="{DC0D6CA7-346A-4130-AEB9-67D19FFB8484}" srcOrd="1" destOrd="0" presId="urn:microsoft.com/office/officeart/2005/8/layout/pyramid1"/>
    <dgm:cxn modelId="{4BBAA063-8D9D-4DE8-A7FF-1E999A6F2063}" type="presParOf" srcId="{DC0D6CA7-346A-4130-AEB9-67D19FFB8484}" destId="{100AC227-92EE-4743-94C5-2C4B9C40D6BE}" srcOrd="0" destOrd="0" presId="urn:microsoft.com/office/officeart/2005/8/layout/pyramid1"/>
    <dgm:cxn modelId="{8FABE520-53B8-4B48-8A88-88E9BD5CF1B4}" type="presParOf" srcId="{DC0D6CA7-346A-4130-AEB9-67D19FFB8484}" destId="{44FB8025-4D77-4F1D-AAC4-838EDBB423A9}" srcOrd="1" destOrd="0" presId="urn:microsoft.com/office/officeart/2005/8/layout/pyramid1"/>
    <dgm:cxn modelId="{4EE46C13-824C-46E7-ADB8-F36FC0F8CF9E}" type="presParOf" srcId="{5321DD3B-0553-4402-BA13-E7FFDD807D1C}" destId="{9D660594-382E-4A52-A970-FFB83EEB16F5}" srcOrd="2" destOrd="0" presId="urn:microsoft.com/office/officeart/2005/8/layout/pyramid1"/>
    <dgm:cxn modelId="{9959ABC8-4985-4545-9BF5-8B94BC10EFA5}" type="presParOf" srcId="{9D660594-382E-4A52-A970-FFB83EEB16F5}" destId="{E532D2B7-0171-465B-8587-A2AC75FC1185}" srcOrd="0" destOrd="0" presId="urn:microsoft.com/office/officeart/2005/8/layout/pyramid1"/>
    <dgm:cxn modelId="{9CDD972C-107C-4F15-A458-F0EC8451B210}" type="presParOf" srcId="{9D660594-382E-4A52-A970-FFB83EEB16F5}" destId="{CC161AE9-B8B5-4197-BACC-08E95884B043}" srcOrd="1" destOrd="0" presId="urn:microsoft.com/office/officeart/2005/8/layout/pyramid1"/>
    <dgm:cxn modelId="{32C6C932-90FC-4719-91D1-25C4AF308522}" type="presParOf" srcId="{5321DD3B-0553-4402-BA13-E7FFDD807D1C}" destId="{A8137A44-61D4-4569-8283-65824832BA29}" srcOrd="3" destOrd="0" presId="urn:microsoft.com/office/officeart/2005/8/layout/pyramid1"/>
    <dgm:cxn modelId="{8316D426-24BA-495E-A363-F034DC0F2CFB}" type="presParOf" srcId="{A8137A44-61D4-4569-8283-65824832BA29}" destId="{F49AEE81-464B-4E83-8D49-BD6E1B703789}" srcOrd="0" destOrd="0" presId="urn:microsoft.com/office/officeart/2005/8/layout/pyramid1"/>
    <dgm:cxn modelId="{8AAE566C-9493-441E-9050-C987C4794EC2}" type="presParOf" srcId="{A8137A44-61D4-4569-8283-65824832BA29}" destId="{73CD10A3-9060-474F-8407-EB25507BA2FE}" srcOrd="1" destOrd="0" presId="urn:microsoft.com/office/officeart/2005/8/layout/pyramid1"/>
    <dgm:cxn modelId="{260C0DDE-6AE4-414D-821D-B954942333ED}" type="presParOf" srcId="{5321DD3B-0553-4402-BA13-E7FFDD807D1C}" destId="{CE5CF4A6-E5AD-426E-A125-75E5EC9E9F3C}" srcOrd="4" destOrd="0" presId="urn:microsoft.com/office/officeart/2005/8/layout/pyramid1"/>
    <dgm:cxn modelId="{3D52C6D5-B6DE-4FBF-9651-D91DD9AE85C4}" type="presParOf" srcId="{CE5CF4A6-E5AD-426E-A125-75E5EC9E9F3C}" destId="{21A75590-DFEA-4B4B-8A61-73893565EA44}" srcOrd="0" destOrd="0" presId="urn:microsoft.com/office/officeart/2005/8/layout/pyramid1"/>
    <dgm:cxn modelId="{E1A3A1DE-B277-4534-9664-4ED58CBFF1B8}" type="presParOf" srcId="{CE5CF4A6-E5AD-426E-A125-75E5EC9E9F3C}" destId="{6F0E5F76-F6AA-4F4E-ACC9-F73735AFCA95}"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CE0BCBE-39C1-4573-B11C-B4B44A5AE260}">
      <dsp:nvSpPr>
        <dsp:cNvPr id="0" name=""/>
        <dsp:cNvSpPr/>
      </dsp:nvSpPr>
      <dsp:spPr>
        <a:xfrm>
          <a:off x="1987162" y="13548"/>
          <a:ext cx="989632" cy="571916"/>
        </a:xfrm>
        <a:prstGeom prst="trapezoid">
          <a:avLst>
            <a:gd name="adj" fmla="val 86519"/>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rtl="0">
            <a:lnSpc>
              <a:spcPct val="90000"/>
            </a:lnSpc>
            <a:spcBef>
              <a:spcPct val="0"/>
            </a:spcBef>
            <a:spcAft>
              <a:spcPct val="35000"/>
            </a:spcAft>
            <a:buNone/>
          </a:pPr>
          <a:endParaRPr lang="cs-CZ" sz="2500" kern="1200" dirty="0"/>
        </a:p>
      </dsp:txBody>
      <dsp:txXfrm>
        <a:off x="1987162" y="13548"/>
        <a:ext cx="989632" cy="571916"/>
      </dsp:txXfrm>
    </dsp:sp>
    <dsp:sp modelId="{100AC227-92EE-4743-94C5-2C4B9C40D6BE}">
      <dsp:nvSpPr>
        <dsp:cNvPr id="0" name=""/>
        <dsp:cNvSpPr/>
      </dsp:nvSpPr>
      <dsp:spPr>
        <a:xfrm>
          <a:off x="1484448" y="571916"/>
          <a:ext cx="1979265" cy="571916"/>
        </a:xfrm>
        <a:prstGeom prst="trapezoid">
          <a:avLst>
            <a:gd name="adj" fmla="val 86519"/>
          </a:avLst>
        </a:prstGeom>
        <a:gradFill rotWithShape="0">
          <a:gsLst>
            <a:gs pos="0">
              <a:schemeClr val="accent5">
                <a:hueOff val="-2483469"/>
                <a:satOff val="9953"/>
                <a:lumOff val="2157"/>
                <a:alphaOff val="0"/>
                <a:shade val="51000"/>
                <a:satMod val="130000"/>
              </a:schemeClr>
            </a:gs>
            <a:gs pos="80000">
              <a:schemeClr val="accent5">
                <a:hueOff val="-2483469"/>
                <a:satOff val="9953"/>
                <a:lumOff val="2157"/>
                <a:alphaOff val="0"/>
                <a:shade val="93000"/>
                <a:satMod val="130000"/>
              </a:schemeClr>
            </a:gs>
            <a:gs pos="100000">
              <a:schemeClr val="accent5">
                <a:hueOff val="-2483469"/>
                <a:satOff val="9953"/>
                <a:lumOff val="2157"/>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rtl="0">
            <a:lnSpc>
              <a:spcPct val="90000"/>
            </a:lnSpc>
            <a:spcBef>
              <a:spcPct val="0"/>
            </a:spcBef>
            <a:spcAft>
              <a:spcPct val="35000"/>
            </a:spcAft>
            <a:buNone/>
          </a:pPr>
          <a:r>
            <a:rPr lang="cs-CZ" sz="2500" kern="1200" dirty="0"/>
            <a:t>moudrost</a:t>
          </a:r>
        </a:p>
      </dsp:txBody>
      <dsp:txXfrm>
        <a:off x="1830820" y="571916"/>
        <a:ext cx="1286522" cy="571916"/>
      </dsp:txXfrm>
    </dsp:sp>
    <dsp:sp modelId="{E532D2B7-0171-465B-8587-A2AC75FC1185}">
      <dsp:nvSpPr>
        <dsp:cNvPr id="0" name=""/>
        <dsp:cNvSpPr/>
      </dsp:nvSpPr>
      <dsp:spPr>
        <a:xfrm>
          <a:off x="989632" y="1143833"/>
          <a:ext cx="2968897" cy="571916"/>
        </a:xfrm>
        <a:prstGeom prst="trapezoid">
          <a:avLst>
            <a:gd name="adj" fmla="val 86519"/>
          </a:avLst>
        </a:prstGeom>
        <a:gradFill rotWithShape="0">
          <a:gsLst>
            <a:gs pos="0">
              <a:schemeClr val="accent5">
                <a:hueOff val="-4966938"/>
                <a:satOff val="19906"/>
                <a:lumOff val="4314"/>
                <a:alphaOff val="0"/>
                <a:shade val="51000"/>
                <a:satMod val="130000"/>
              </a:schemeClr>
            </a:gs>
            <a:gs pos="80000">
              <a:schemeClr val="accent5">
                <a:hueOff val="-4966938"/>
                <a:satOff val="19906"/>
                <a:lumOff val="4314"/>
                <a:alphaOff val="0"/>
                <a:shade val="93000"/>
                <a:satMod val="130000"/>
              </a:schemeClr>
            </a:gs>
            <a:gs pos="100000">
              <a:schemeClr val="accent5">
                <a:hueOff val="-4966938"/>
                <a:satOff val="19906"/>
                <a:lumOff val="4314"/>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rtl="0">
            <a:lnSpc>
              <a:spcPct val="90000"/>
            </a:lnSpc>
            <a:spcBef>
              <a:spcPct val="0"/>
            </a:spcBef>
            <a:spcAft>
              <a:spcPct val="35000"/>
            </a:spcAft>
            <a:buNone/>
          </a:pPr>
          <a:r>
            <a:rPr lang="cs-CZ" sz="2500" kern="1200" dirty="0"/>
            <a:t>znalosti</a:t>
          </a:r>
        </a:p>
      </dsp:txBody>
      <dsp:txXfrm>
        <a:off x="1509189" y="1143833"/>
        <a:ext cx="1929783" cy="571916"/>
      </dsp:txXfrm>
    </dsp:sp>
    <dsp:sp modelId="{F49AEE81-464B-4E83-8D49-BD6E1B703789}">
      <dsp:nvSpPr>
        <dsp:cNvPr id="0" name=""/>
        <dsp:cNvSpPr/>
      </dsp:nvSpPr>
      <dsp:spPr>
        <a:xfrm>
          <a:off x="494816" y="1715749"/>
          <a:ext cx="3958530" cy="571916"/>
        </a:xfrm>
        <a:prstGeom prst="trapezoid">
          <a:avLst>
            <a:gd name="adj" fmla="val 86519"/>
          </a:avLst>
        </a:prstGeom>
        <a:gradFill rotWithShape="0">
          <a:gsLst>
            <a:gs pos="0">
              <a:schemeClr val="accent5">
                <a:hueOff val="-7450407"/>
                <a:satOff val="29858"/>
                <a:lumOff val="6471"/>
                <a:alphaOff val="0"/>
                <a:shade val="51000"/>
                <a:satMod val="130000"/>
              </a:schemeClr>
            </a:gs>
            <a:gs pos="80000">
              <a:schemeClr val="accent5">
                <a:hueOff val="-7450407"/>
                <a:satOff val="29858"/>
                <a:lumOff val="6471"/>
                <a:alphaOff val="0"/>
                <a:shade val="93000"/>
                <a:satMod val="130000"/>
              </a:schemeClr>
            </a:gs>
            <a:gs pos="100000">
              <a:schemeClr val="accent5">
                <a:hueOff val="-7450407"/>
                <a:satOff val="29858"/>
                <a:lumOff val="6471"/>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rtl="0">
            <a:lnSpc>
              <a:spcPct val="90000"/>
            </a:lnSpc>
            <a:spcBef>
              <a:spcPct val="0"/>
            </a:spcBef>
            <a:spcAft>
              <a:spcPct val="35000"/>
            </a:spcAft>
            <a:buNone/>
          </a:pPr>
          <a:r>
            <a:rPr lang="cs-CZ" sz="2500" kern="1200" dirty="0"/>
            <a:t>informace</a:t>
          </a:r>
        </a:p>
      </dsp:txBody>
      <dsp:txXfrm>
        <a:off x="1187559" y="1715749"/>
        <a:ext cx="2573044" cy="571916"/>
      </dsp:txXfrm>
    </dsp:sp>
    <dsp:sp modelId="{21A75590-DFEA-4B4B-8A61-73893565EA44}">
      <dsp:nvSpPr>
        <dsp:cNvPr id="0" name=""/>
        <dsp:cNvSpPr/>
      </dsp:nvSpPr>
      <dsp:spPr>
        <a:xfrm>
          <a:off x="0" y="2287666"/>
          <a:ext cx="4948162" cy="571916"/>
        </a:xfrm>
        <a:prstGeom prst="trapezoid">
          <a:avLst>
            <a:gd name="adj" fmla="val 86519"/>
          </a:avLst>
        </a:prstGeom>
        <a:gradFill rotWithShape="0">
          <a:gsLst>
            <a:gs pos="0">
              <a:schemeClr val="accent5">
                <a:hueOff val="-9933876"/>
                <a:satOff val="39811"/>
                <a:lumOff val="8628"/>
                <a:alphaOff val="0"/>
                <a:shade val="51000"/>
                <a:satMod val="130000"/>
              </a:schemeClr>
            </a:gs>
            <a:gs pos="80000">
              <a:schemeClr val="accent5">
                <a:hueOff val="-9933876"/>
                <a:satOff val="39811"/>
                <a:lumOff val="8628"/>
                <a:alphaOff val="0"/>
                <a:shade val="93000"/>
                <a:satMod val="130000"/>
              </a:schemeClr>
            </a:gs>
            <a:gs pos="100000">
              <a:schemeClr val="accent5">
                <a:hueOff val="-9933876"/>
                <a:satOff val="39811"/>
                <a:lumOff val="8628"/>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31750" tIns="31750" rIns="31750" bIns="31750" numCol="1" spcCol="1270" anchor="ctr" anchorCtr="0">
          <a:noAutofit/>
        </a:bodyPr>
        <a:lstStyle/>
        <a:p>
          <a:pPr marL="0" lvl="0" indent="0" algn="ctr" defTabSz="1111250" rtl="0">
            <a:lnSpc>
              <a:spcPct val="90000"/>
            </a:lnSpc>
            <a:spcBef>
              <a:spcPct val="0"/>
            </a:spcBef>
            <a:spcAft>
              <a:spcPct val="35000"/>
            </a:spcAft>
            <a:buNone/>
          </a:pPr>
          <a:r>
            <a:rPr lang="cs-CZ" sz="2500" kern="1200" dirty="0"/>
            <a:t>data</a:t>
          </a:r>
        </a:p>
      </dsp:txBody>
      <dsp:txXfrm>
        <a:off x="865928" y="2287666"/>
        <a:ext cx="3216305" cy="571916"/>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097986-0C26-47DE-8982-7AD2B6842259}" type="datetimeFigureOut">
              <a:rPr lang="cs-CZ" smtClean="0"/>
              <a:t>06.05.2021</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DD4000A-37E1-4D72-B31A-77993FD77D47}" type="slidenum">
              <a:rPr lang="cs-CZ" smtClean="0"/>
              <a:t>‹#›</a:t>
            </a:fld>
            <a:endParaRPr lang="cs-CZ"/>
          </a:p>
        </p:txBody>
      </p:sp>
    </p:spTree>
    <p:extLst>
      <p:ext uri="{BB962C8B-B14F-4D97-AF65-F5344CB8AC3E}">
        <p14:creationId xmlns:p14="http://schemas.microsoft.com/office/powerpoint/2010/main" val="229744566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2</a:t>
            </a:fld>
            <a:endParaRPr lang="cs-CZ"/>
          </a:p>
        </p:txBody>
      </p:sp>
    </p:spTree>
    <p:extLst>
      <p:ext uri="{BB962C8B-B14F-4D97-AF65-F5344CB8AC3E}">
        <p14:creationId xmlns:p14="http://schemas.microsoft.com/office/powerpoint/2010/main" val="226552363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11</a:t>
            </a:fld>
            <a:endParaRPr lang="cs-CZ"/>
          </a:p>
        </p:txBody>
      </p:sp>
    </p:spTree>
    <p:extLst>
      <p:ext uri="{BB962C8B-B14F-4D97-AF65-F5344CB8AC3E}">
        <p14:creationId xmlns:p14="http://schemas.microsoft.com/office/powerpoint/2010/main" val="196389573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12</a:t>
            </a:fld>
            <a:endParaRPr lang="cs-CZ"/>
          </a:p>
        </p:txBody>
      </p:sp>
    </p:spTree>
    <p:extLst>
      <p:ext uri="{BB962C8B-B14F-4D97-AF65-F5344CB8AC3E}">
        <p14:creationId xmlns:p14="http://schemas.microsoft.com/office/powerpoint/2010/main" val="414934714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13</a:t>
            </a:fld>
            <a:endParaRPr lang="cs-CZ"/>
          </a:p>
        </p:txBody>
      </p:sp>
    </p:spTree>
    <p:extLst>
      <p:ext uri="{BB962C8B-B14F-4D97-AF65-F5344CB8AC3E}">
        <p14:creationId xmlns:p14="http://schemas.microsoft.com/office/powerpoint/2010/main" val="31803978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3</a:t>
            </a:fld>
            <a:endParaRPr lang="cs-CZ"/>
          </a:p>
        </p:txBody>
      </p:sp>
    </p:spTree>
    <p:extLst>
      <p:ext uri="{BB962C8B-B14F-4D97-AF65-F5344CB8AC3E}">
        <p14:creationId xmlns:p14="http://schemas.microsoft.com/office/powerpoint/2010/main" val="2996585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4</a:t>
            </a:fld>
            <a:endParaRPr lang="cs-CZ"/>
          </a:p>
        </p:txBody>
      </p:sp>
    </p:spTree>
    <p:extLst>
      <p:ext uri="{BB962C8B-B14F-4D97-AF65-F5344CB8AC3E}">
        <p14:creationId xmlns:p14="http://schemas.microsoft.com/office/powerpoint/2010/main" val="3484637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5</a:t>
            </a:fld>
            <a:endParaRPr lang="cs-CZ"/>
          </a:p>
        </p:txBody>
      </p:sp>
    </p:spTree>
    <p:extLst>
      <p:ext uri="{BB962C8B-B14F-4D97-AF65-F5344CB8AC3E}">
        <p14:creationId xmlns:p14="http://schemas.microsoft.com/office/powerpoint/2010/main" val="26781982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6</a:t>
            </a:fld>
            <a:endParaRPr lang="cs-CZ"/>
          </a:p>
        </p:txBody>
      </p:sp>
    </p:spTree>
    <p:extLst>
      <p:ext uri="{BB962C8B-B14F-4D97-AF65-F5344CB8AC3E}">
        <p14:creationId xmlns:p14="http://schemas.microsoft.com/office/powerpoint/2010/main" val="1071140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7</a:t>
            </a:fld>
            <a:endParaRPr lang="cs-CZ"/>
          </a:p>
        </p:txBody>
      </p:sp>
    </p:spTree>
    <p:extLst>
      <p:ext uri="{BB962C8B-B14F-4D97-AF65-F5344CB8AC3E}">
        <p14:creationId xmlns:p14="http://schemas.microsoft.com/office/powerpoint/2010/main" val="181791372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8</a:t>
            </a:fld>
            <a:endParaRPr lang="cs-CZ"/>
          </a:p>
        </p:txBody>
      </p:sp>
    </p:spTree>
    <p:extLst>
      <p:ext uri="{BB962C8B-B14F-4D97-AF65-F5344CB8AC3E}">
        <p14:creationId xmlns:p14="http://schemas.microsoft.com/office/powerpoint/2010/main" val="3066656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9</a:t>
            </a:fld>
            <a:endParaRPr lang="cs-CZ"/>
          </a:p>
        </p:txBody>
      </p:sp>
    </p:spTree>
    <p:extLst>
      <p:ext uri="{BB962C8B-B14F-4D97-AF65-F5344CB8AC3E}">
        <p14:creationId xmlns:p14="http://schemas.microsoft.com/office/powerpoint/2010/main" val="5587906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a:xfrm>
            <a:off x="1143000" y="685800"/>
            <a:ext cx="4572000" cy="3429000"/>
          </a:xfrm>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DDD4000A-37E1-4D72-B31A-77993FD77D47}" type="slidenum">
              <a:rPr lang="cs-CZ" smtClean="0"/>
              <a:t>10</a:t>
            </a:fld>
            <a:endParaRPr lang="cs-CZ"/>
          </a:p>
        </p:txBody>
      </p:sp>
    </p:spTree>
    <p:extLst>
      <p:ext uri="{BB962C8B-B14F-4D97-AF65-F5344CB8AC3E}">
        <p14:creationId xmlns:p14="http://schemas.microsoft.com/office/powerpoint/2010/main" val="38614335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3912880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List - obecný">
    <p:spTree>
      <p:nvGrpSpPr>
        <p:cNvPr id="1" name=""/>
        <p:cNvGrpSpPr/>
        <p:nvPr/>
      </p:nvGrpSpPr>
      <p:grpSpPr>
        <a:xfrm>
          <a:off x="0" y="0"/>
          <a:ext cx="0" cy="0"/>
          <a:chOff x="0" y="0"/>
          <a:chExt cx="0" cy="0"/>
        </a:xfrm>
      </p:grpSpPr>
      <p:pic>
        <p:nvPicPr>
          <p:cNvPr id="10" name="Obrázek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966997" y="226939"/>
            <a:ext cx="717030" cy="745712"/>
          </a:xfrm>
          <a:prstGeom prst="rect">
            <a:avLst/>
          </a:prstGeom>
        </p:spPr>
      </p:pic>
      <p:sp>
        <p:nvSpPr>
          <p:cNvPr id="7" name="Nadpis 1"/>
          <p:cNvSpPr>
            <a:spLocks noGrp="1"/>
          </p:cNvSpPr>
          <p:nvPr>
            <p:ph type="title"/>
          </p:nvPr>
        </p:nvSpPr>
        <p:spPr>
          <a:xfrm>
            <a:off x="188640" y="195486"/>
            <a:ext cx="3402378" cy="507703"/>
          </a:xfrm>
          <a:prstGeom prst="rect">
            <a:avLst/>
          </a:prstGeom>
          <a:noFill/>
          <a:ln>
            <a:noFill/>
          </a:ln>
        </p:spPr>
        <p:txBody>
          <a:bodyPr anchor="t">
            <a:noAutofit/>
          </a:bodyPr>
          <a:lstStyle>
            <a:lvl1pPr algn="l">
              <a:defRPr sz="1800"/>
            </a:lvl1pPr>
          </a:lstStyle>
          <a:p>
            <a:pPr algn="l"/>
            <a:r>
              <a:rPr lang="cs-CZ" sz="1800" dirty="0">
                <a:solidFill>
                  <a:srgbClr val="981E3A"/>
                </a:solidFill>
                <a:latin typeface="Times New Roman" panose="02020603050405020304" pitchFamily="18" charset="0"/>
                <a:cs typeface="Times New Roman" panose="02020603050405020304" pitchFamily="18" charset="0"/>
              </a:rPr>
              <a:t>Název listu</a:t>
            </a:r>
          </a:p>
        </p:txBody>
      </p:sp>
      <p:cxnSp>
        <p:nvCxnSpPr>
          <p:cNvPr id="9" name="Přímá spojnice 8"/>
          <p:cNvCxnSpPr/>
          <p:nvPr userDrawn="1"/>
        </p:nvCxnSpPr>
        <p:spPr>
          <a:xfrm>
            <a:off x="188640" y="699542"/>
            <a:ext cx="5562618"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cxnSp>
        <p:nvCxnSpPr>
          <p:cNvPr id="11" name="Přímá spojnice 10"/>
          <p:cNvCxnSpPr/>
          <p:nvPr userDrawn="1"/>
        </p:nvCxnSpPr>
        <p:spPr>
          <a:xfrm>
            <a:off x="188640" y="4731990"/>
            <a:ext cx="6495387" cy="0"/>
          </a:xfrm>
          <a:prstGeom prst="line">
            <a:avLst/>
          </a:prstGeom>
          <a:ln w="9525" cmpd="sng">
            <a:solidFill>
              <a:srgbClr val="307871"/>
            </a:solidFill>
            <a:prstDash val="sysDot"/>
          </a:ln>
        </p:spPr>
        <p:style>
          <a:lnRef idx="1">
            <a:schemeClr val="accent2"/>
          </a:lnRef>
          <a:fillRef idx="0">
            <a:schemeClr val="accent2"/>
          </a:fillRef>
          <a:effectRef idx="0">
            <a:schemeClr val="accent2"/>
          </a:effectRef>
          <a:fontRef idx="minor">
            <a:schemeClr val="tx1"/>
          </a:fontRef>
        </p:style>
      </p:cxnSp>
      <p:sp>
        <p:nvSpPr>
          <p:cNvPr id="19" name="Zástupný symbol pro zápatí 18"/>
          <p:cNvSpPr>
            <a:spLocks noGrp="1"/>
          </p:cNvSpPr>
          <p:nvPr>
            <p:ph type="ftr" sz="quarter" idx="11"/>
          </p:nvPr>
        </p:nvSpPr>
        <p:spPr>
          <a:xfrm>
            <a:off x="177180" y="4731990"/>
            <a:ext cx="2171700" cy="273844"/>
          </a:xfrm>
          <a:prstGeom prst="rect">
            <a:avLst/>
          </a:prstGeom>
        </p:spPr>
        <p:txBody>
          <a:bodyPr/>
          <a:lstStyle>
            <a:lvl1pPr algn="l">
              <a:defRPr sz="600">
                <a:solidFill>
                  <a:srgbClr val="307871"/>
                </a:solidFill>
              </a:defRPr>
            </a:lvl1pPr>
          </a:lstStyle>
          <a:p>
            <a:r>
              <a:rPr lang="cs-CZ" altLang="cs-CZ">
                <a:cs typeface="Times New Roman" panose="02020603050405020304" pitchFamily="18" charset="0"/>
              </a:rPr>
              <a:t>Prostor pro doplňující informace, poznámky</a:t>
            </a:r>
            <a:endParaRPr lang="cs-CZ" altLang="cs-CZ" dirty="0">
              <a:cs typeface="Times New Roman" panose="02020603050405020304" pitchFamily="18" charset="0"/>
            </a:endParaRPr>
          </a:p>
        </p:txBody>
      </p:sp>
      <p:sp>
        <p:nvSpPr>
          <p:cNvPr id="20" name="Zástupný symbol pro číslo snímku 19"/>
          <p:cNvSpPr>
            <a:spLocks noGrp="1"/>
          </p:cNvSpPr>
          <p:nvPr>
            <p:ph type="sldNum" sz="quarter" idx="12"/>
          </p:nvPr>
        </p:nvSpPr>
        <p:spPr>
          <a:xfrm>
            <a:off x="5859270" y="4731990"/>
            <a:ext cx="810090" cy="273844"/>
          </a:xfrm>
          <a:prstGeom prst="rect">
            <a:avLst/>
          </a:prstGeom>
        </p:spPr>
        <p:txBody>
          <a:bodyPr/>
          <a:lstStyle>
            <a:lvl1pPr algn="r">
              <a:defRPr/>
            </a:lvl1pPr>
          </a:lstStyle>
          <a:p>
            <a:fld id="{560808B9-4D1F-4069-9EB9-CD8802008F4E}" type="slidenum">
              <a:rPr lang="cs-CZ" smtClean="0"/>
              <a:pPr/>
              <a:t>‹#›</a:t>
            </a:fld>
            <a:endParaRPr lang="cs-CZ" dirty="0"/>
          </a:p>
        </p:txBody>
      </p:sp>
    </p:spTree>
    <p:extLst>
      <p:ext uri="{BB962C8B-B14F-4D97-AF65-F5344CB8AC3E}">
        <p14:creationId xmlns:p14="http://schemas.microsoft.com/office/powerpoint/2010/main" val="8906028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ázdný list">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682045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388454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Lst>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anose="020B0604020202020204"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cs-CZ"/>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11197" y="1059582"/>
            <a:ext cx="1274625" cy="994208"/>
          </a:xfrm>
          <a:prstGeom prst="rect">
            <a:avLst/>
          </a:prstGeom>
        </p:spPr>
      </p:pic>
      <p:sp>
        <p:nvSpPr>
          <p:cNvPr id="7" name="Obdélník 6"/>
          <p:cNvSpPr/>
          <p:nvPr/>
        </p:nvSpPr>
        <p:spPr>
          <a:xfrm>
            <a:off x="188640" y="843558"/>
            <a:ext cx="4212468" cy="3456384"/>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1350" b="1">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188640" y="1167594"/>
            <a:ext cx="4212468" cy="1620180"/>
          </a:xfrm>
          <a:prstGeom prst="rect">
            <a:avLst/>
          </a:prstGeom>
        </p:spPr>
        <p:txBody>
          <a:bodyPr anchor="t">
            <a:normAutofit/>
          </a:bodyPr>
          <a:lstStyle/>
          <a:p>
            <a:pPr algn="l"/>
            <a:r>
              <a:rPr lang="cs-CZ" sz="2325" b="1" dirty="0">
                <a:solidFill>
                  <a:schemeClr val="bg1"/>
                </a:solidFill>
                <a:latin typeface="Times New Roman" panose="02020603050405020304" pitchFamily="18" charset="0"/>
                <a:cs typeface="Times New Roman" panose="02020603050405020304" pitchFamily="18" charset="0"/>
              </a:rPr>
              <a:t>INFORMAČNÍ SYSTÉMY VE VEŘEJNÉ SPRÁVĚ</a:t>
            </a:r>
            <a:endParaRPr lang="cs-CZ" sz="3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42646" y="2841780"/>
            <a:ext cx="4158462" cy="1242138"/>
          </a:xfrm>
          <a:prstGeom prst="rect">
            <a:avLst/>
          </a:prstGeom>
        </p:spPr>
        <p:txBody>
          <a:bodyPr>
            <a:noAutofit/>
          </a:bodyPr>
          <a:lstStyle/>
          <a:p>
            <a:pPr marL="0" indent="0">
              <a:buNone/>
            </a:pPr>
            <a:r>
              <a:rPr lang="pl-PL" sz="1800" dirty="0">
                <a:solidFill>
                  <a:schemeClr val="bg1"/>
                </a:solidFill>
                <a:latin typeface="Times New Roman" panose="02020603050405020304" pitchFamily="18" charset="0"/>
                <a:cs typeface="Times New Roman" panose="02020603050405020304" pitchFamily="18" charset="0"/>
              </a:rPr>
              <a:t>1. Úvod do teorie informačních systémů</a:t>
            </a:r>
            <a:endParaRPr lang="cs-CZ" sz="1800"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4671139" y="3435846"/>
            <a:ext cx="2058065" cy="864096"/>
          </a:xfrm>
          <a:prstGeom prst="rect">
            <a:avLst/>
          </a:prstGeom>
        </p:spPr>
        <p:txBody>
          <a:bodyPr vert="horz" lIns="68580" tIns="34290" rIns="68580" bIns="3429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1350" b="1" dirty="0">
                <a:solidFill>
                  <a:srgbClr val="307871"/>
                </a:solidFill>
                <a:latin typeface="Times New Roman" panose="02020603050405020304" pitchFamily="18" charset="0"/>
                <a:cs typeface="Times New Roman" panose="02020603050405020304" pitchFamily="18" charset="0"/>
              </a:rPr>
              <a:t>Ing. Radim Dolák, Ph.D</a:t>
            </a:r>
            <a:r>
              <a:rPr lang="cs-CZ" altLang="cs-CZ" sz="675" b="1" dirty="0">
                <a:solidFill>
                  <a:srgbClr val="307871"/>
                </a:solidFill>
                <a:latin typeface="Times New Roman" panose="02020603050405020304" pitchFamily="18" charset="0"/>
                <a:cs typeface="Times New Roman" panose="02020603050405020304" pitchFamily="18" charset="0"/>
              </a:rPr>
              <a:t>.</a:t>
            </a:r>
            <a:endParaRPr lang="cs-CZ" altLang="cs-CZ" sz="675"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50485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96652" y="1221600"/>
            <a:ext cx="3132348" cy="3078342"/>
          </a:xfrm>
          <a:prstGeom prst="rect">
            <a:avLst/>
          </a:prstGeom>
        </p:spPr>
        <p:txBody>
          <a:bodyPr numCol="1">
            <a:noAutofit/>
          </a:bodyPr>
          <a:lstStyle/>
          <a:p>
            <a:pPr lvl="0">
              <a:buFont typeface="Wingdings" panose="05000000000000000000" pitchFamily="2" charset="2"/>
              <a:buChar char="q"/>
            </a:pPr>
            <a:r>
              <a:rPr lang="cs-CZ" sz="1400" b="1" dirty="0">
                <a:solidFill>
                  <a:srgbClr val="307871"/>
                </a:solidFill>
                <a:latin typeface="Times New Roman" panose="02020603050405020304" pitchFamily="18" charset="0"/>
                <a:cs typeface="Times New Roman" panose="02020603050405020304" pitchFamily="18" charset="0"/>
              </a:rPr>
              <a:t>Hardwarové vybavení včetně síťových a komunikačních prostředků (hardware), </a:t>
            </a:r>
          </a:p>
          <a:p>
            <a:pPr lvl="0">
              <a:buFont typeface="Wingdings" panose="05000000000000000000" pitchFamily="2" charset="2"/>
              <a:buChar char="q"/>
            </a:pPr>
            <a:r>
              <a:rPr lang="cs-CZ" sz="1400" b="1" dirty="0">
                <a:solidFill>
                  <a:srgbClr val="307871"/>
                </a:solidFill>
                <a:latin typeface="Times New Roman" panose="02020603050405020304" pitchFamily="18" charset="0"/>
                <a:cs typeface="Times New Roman" panose="02020603050405020304" pitchFamily="18" charset="0"/>
              </a:rPr>
              <a:t>operační a databázové systémy (základní software), </a:t>
            </a:r>
          </a:p>
          <a:p>
            <a:pPr lvl="0">
              <a:buFont typeface="Wingdings" panose="05000000000000000000" pitchFamily="2" charset="2"/>
              <a:buChar char="q"/>
            </a:pPr>
            <a:r>
              <a:rPr lang="cs-CZ" sz="1400" b="1" dirty="0">
                <a:solidFill>
                  <a:srgbClr val="307871"/>
                </a:solidFill>
                <a:latin typeface="Times New Roman" panose="02020603050405020304" pitchFamily="18" charset="0"/>
                <a:cs typeface="Times New Roman" panose="02020603050405020304" pitchFamily="18" charset="0"/>
              </a:rPr>
              <a:t>datové zdroje (</a:t>
            </a:r>
            <a:r>
              <a:rPr lang="cs-CZ" sz="1400" b="1" dirty="0" err="1">
                <a:solidFill>
                  <a:srgbClr val="307871"/>
                </a:solidFill>
                <a:latin typeface="Times New Roman" panose="02020603050405020304" pitchFamily="18" charset="0"/>
                <a:cs typeface="Times New Roman" panose="02020603050405020304" pitchFamily="18" charset="0"/>
              </a:rPr>
              <a:t>dataware</a:t>
            </a:r>
            <a:r>
              <a:rPr lang="cs-CZ" sz="1400" b="1" dirty="0">
                <a:solidFill>
                  <a:srgbClr val="307871"/>
                </a:solidFill>
                <a:latin typeface="Times New Roman" panose="02020603050405020304" pitchFamily="18" charset="0"/>
                <a:cs typeface="Times New Roman" panose="02020603050405020304" pitchFamily="18" charset="0"/>
              </a:rPr>
              <a:t>), </a:t>
            </a:r>
          </a:p>
          <a:p>
            <a:pPr lvl="0">
              <a:buFont typeface="Wingdings" panose="05000000000000000000" pitchFamily="2" charset="2"/>
              <a:buChar char="q"/>
            </a:pPr>
            <a:r>
              <a:rPr lang="cs-CZ" sz="1400" b="1" dirty="0">
                <a:solidFill>
                  <a:srgbClr val="307871"/>
                </a:solidFill>
                <a:latin typeface="Times New Roman" panose="02020603050405020304" pitchFamily="18" charset="0"/>
                <a:cs typeface="Times New Roman" panose="02020603050405020304" pitchFamily="18" charset="0"/>
              </a:rPr>
              <a:t>lidé, aktivní součást IS (</a:t>
            </a:r>
            <a:r>
              <a:rPr lang="cs-CZ" sz="1400" b="1" dirty="0" err="1">
                <a:solidFill>
                  <a:srgbClr val="307871"/>
                </a:solidFill>
                <a:latin typeface="Times New Roman" panose="02020603050405020304" pitchFamily="18" charset="0"/>
                <a:cs typeface="Times New Roman" panose="02020603050405020304" pitchFamily="18" charset="0"/>
              </a:rPr>
              <a:t>peopleware</a:t>
            </a:r>
            <a:r>
              <a:rPr lang="cs-CZ" sz="1400" b="1" dirty="0">
                <a:solidFill>
                  <a:srgbClr val="307871"/>
                </a:solidFill>
                <a:latin typeface="Times New Roman" panose="02020603050405020304" pitchFamily="18" charset="0"/>
                <a:cs typeface="Times New Roman" panose="02020603050405020304" pitchFamily="18" charset="0"/>
              </a:rPr>
              <a:t>), </a:t>
            </a:r>
          </a:p>
          <a:p>
            <a:pPr lvl="0">
              <a:buFont typeface="Wingdings" panose="05000000000000000000" pitchFamily="2" charset="2"/>
              <a:buChar char="q"/>
            </a:pPr>
            <a:r>
              <a:rPr lang="cs-CZ" sz="1400" b="1" dirty="0">
                <a:solidFill>
                  <a:srgbClr val="307871"/>
                </a:solidFill>
                <a:latin typeface="Times New Roman" panose="02020603050405020304" pitchFamily="18" charset="0"/>
                <a:cs typeface="Times New Roman" panose="02020603050405020304" pitchFamily="18" charset="0"/>
              </a:rPr>
              <a:t>zakomponování IS do podnikového systému řízení a jeho konzistence s podnikovými procesy (</a:t>
            </a:r>
            <a:r>
              <a:rPr lang="cs-CZ" sz="1400" b="1" dirty="0" err="1">
                <a:solidFill>
                  <a:srgbClr val="307871"/>
                </a:solidFill>
                <a:latin typeface="Times New Roman" panose="02020603050405020304" pitchFamily="18" charset="0"/>
                <a:cs typeface="Times New Roman" panose="02020603050405020304" pitchFamily="18" charset="0"/>
              </a:rPr>
              <a:t>orgware</a:t>
            </a:r>
            <a:r>
              <a:rPr lang="cs-CZ" sz="1400" b="1" dirty="0">
                <a:solidFill>
                  <a:srgbClr val="307871"/>
                </a:solidFill>
                <a:latin typeface="Times New Roman" panose="02020603050405020304" pitchFamily="18" charset="0"/>
                <a:cs typeface="Times New Roman" panose="02020603050405020304" pitchFamily="18" charset="0"/>
              </a:rPr>
              <a:t>).</a:t>
            </a:r>
          </a:p>
          <a:p>
            <a:endParaRPr lang="cs-CZ" altLang="cs-CZ" sz="1350" b="1" dirty="0">
              <a:solidFill>
                <a:srgbClr val="307871"/>
              </a:solidFill>
              <a:latin typeface="Times New Roman" panose="02020603050405020304" pitchFamily="18" charset="0"/>
              <a:cs typeface="Times New Roman" panose="02020603050405020304" pitchFamily="18" charset="0"/>
            </a:endParaRPr>
          </a:p>
          <a:p>
            <a:endParaRPr lang="cs-CZ" altLang="cs-CZ" sz="1350" b="1" dirty="0">
              <a:solidFill>
                <a:srgbClr val="307871"/>
              </a:solidFill>
              <a:latin typeface="Times New Roman" panose="02020603050405020304" pitchFamily="18" charset="0"/>
              <a:cs typeface="Times New Roman" panose="02020603050405020304" pitchFamily="18" charset="0"/>
            </a:endParaRPr>
          </a:p>
          <a:p>
            <a:endParaRPr lang="cs-CZ" altLang="cs-CZ" sz="1350" b="1" dirty="0">
              <a:solidFill>
                <a:srgbClr val="307871"/>
              </a:solidFill>
              <a:latin typeface="Times New Roman" panose="02020603050405020304" pitchFamily="18" charset="0"/>
              <a:cs typeface="Times New Roman" panose="02020603050405020304" pitchFamily="18" charset="0"/>
            </a:endParaRPr>
          </a:p>
          <a:p>
            <a:endParaRPr lang="cs-CZ" altLang="cs-CZ" sz="1350" b="1" dirty="0">
              <a:solidFill>
                <a:srgbClr val="307871"/>
              </a:solidFill>
              <a:latin typeface="Times New Roman" panose="02020603050405020304" pitchFamily="18" charset="0"/>
              <a:cs typeface="Times New Roman" panose="02020603050405020304" pitchFamily="18" charset="0"/>
            </a:endParaRPr>
          </a:p>
          <a:p>
            <a:endParaRPr lang="cs-CZ" altLang="cs-CZ" sz="1350" b="1" dirty="0">
              <a:solidFill>
                <a:srgbClr val="307871"/>
              </a:solidFill>
              <a:latin typeface="Times New Roman" panose="02020603050405020304" pitchFamily="18" charset="0"/>
              <a:cs typeface="Times New Roman" panose="02020603050405020304" pitchFamily="18" charset="0"/>
            </a:endParaRPr>
          </a:p>
          <a:p>
            <a:endParaRPr lang="cs-CZ" altLang="cs-CZ" sz="1350" b="1" dirty="0">
              <a:solidFill>
                <a:srgbClr val="307871"/>
              </a:solidFill>
              <a:latin typeface="Times New Roman" panose="02020603050405020304" pitchFamily="18" charset="0"/>
              <a:cs typeface="Times New Roman" panose="02020603050405020304" pitchFamily="18" charset="0"/>
            </a:endParaRPr>
          </a:p>
          <a:p>
            <a:r>
              <a:rPr lang="cs-CZ" altLang="cs-CZ" sz="135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34634" y="789553"/>
            <a:ext cx="5616624" cy="380777"/>
          </a:xfrm>
        </p:spPr>
        <p:txBody>
          <a:bodyPr/>
          <a:lstStyle/>
          <a:p>
            <a:r>
              <a:rPr lang="cs-CZ" b="1" dirty="0"/>
              <a:t>Informační systém - komponenty</a:t>
            </a:r>
          </a:p>
        </p:txBody>
      </p:sp>
      <p:sp>
        <p:nvSpPr>
          <p:cNvPr id="12" name="Zástupný symbol pro obsah 2"/>
          <p:cNvSpPr txBox="1">
            <a:spLocks/>
          </p:cNvSpPr>
          <p:nvPr/>
        </p:nvSpPr>
        <p:spPr>
          <a:xfrm>
            <a:off x="2024844" y="4191930"/>
            <a:ext cx="2808312" cy="155190"/>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50" dirty="0">
              <a:solidFill>
                <a:srgbClr val="307871"/>
              </a:solidFill>
              <a:latin typeface="Enriqueta" panose="02000000000000000000" pitchFamily="2" charset="0"/>
            </a:endParaRPr>
          </a:p>
        </p:txBody>
      </p:sp>
      <p:pic>
        <p:nvPicPr>
          <p:cNvPr id="5" name="Picture 1893"/>
          <p:cNvPicPr/>
          <p:nvPr/>
        </p:nvPicPr>
        <p:blipFill>
          <a:blip r:embed="rId3"/>
          <a:stretch>
            <a:fillRect/>
          </a:stretch>
        </p:blipFill>
        <p:spPr>
          <a:xfrm>
            <a:off x="3699030" y="1545636"/>
            <a:ext cx="2592288" cy="2160240"/>
          </a:xfrm>
          <a:prstGeom prst="rect">
            <a:avLst/>
          </a:prstGeom>
        </p:spPr>
      </p:pic>
    </p:spTree>
    <p:extLst>
      <p:ext uri="{BB962C8B-B14F-4D97-AF65-F5344CB8AC3E}">
        <p14:creationId xmlns:p14="http://schemas.microsoft.com/office/powerpoint/2010/main" val="24688416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96652" y="1221600"/>
            <a:ext cx="5562618" cy="3078342"/>
          </a:xfrm>
          <a:prstGeom prst="rect">
            <a:avLst/>
          </a:prstGeom>
        </p:spPr>
        <p:txBody>
          <a:bodyPr>
            <a:noAutofit/>
          </a:bodyPr>
          <a:lstStyle/>
          <a:p>
            <a:pPr marL="0" indent="0" algn="just">
              <a:buNone/>
            </a:pPr>
            <a:r>
              <a:rPr lang="cs-CZ" altLang="cs-CZ" sz="1400" b="1" dirty="0">
                <a:solidFill>
                  <a:srgbClr val="307871"/>
                </a:solidFill>
                <a:latin typeface="Times New Roman" panose="02020603050405020304" pitchFamily="18" charset="0"/>
                <a:cs typeface="Times New Roman" panose="02020603050405020304" pitchFamily="18" charset="0"/>
              </a:rPr>
              <a:t>Každý proces vývoje IS lze definovat prostřednictvím životního cyklu. Obecně se uvádějí následující základní etapy:</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zachycení požadavků na systém co se týká zejména funkčnosti, designu, návaznosti a integrace s ostatními systémy,</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tvorba konceptuálního modelu,</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tvorba implementačního modelu,</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implementace a zavedení,</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testování,</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udržování systému a provoz,</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stažení systému z užívání.</a:t>
            </a:r>
          </a:p>
        </p:txBody>
      </p:sp>
      <p:sp>
        <p:nvSpPr>
          <p:cNvPr id="6" name="Nadpis 5"/>
          <p:cNvSpPr>
            <a:spLocks noGrp="1"/>
          </p:cNvSpPr>
          <p:nvPr>
            <p:ph type="title"/>
          </p:nvPr>
        </p:nvSpPr>
        <p:spPr>
          <a:xfrm>
            <a:off x="134634" y="789553"/>
            <a:ext cx="5616624" cy="380777"/>
          </a:xfrm>
        </p:spPr>
        <p:txBody>
          <a:bodyPr/>
          <a:lstStyle/>
          <a:p>
            <a:r>
              <a:rPr lang="cs-CZ" b="1" dirty="0"/>
              <a:t>Životní cyklus informačního systému</a:t>
            </a:r>
          </a:p>
        </p:txBody>
      </p:sp>
      <p:sp>
        <p:nvSpPr>
          <p:cNvPr id="12" name="Zástupný symbol pro obsah 2"/>
          <p:cNvSpPr txBox="1">
            <a:spLocks/>
          </p:cNvSpPr>
          <p:nvPr/>
        </p:nvSpPr>
        <p:spPr>
          <a:xfrm>
            <a:off x="2024844" y="4191930"/>
            <a:ext cx="2808312" cy="155190"/>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5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2646503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96652" y="1221600"/>
            <a:ext cx="5562618" cy="3078342"/>
          </a:xfrm>
          <a:prstGeom prst="rect">
            <a:avLst/>
          </a:prstGeom>
        </p:spPr>
        <p:txBody>
          <a:bodyPr>
            <a:noAutofit/>
          </a:bodyPr>
          <a:lstStyle/>
          <a:p>
            <a:pPr marL="0" indent="0" algn="just">
              <a:buNone/>
            </a:pPr>
            <a:r>
              <a:rPr lang="cs-CZ" altLang="cs-CZ" sz="1400" b="1" dirty="0">
                <a:solidFill>
                  <a:srgbClr val="307871"/>
                </a:solidFill>
                <a:latin typeface="Times New Roman" panose="02020603050405020304" pitchFamily="18" charset="0"/>
                <a:cs typeface="Times New Roman" panose="02020603050405020304" pitchFamily="18" charset="0"/>
              </a:rPr>
              <a:t>Nároky na informační systém jsou ovlivňovány celou řadou faktorů:</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velikost organizace a s tím spojený objemem dat a informací,</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různé geografické členění,</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různé hierarchické členění s řadou vztahů a souvislostí,</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úroveň otevřenosti systému vůči externím uživatelům,</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požadovaná úroveň zabezpečení atd.</a:t>
            </a: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4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34634" y="789553"/>
            <a:ext cx="5616624" cy="380777"/>
          </a:xfrm>
        </p:spPr>
        <p:txBody>
          <a:bodyPr/>
          <a:lstStyle/>
          <a:p>
            <a:r>
              <a:rPr lang="cs-CZ" b="1" dirty="0"/>
              <a:t>Požadavky na informační systém</a:t>
            </a:r>
          </a:p>
        </p:txBody>
      </p:sp>
      <p:sp>
        <p:nvSpPr>
          <p:cNvPr id="12" name="Zástupný symbol pro obsah 2"/>
          <p:cNvSpPr txBox="1">
            <a:spLocks/>
          </p:cNvSpPr>
          <p:nvPr/>
        </p:nvSpPr>
        <p:spPr>
          <a:xfrm>
            <a:off x="2024844" y="4191930"/>
            <a:ext cx="2808312" cy="155190"/>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5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5958773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96652" y="1221600"/>
            <a:ext cx="5562618" cy="3078342"/>
          </a:xfrm>
          <a:prstGeom prst="rect">
            <a:avLst/>
          </a:prstGeom>
        </p:spPr>
        <p:txBody>
          <a:bodyPr numCol="2">
            <a:noAutofit/>
          </a:bodyPr>
          <a:lstStyle/>
          <a:p>
            <a:pPr algn="just">
              <a:buFont typeface="Wingdings" panose="05000000000000000000" pitchFamily="2" charset="2"/>
              <a:buChar char="q"/>
            </a:pPr>
            <a:r>
              <a:rPr lang="cs-CZ" altLang="cs-CZ" sz="1400" b="1" dirty="0" err="1">
                <a:solidFill>
                  <a:srgbClr val="307871"/>
                </a:solidFill>
                <a:latin typeface="Times New Roman" panose="02020603050405020304" pitchFamily="18" charset="0"/>
                <a:cs typeface="Times New Roman" panose="02020603050405020304" pitchFamily="18" charset="0"/>
              </a:rPr>
              <a:t>integrovanost</a:t>
            </a:r>
            <a:r>
              <a:rPr lang="cs-CZ" altLang="cs-CZ" sz="14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pružnost a otevřenost,</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konzistentnost a nezávislost,</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standardizace,</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adaptabilita,</a:t>
            </a:r>
          </a:p>
          <a:p>
            <a:pPr algn="just">
              <a:buFont typeface="Wingdings" panose="05000000000000000000" pitchFamily="2" charset="2"/>
              <a:buChar char="q"/>
            </a:pPr>
            <a:r>
              <a:rPr lang="cs-CZ" altLang="cs-CZ" sz="1400" b="1" dirty="0" err="1">
                <a:solidFill>
                  <a:srgbClr val="307871"/>
                </a:solidFill>
                <a:latin typeface="Times New Roman" panose="02020603050405020304" pitchFamily="18" charset="0"/>
                <a:cs typeface="Times New Roman" panose="02020603050405020304" pitchFamily="18" charset="0"/>
              </a:rPr>
              <a:t>parametrizovatelnost</a:t>
            </a:r>
            <a:r>
              <a:rPr lang="cs-CZ" altLang="cs-CZ" sz="14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přístupnost,</a:t>
            </a:r>
          </a:p>
          <a:p>
            <a:pPr algn="just">
              <a:buFont typeface="Wingdings" panose="05000000000000000000" pitchFamily="2" charset="2"/>
              <a:buChar char="q"/>
            </a:pPr>
            <a:endParaRPr lang="cs-CZ" altLang="cs-CZ" sz="14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cs-CZ" altLang="cs-CZ" sz="14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cs-CZ" altLang="cs-CZ" sz="14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endParaRPr lang="cs-CZ" altLang="cs-CZ" sz="14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bezpečnost a stabilita,</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komplexnost,</a:t>
            </a:r>
          </a:p>
          <a:p>
            <a:pPr algn="just">
              <a:buFont typeface="Wingdings" panose="05000000000000000000" pitchFamily="2" charset="2"/>
              <a:buChar char="q"/>
            </a:pPr>
            <a:r>
              <a:rPr lang="cs-CZ" altLang="cs-CZ" sz="1400" b="1" dirty="0" err="1">
                <a:solidFill>
                  <a:srgbClr val="307871"/>
                </a:solidFill>
                <a:latin typeface="Times New Roman" panose="02020603050405020304" pitchFamily="18" charset="0"/>
                <a:cs typeface="Times New Roman" panose="02020603050405020304" pitchFamily="18" charset="0"/>
              </a:rPr>
              <a:t>distribuovanost</a:t>
            </a:r>
            <a:r>
              <a:rPr lang="cs-CZ" altLang="cs-CZ" sz="1400" b="1" dirty="0">
                <a:solidFill>
                  <a:srgbClr val="307871"/>
                </a:solidFill>
                <a:latin typeface="Times New Roman" panose="02020603050405020304" pitchFamily="18" charset="0"/>
                <a:cs typeface="Times New Roman" panose="02020603050405020304" pitchFamily="18" charset="0"/>
              </a:rPr>
              <a:t>,</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dlouhá životnost,</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jednoduchost a ergonomičnost,</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dynamičnost.</a:t>
            </a: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34634" y="789553"/>
            <a:ext cx="5616624" cy="380777"/>
          </a:xfrm>
        </p:spPr>
        <p:txBody>
          <a:bodyPr/>
          <a:lstStyle/>
          <a:p>
            <a:r>
              <a:rPr lang="cs-CZ" b="1" dirty="0"/>
              <a:t>Požadavky na informační systém</a:t>
            </a:r>
          </a:p>
        </p:txBody>
      </p:sp>
      <p:sp>
        <p:nvSpPr>
          <p:cNvPr id="12" name="Zástupný symbol pro obsah 2"/>
          <p:cNvSpPr txBox="1">
            <a:spLocks/>
          </p:cNvSpPr>
          <p:nvPr/>
        </p:nvSpPr>
        <p:spPr>
          <a:xfrm>
            <a:off x="2024844" y="4191930"/>
            <a:ext cx="2808312" cy="155190"/>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5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04458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620688" y="1275607"/>
            <a:ext cx="5778642" cy="646331"/>
          </a:xfrm>
          <a:prstGeom prst="rect">
            <a:avLst/>
          </a:prstGeom>
        </p:spPr>
        <p:txBody>
          <a:bodyPr wrap="square">
            <a:spAutoFit/>
          </a:bodyPr>
          <a:lstStyle/>
          <a:p>
            <a:r>
              <a:rPr lang="cs-CZ" sz="3600" b="1" dirty="0"/>
              <a:t>DĚKUJI ZA POZORNOST</a:t>
            </a:r>
            <a:endParaRPr lang="cs-CZ" sz="3600" dirty="0"/>
          </a:p>
        </p:txBody>
      </p:sp>
    </p:spTree>
    <p:extLst>
      <p:ext uri="{BB962C8B-B14F-4D97-AF65-F5344CB8AC3E}">
        <p14:creationId xmlns:p14="http://schemas.microsoft.com/office/powerpoint/2010/main" val="1578381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96652" y="1221600"/>
            <a:ext cx="5400600" cy="3078342"/>
          </a:xfrm>
          <a:prstGeom prst="rect">
            <a:avLst/>
          </a:prstGeom>
        </p:spPr>
        <p:txBody>
          <a:bodyPr>
            <a:noAutofit/>
          </a:bodyPr>
          <a:lstStyle/>
          <a:p>
            <a:pPr algn="just">
              <a:buFont typeface="Wingdings" panose="05000000000000000000" pitchFamily="2" charset="2"/>
              <a:buChar char="ü"/>
            </a:pPr>
            <a:r>
              <a:rPr lang="cs-CZ" altLang="cs-CZ" sz="1400" b="1" dirty="0">
                <a:solidFill>
                  <a:srgbClr val="307871"/>
                </a:solidFill>
                <a:latin typeface="Times New Roman" panose="02020603050405020304" pitchFamily="18" charset="0"/>
                <a:cs typeface="Times New Roman" panose="02020603050405020304" pitchFamily="18" charset="0"/>
              </a:rPr>
              <a:t>Znát rozdíly mezi daty, informacemi a znalostmi</a:t>
            </a:r>
          </a:p>
          <a:p>
            <a:pPr algn="just">
              <a:buFont typeface="Wingdings" panose="05000000000000000000" pitchFamily="2" charset="2"/>
              <a:buChar char="ü"/>
            </a:pPr>
            <a:r>
              <a:rPr lang="cs-CZ" altLang="cs-CZ" sz="1400" b="1" dirty="0">
                <a:solidFill>
                  <a:srgbClr val="307871"/>
                </a:solidFill>
                <a:latin typeface="Times New Roman" panose="02020603050405020304" pitchFamily="18" charset="0"/>
                <a:cs typeface="Times New Roman" panose="02020603050405020304" pitchFamily="18" charset="0"/>
              </a:rPr>
              <a:t>Definovat pojem informační systém (IS)</a:t>
            </a:r>
          </a:p>
          <a:p>
            <a:pPr algn="just">
              <a:buFont typeface="Wingdings" panose="05000000000000000000" pitchFamily="2" charset="2"/>
              <a:buChar char="ü"/>
            </a:pPr>
            <a:r>
              <a:rPr lang="cs-CZ" altLang="cs-CZ" sz="1400" b="1" dirty="0">
                <a:solidFill>
                  <a:srgbClr val="307871"/>
                </a:solidFill>
                <a:latin typeface="Times New Roman" panose="02020603050405020304" pitchFamily="18" charset="0"/>
                <a:cs typeface="Times New Roman" panose="02020603050405020304" pitchFamily="18" charset="0"/>
              </a:rPr>
              <a:t>Pochopit celý životní cyklus IS a rozlišit jeho jednotlivé fáze</a:t>
            </a:r>
          </a:p>
          <a:p>
            <a:pPr algn="just">
              <a:buFont typeface="Wingdings" panose="05000000000000000000" pitchFamily="2" charset="2"/>
              <a:buChar char="ü"/>
            </a:pPr>
            <a:r>
              <a:rPr lang="cs-CZ" altLang="cs-CZ" sz="1400" b="1" dirty="0">
                <a:solidFill>
                  <a:srgbClr val="307871"/>
                </a:solidFill>
                <a:latin typeface="Times New Roman" panose="02020603050405020304" pitchFamily="18" charset="0"/>
                <a:cs typeface="Times New Roman" panose="02020603050405020304" pitchFamily="18" charset="0"/>
              </a:rPr>
              <a:t>Znát základní součásti a komponenty IS</a:t>
            </a:r>
          </a:p>
          <a:p>
            <a:pPr algn="just">
              <a:buFont typeface="Wingdings" panose="05000000000000000000" pitchFamily="2" charset="2"/>
              <a:buChar char="ü"/>
            </a:pPr>
            <a:r>
              <a:rPr lang="cs-CZ" altLang="cs-CZ" sz="1400" b="1" dirty="0">
                <a:solidFill>
                  <a:srgbClr val="307871"/>
                </a:solidFill>
                <a:latin typeface="Times New Roman" panose="02020603050405020304" pitchFamily="18" charset="0"/>
                <a:cs typeface="Times New Roman" panose="02020603050405020304" pitchFamily="18" charset="0"/>
              </a:rPr>
              <a:t>Mít přehled o vlastnostech a požadavcích na IS</a:t>
            </a:r>
          </a:p>
          <a:p>
            <a:pPr algn="just">
              <a:buFont typeface="Wingdings" panose="05000000000000000000" pitchFamily="2" charset="2"/>
              <a:buChar char="ü"/>
            </a:pPr>
            <a:r>
              <a:rPr lang="cs-CZ" altLang="cs-CZ" sz="1400" b="1" dirty="0">
                <a:solidFill>
                  <a:srgbClr val="307871"/>
                </a:solidFill>
                <a:latin typeface="Times New Roman" panose="02020603050405020304" pitchFamily="18" charset="0"/>
                <a:cs typeface="Times New Roman" panose="02020603050405020304" pitchFamily="18" charset="0"/>
              </a:rPr>
              <a:t>Orientovat se v klasifikaci IS</a:t>
            </a:r>
          </a:p>
          <a:p>
            <a:pPr algn="just">
              <a:buFont typeface="Wingdings" panose="05000000000000000000" pitchFamily="2" charset="2"/>
              <a:buChar char="ü"/>
            </a:pPr>
            <a:endParaRPr lang="cs-CZ" altLang="cs-CZ" sz="14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cs-CZ" altLang="cs-CZ" sz="1400" b="1" dirty="0">
              <a:solidFill>
                <a:srgbClr val="307871"/>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endParaRPr lang="cs-CZ" altLang="cs-CZ" sz="1400" b="1" dirty="0">
              <a:solidFill>
                <a:srgbClr val="307871"/>
              </a:solidFill>
              <a:latin typeface="Times New Roman" panose="02020603050405020304" pitchFamily="18" charset="0"/>
              <a:cs typeface="Times New Roman" panose="02020603050405020304" pitchFamily="18" charset="0"/>
            </a:endParaRPr>
          </a:p>
        </p:txBody>
      </p:sp>
      <p:sp>
        <p:nvSpPr>
          <p:cNvPr id="6" name="Nadpis 5"/>
          <p:cNvSpPr>
            <a:spLocks noGrp="1"/>
          </p:cNvSpPr>
          <p:nvPr>
            <p:ph type="title"/>
          </p:nvPr>
        </p:nvSpPr>
        <p:spPr>
          <a:xfrm>
            <a:off x="134634" y="789553"/>
            <a:ext cx="2916324" cy="380777"/>
          </a:xfrm>
        </p:spPr>
        <p:txBody>
          <a:bodyPr/>
          <a:lstStyle/>
          <a:p>
            <a:r>
              <a:rPr lang="cs-CZ" b="1"/>
              <a:t>Cíle přednášky</a:t>
            </a:r>
            <a:endParaRPr lang="cs-CZ" b="1" dirty="0"/>
          </a:p>
        </p:txBody>
      </p:sp>
      <p:sp>
        <p:nvSpPr>
          <p:cNvPr id="12" name="Zástupný symbol pro obsah 2"/>
          <p:cNvSpPr txBox="1">
            <a:spLocks/>
          </p:cNvSpPr>
          <p:nvPr/>
        </p:nvSpPr>
        <p:spPr>
          <a:xfrm>
            <a:off x="2024844" y="4191930"/>
            <a:ext cx="2808312" cy="155190"/>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5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9621564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96652" y="1221600"/>
            <a:ext cx="5562618" cy="3078342"/>
          </a:xfrm>
          <a:prstGeom prst="rect">
            <a:avLst/>
          </a:prstGeom>
        </p:spPr>
        <p:txBody>
          <a:bodyPr>
            <a:noAutofit/>
          </a:bodyPr>
          <a:lstStyle/>
          <a:p>
            <a:pPr marL="0" indent="0" algn="just">
              <a:buNone/>
            </a:pPr>
            <a:endParaRPr lang="cs-CZ" altLang="cs-CZ" sz="135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35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35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35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35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35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35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34634" y="789553"/>
            <a:ext cx="5616624" cy="380777"/>
          </a:xfrm>
        </p:spPr>
        <p:txBody>
          <a:bodyPr/>
          <a:lstStyle/>
          <a:p>
            <a:r>
              <a:rPr lang="cs-CZ" b="1" dirty="0"/>
              <a:t>Informační pyramida z pohledu stupně poznání</a:t>
            </a:r>
          </a:p>
        </p:txBody>
      </p:sp>
      <p:sp>
        <p:nvSpPr>
          <p:cNvPr id="12" name="Zástupný symbol pro obsah 2"/>
          <p:cNvSpPr txBox="1">
            <a:spLocks/>
          </p:cNvSpPr>
          <p:nvPr/>
        </p:nvSpPr>
        <p:spPr>
          <a:xfrm>
            <a:off x="2024844" y="4191930"/>
            <a:ext cx="2808312" cy="155190"/>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50" dirty="0">
              <a:solidFill>
                <a:srgbClr val="307871"/>
              </a:solidFill>
              <a:latin typeface="Enriqueta" panose="02000000000000000000" pitchFamily="2" charset="0"/>
            </a:endParaRPr>
          </a:p>
        </p:txBody>
      </p:sp>
      <p:graphicFrame>
        <p:nvGraphicFramePr>
          <p:cNvPr id="5" name="Diagram 4"/>
          <p:cNvGraphicFramePr/>
          <p:nvPr>
            <p:extLst>
              <p:ext uri="{D42A27DB-BD31-4B8C-83A1-F6EECF244321}">
                <p14:modId xmlns:p14="http://schemas.microsoft.com/office/powerpoint/2010/main" val="2369872187"/>
              </p:ext>
            </p:extLst>
          </p:nvPr>
        </p:nvGraphicFramePr>
        <p:xfrm>
          <a:off x="425053" y="1170330"/>
          <a:ext cx="4948163" cy="285958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449082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96652" y="1221600"/>
            <a:ext cx="5562618" cy="3078342"/>
          </a:xfrm>
          <a:prstGeom prst="rect">
            <a:avLst/>
          </a:prstGeom>
        </p:spPr>
        <p:txBody>
          <a:bodyPr>
            <a:noAutofit/>
          </a:bodyPr>
          <a:lstStyle/>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jsou jen potenciální informace, které na informace zhodnocuje až informační proces (subjekt řízení)</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bezchybně i včas doručená zpráva nemusí mít pro řídícího pracovníka informační charakter.</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představují odraz jevů, procesů a vlastností, které existují a probíhají v části reálného světa, kterou odrážejí. </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jsou vyjádřením skutečnosti a myšlenek v předepsané podobě tak, aby je bylo možné přenášet a zpracovávat.</a:t>
            </a:r>
          </a:p>
          <a:p>
            <a:pPr marL="0" indent="0" algn="just">
              <a:buNone/>
            </a:pPr>
            <a:r>
              <a:rPr lang="cs-CZ" altLang="cs-CZ" sz="14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34634" y="789553"/>
            <a:ext cx="5616624" cy="380777"/>
          </a:xfrm>
        </p:spPr>
        <p:txBody>
          <a:bodyPr/>
          <a:lstStyle/>
          <a:p>
            <a:r>
              <a:rPr lang="cs-CZ" b="1" dirty="0"/>
              <a:t>Data</a:t>
            </a:r>
          </a:p>
        </p:txBody>
      </p:sp>
      <p:sp>
        <p:nvSpPr>
          <p:cNvPr id="12" name="Zástupný symbol pro obsah 2"/>
          <p:cNvSpPr txBox="1">
            <a:spLocks/>
          </p:cNvSpPr>
          <p:nvPr/>
        </p:nvSpPr>
        <p:spPr>
          <a:xfrm>
            <a:off x="2024844" y="4191930"/>
            <a:ext cx="2808312" cy="155190"/>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5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4197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96652" y="1221600"/>
            <a:ext cx="5562618" cy="3078342"/>
          </a:xfrm>
          <a:prstGeom prst="rect">
            <a:avLst/>
          </a:prstGeom>
        </p:spPr>
        <p:txBody>
          <a:bodyPr>
            <a:noAutofit/>
          </a:bodyPr>
          <a:lstStyle/>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Informace jsou výsledkem zpracování dat.</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Tento proces přetváří data tak, aby mohl příjemce výsledek použít, aby zvýšil svou „úroveň vědění“.</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Je nutné zahrnout nejen data, které slouží na vypracování vybrané varianty, ale všechna data použitá na vypracování všech variant, ze kterých se vybírá řešení. Informací rozumíme přetvořená data, kterým uživatel připisuje určitý význam, které uspokojují konkrétní informační objektivní potřebu svého příjemce.</a:t>
            </a: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4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34634" y="789553"/>
            <a:ext cx="5616624" cy="380777"/>
          </a:xfrm>
        </p:spPr>
        <p:txBody>
          <a:bodyPr/>
          <a:lstStyle/>
          <a:p>
            <a:r>
              <a:rPr lang="cs-CZ" b="1" dirty="0"/>
              <a:t>Informace</a:t>
            </a:r>
          </a:p>
        </p:txBody>
      </p:sp>
      <p:sp>
        <p:nvSpPr>
          <p:cNvPr id="12" name="Zástupný symbol pro obsah 2"/>
          <p:cNvSpPr txBox="1">
            <a:spLocks/>
          </p:cNvSpPr>
          <p:nvPr/>
        </p:nvSpPr>
        <p:spPr>
          <a:xfrm>
            <a:off x="2024844" y="4191930"/>
            <a:ext cx="2808312" cy="155190"/>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5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41536738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96652" y="1221600"/>
            <a:ext cx="5562618" cy="3078342"/>
          </a:xfrm>
          <a:prstGeom prst="rect">
            <a:avLst/>
          </a:prstGeom>
        </p:spPr>
        <p:txBody>
          <a:bodyPr>
            <a:noAutofit/>
          </a:bodyPr>
          <a:lstStyle/>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znalosti (</a:t>
            </a:r>
            <a:r>
              <a:rPr lang="cs-CZ" altLang="cs-CZ" sz="1400" b="1" dirty="0" err="1">
                <a:solidFill>
                  <a:srgbClr val="307871"/>
                </a:solidFill>
                <a:latin typeface="Times New Roman" panose="02020603050405020304" pitchFamily="18" charset="0"/>
                <a:cs typeface="Times New Roman" panose="02020603050405020304" pitchFamily="18" charset="0"/>
              </a:rPr>
              <a:t>knowledge</a:t>
            </a:r>
            <a:r>
              <a:rPr lang="cs-CZ" altLang="cs-CZ" sz="1400" b="1" dirty="0">
                <a:solidFill>
                  <a:srgbClr val="307871"/>
                </a:solidFill>
                <a:latin typeface="Times New Roman" panose="02020603050405020304" pitchFamily="18" charset="0"/>
                <a:cs typeface="Times New Roman" panose="02020603050405020304" pitchFamily="18" charset="0"/>
              </a:rPr>
              <a:t>) jsou klíčovým faktorem „znalostní ekonomiky“</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představují zobecněné poznání reality dané vzájemnou interakcí zkušeností, faktů, vztahů, hodnot, myšlenkových procesů a významů</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souvisejí s vymezováním pojmů, s kategorizací a s definováním hypotéz a s odvozováním závěrů</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vytvářejí systémový rámec pro vznik nových informací spočívajících v tom, že umožňují rozpoznat potřebný informační obsah dat</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na rozdíl od dat jsou relativně stálejší, představují vyšší stupeň abstrakce</a:t>
            </a: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4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34634" y="789553"/>
            <a:ext cx="5616624" cy="380777"/>
          </a:xfrm>
        </p:spPr>
        <p:txBody>
          <a:bodyPr/>
          <a:lstStyle/>
          <a:p>
            <a:r>
              <a:rPr lang="cs-CZ" b="1" dirty="0"/>
              <a:t>Znalosti</a:t>
            </a:r>
          </a:p>
        </p:txBody>
      </p:sp>
      <p:sp>
        <p:nvSpPr>
          <p:cNvPr id="12" name="Zástupný symbol pro obsah 2"/>
          <p:cNvSpPr txBox="1">
            <a:spLocks/>
          </p:cNvSpPr>
          <p:nvPr/>
        </p:nvSpPr>
        <p:spPr>
          <a:xfrm>
            <a:off x="2024844" y="4191930"/>
            <a:ext cx="2808312" cy="155190"/>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5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3923405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96652" y="1221600"/>
            <a:ext cx="5562618" cy="3078342"/>
          </a:xfrm>
          <a:prstGeom prst="rect">
            <a:avLst/>
          </a:prstGeom>
        </p:spPr>
        <p:txBody>
          <a:bodyPr>
            <a:noAutofit/>
          </a:bodyPr>
          <a:lstStyle/>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nejvyšší stupeň lidského poznání obohacené o hodnotící měřítka jednotlivce a jeho vztah k okolnímu světu.</a:t>
            </a: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4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34634" y="789553"/>
            <a:ext cx="5616624" cy="380777"/>
          </a:xfrm>
        </p:spPr>
        <p:txBody>
          <a:bodyPr/>
          <a:lstStyle/>
          <a:p>
            <a:r>
              <a:rPr lang="cs-CZ" b="1" dirty="0"/>
              <a:t>Moudrost</a:t>
            </a:r>
          </a:p>
        </p:txBody>
      </p:sp>
      <p:sp>
        <p:nvSpPr>
          <p:cNvPr id="12" name="Zástupný symbol pro obsah 2"/>
          <p:cNvSpPr txBox="1">
            <a:spLocks/>
          </p:cNvSpPr>
          <p:nvPr/>
        </p:nvSpPr>
        <p:spPr>
          <a:xfrm>
            <a:off x="2024844" y="4191930"/>
            <a:ext cx="2808312" cy="155190"/>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5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8021001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96652" y="1221600"/>
            <a:ext cx="5562618" cy="3078342"/>
          </a:xfrm>
          <a:prstGeom prst="rect">
            <a:avLst/>
          </a:prstGeom>
        </p:spPr>
        <p:txBody>
          <a:bodyPr>
            <a:noAutofit/>
          </a:bodyPr>
          <a:lstStyle/>
          <a:p>
            <a:pPr marL="0" indent="0" algn="just">
              <a:buNone/>
            </a:pPr>
            <a:r>
              <a:rPr lang="cs-CZ" altLang="cs-CZ" sz="1400" b="1" dirty="0">
                <a:solidFill>
                  <a:srgbClr val="307871"/>
                </a:solidFill>
                <a:latin typeface="Times New Roman" panose="02020603050405020304" pitchFamily="18" charset="0"/>
                <a:cs typeface="Times New Roman" panose="02020603050405020304" pitchFamily="18" charset="0"/>
              </a:rPr>
              <a:t>Termín „informační systém“ se skládá ze dvou pojmů:</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informace,</a:t>
            </a:r>
          </a:p>
          <a:p>
            <a:pPr algn="just">
              <a:buFont typeface="Wingdings" panose="05000000000000000000" pitchFamily="2" charset="2"/>
              <a:buChar char="q"/>
            </a:pPr>
            <a:r>
              <a:rPr lang="cs-CZ" altLang="cs-CZ" sz="1400" b="1" dirty="0">
                <a:solidFill>
                  <a:srgbClr val="307871"/>
                </a:solidFill>
                <a:latin typeface="Times New Roman" panose="02020603050405020304" pitchFamily="18" charset="0"/>
                <a:cs typeface="Times New Roman" panose="02020603050405020304" pitchFamily="18" charset="0"/>
              </a:rPr>
              <a:t>systém.</a:t>
            </a:r>
          </a:p>
          <a:p>
            <a:pPr marL="0" indent="0" algn="just">
              <a:buNone/>
            </a:pPr>
            <a:endParaRPr lang="cs-CZ" altLang="cs-CZ" sz="135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35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35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35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35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35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34634" y="789553"/>
            <a:ext cx="5616624" cy="380777"/>
          </a:xfrm>
        </p:spPr>
        <p:txBody>
          <a:bodyPr/>
          <a:lstStyle/>
          <a:p>
            <a:r>
              <a:rPr lang="cs-CZ" b="1" dirty="0"/>
              <a:t>Informační systém</a:t>
            </a:r>
          </a:p>
        </p:txBody>
      </p:sp>
      <p:sp>
        <p:nvSpPr>
          <p:cNvPr id="12" name="Zástupný symbol pro obsah 2"/>
          <p:cNvSpPr txBox="1">
            <a:spLocks/>
          </p:cNvSpPr>
          <p:nvPr/>
        </p:nvSpPr>
        <p:spPr>
          <a:xfrm>
            <a:off x="2024844" y="4191930"/>
            <a:ext cx="2808312" cy="155190"/>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50" dirty="0">
              <a:solidFill>
                <a:srgbClr val="307871"/>
              </a:solidFill>
              <a:latin typeface="Enriqueta" panose="02000000000000000000" pitchFamily="2" charset="0"/>
            </a:endParaRPr>
          </a:p>
        </p:txBody>
      </p:sp>
      <p:pic>
        <p:nvPicPr>
          <p:cNvPr id="5" name="Obrázek 2"/>
          <p:cNvPicPr>
            <a:picLocks noChangeAspect="1"/>
          </p:cNvPicPr>
          <p:nvPr/>
        </p:nvPicPr>
        <p:blipFill>
          <a:blip r:embed="rId3" cstate="print">
            <a:clrChange>
              <a:clrFrom>
                <a:srgbClr val="FFFFFF"/>
              </a:clrFrom>
              <a:clrTo>
                <a:srgbClr val="FFFFFF">
                  <a:alpha val="0"/>
                </a:srgbClr>
              </a:clrTo>
            </a:clrChange>
          </a:blip>
          <a:srcRect l="7375" t="20880" r="9840" b="12337"/>
          <a:stretch>
            <a:fillRect/>
          </a:stretch>
        </p:blipFill>
        <p:spPr bwMode="auto">
          <a:xfrm>
            <a:off x="2510898" y="1815666"/>
            <a:ext cx="2702300" cy="1952630"/>
          </a:xfrm>
          <a:prstGeom prst="rect">
            <a:avLst/>
          </a:prstGeom>
          <a:noFill/>
        </p:spPr>
      </p:pic>
    </p:spTree>
    <p:extLst>
      <p:ext uri="{BB962C8B-B14F-4D97-AF65-F5344CB8AC3E}">
        <p14:creationId xmlns:p14="http://schemas.microsoft.com/office/powerpoint/2010/main" val="31379488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4294967295"/>
          </p:nvPr>
        </p:nvSpPr>
        <p:spPr>
          <a:xfrm>
            <a:off x="296652" y="1221600"/>
            <a:ext cx="5562618" cy="3078342"/>
          </a:xfrm>
          <a:prstGeom prst="rect">
            <a:avLst/>
          </a:prstGeom>
        </p:spPr>
        <p:txBody>
          <a:bodyPr>
            <a:noAutofit/>
          </a:bodyPr>
          <a:lstStyle/>
          <a:p>
            <a:pPr marL="0" indent="0" algn="just">
              <a:buNone/>
            </a:pPr>
            <a:r>
              <a:rPr lang="cs-CZ" altLang="cs-CZ" sz="1400" b="1" dirty="0">
                <a:solidFill>
                  <a:srgbClr val="307871"/>
                </a:solidFill>
                <a:latin typeface="Times New Roman" panose="02020603050405020304" pitchFamily="18" charset="0"/>
                <a:cs typeface="Times New Roman" panose="02020603050405020304" pitchFamily="18" charset="0"/>
              </a:rPr>
              <a:t>„Informační systém (IS) budeme chápat jako komplex lidí, informací, systému řízení chodu IS, který zabezpečuje těsné a logické propojení na prostředí, systému organizace práce spojeného s provozem a využitím IS, technických prostředků a metod zabezpečujících sběr, přenos, aktualizaci, uchování a další zpracování dat pro tvorbu a prezentaci informací pro potřeby uživatelů a použité informační technologie.“ (Vaněk, Šperka, 2014)</a:t>
            </a: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endParaRPr lang="cs-CZ" altLang="cs-CZ" sz="1400" b="1" dirty="0">
              <a:solidFill>
                <a:srgbClr val="307871"/>
              </a:solidFill>
              <a:latin typeface="Times New Roman" panose="02020603050405020304" pitchFamily="18" charset="0"/>
              <a:cs typeface="Times New Roman" panose="02020603050405020304" pitchFamily="18" charset="0"/>
            </a:endParaRPr>
          </a:p>
          <a:p>
            <a:pPr marL="0" indent="0" algn="just">
              <a:buNone/>
            </a:pPr>
            <a:r>
              <a:rPr lang="cs-CZ" altLang="cs-CZ" sz="1400" b="1" dirty="0">
                <a:solidFill>
                  <a:srgbClr val="307871"/>
                </a:solidFill>
                <a:latin typeface="Times New Roman" panose="02020603050405020304" pitchFamily="18" charset="0"/>
                <a:cs typeface="Times New Roman" panose="02020603050405020304" pitchFamily="18" charset="0"/>
              </a:rPr>
              <a:t> </a:t>
            </a:r>
          </a:p>
        </p:txBody>
      </p:sp>
      <p:sp>
        <p:nvSpPr>
          <p:cNvPr id="6" name="Nadpis 5"/>
          <p:cNvSpPr>
            <a:spLocks noGrp="1"/>
          </p:cNvSpPr>
          <p:nvPr>
            <p:ph type="title"/>
          </p:nvPr>
        </p:nvSpPr>
        <p:spPr>
          <a:xfrm>
            <a:off x="134634" y="789553"/>
            <a:ext cx="5616624" cy="380777"/>
          </a:xfrm>
        </p:spPr>
        <p:txBody>
          <a:bodyPr/>
          <a:lstStyle/>
          <a:p>
            <a:r>
              <a:rPr lang="cs-CZ" b="1" dirty="0"/>
              <a:t>Informační systém - definice</a:t>
            </a:r>
          </a:p>
        </p:txBody>
      </p:sp>
      <p:sp>
        <p:nvSpPr>
          <p:cNvPr id="12" name="Zástupný symbol pro obsah 2"/>
          <p:cNvSpPr txBox="1">
            <a:spLocks/>
          </p:cNvSpPr>
          <p:nvPr/>
        </p:nvSpPr>
        <p:spPr>
          <a:xfrm>
            <a:off x="2024844" y="4191930"/>
            <a:ext cx="2808312" cy="155190"/>
          </a:xfrm>
          <a:prstGeom prst="rect">
            <a:avLst/>
          </a:prstGeom>
        </p:spPr>
        <p:txBody>
          <a:bodyPr vert="horz" lIns="68580" tIns="34290" rIns="68580" bIns="3429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cs-CZ" sz="1050" dirty="0">
              <a:solidFill>
                <a:srgbClr val="307871"/>
              </a:solidFill>
              <a:latin typeface="Enriqueta" panose="02000000000000000000" pitchFamily="2" charset="0"/>
            </a:endParaRPr>
          </a:p>
        </p:txBody>
      </p:sp>
    </p:spTree>
    <p:extLst>
      <p:ext uri="{BB962C8B-B14F-4D97-AF65-F5344CB8AC3E}">
        <p14:creationId xmlns:p14="http://schemas.microsoft.com/office/powerpoint/2010/main" val="1852554076"/>
      </p:ext>
    </p:extLst>
  </p:cSld>
  <p:clrMapOvr>
    <a:masterClrMapping/>
  </p:clrMapOvr>
</p:sld>
</file>

<file path=ppt/theme/theme1.xml><?xml version="1.0" encoding="utf-8"?>
<a:theme xmlns:a="http://schemas.openxmlformats.org/drawingml/2006/main" name="SLU">
  <a:themeElements>
    <a:clrScheme name="OPF">
      <a:dk1>
        <a:srgbClr val="307871"/>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LU-pismo_Times">
      <a:majorFont>
        <a:latin typeface="Times New Roman"/>
        <a:ea typeface=""/>
        <a:cs typeface=""/>
      </a:majorFont>
      <a:minorFont>
        <a:latin typeface="Times New Roman"/>
        <a:ea typeface=""/>
        <a:cs typeface=""/>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31A3E5AF449FD948BC24EB03EE80588C" ma:contentTypeVersion="2" ma:contentTypeDescription="Vytvoří nový dokument" ma:contentTypeScope="" ma:versionID="eb7295ab6c10f362d357bab2c1d5fe9e">
  <xsd:schema xmlns:xsd="http://www.w3.org/2001/XMLSchema" xmlns:xs="http://www.w3.org/2001/XMLSchema" xmlns:p="http://schemas.microsoft.com/office/2006/metadata/properties" xmlns:ns2="ae923c8d-a085-4bd1-a630-d10f912b81aa" targetNamespace="http://schemas.microsoft.com/office/2006/metadata/properties" ma:root="true" ma:fieldsID="52a6feebb5e723fed2455feeaf4806ff" ns2:_="">
    <xsd:import namespace="ae923c8d-a085-4bd1-a630-d10f912b81aa"/>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923c8d-a085-4bd1-a630-d10f912b81a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6FF781C-DCBC-4790-8E0C-98EB52864FA9}">
  <ds:schemaRefs>
    <ds:schemaRef ds:uri="http://schemas.microsoft.com/sharepoint/v3/contenttype/forms"/>
  </ds:schemaRefs>
</ds:datastoreItem>
</file>

<file path=customXml/itemProps2.xml><?xml version="1.0" encoding="utf-8"?>
<ds:datastoreItem xmlns:ds="http://schemas.openxmlformats.org/officeDocument/2006/customXml" ds:itemID="{8F100097-40B6-438A-B1B5-83481621793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e923c8d-a085-4bd1-a630-d10f912b81a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F8D2279-E972-477E-A70E-ADCE2153F64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2922</TotalTime>
  <Words>635</Words>
  <Application>Microsoft Office PowerPoint</Application>
  <PresentationFormat>Vlastní</PresentationFormat>
  <Paragraphs>144</Paragraphs>
  <Slides>14</Slides>
  <Notes>12</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14</vt:i4>
      </vt:variant>
    </vt:vector>
  </HeadingPairs>
  <TitlesOfParts>
    <vt:vector size="20" baseType="lpstr">
      <vt:lpstr>Arial</vt:lpstr>
      <vt:lpstr>Calibri</vt:lpstr>
      <vt:lpstr>Enriqueta</vt:lpstr>
      <vt:lpstr>Times New Roman</vt:lpstr>
      <vt:lpstr>Wingdings</vt:lpstr>
      <vt:lpstr>SLU</vt:lpstr>
      <vt:lpstr>INFORMAČNÍ SYSTÉMY VE VEŘEJNÉ SPRÁVĚ</vt:lpstr>
      <vt:lpstr>Cíle přednášky</vt:lpstr>
      <vt:lpstr>Informační pyramida z pohledu stupně poznání</vt:lpstr>
      <vt:lpstr>Data</vt:lpstr>
      <vt:lpstr>Informace</vt:lpstr>
      <vt:lpstr>Znalosti</vt:lpstr>
      <vt:lpstr>Moudrost</vt:lpstr>
      <vt:lpstr>Informační systém</vt:lpstr>
      <vt:lpstr>Informační systém - definice</vt:lpstr>
      <vt:lpstr>Informační systém - komponenty</vt:lpstr>
      <vt:lpstr>Životní cyklus informačního systému</vt:lpstr>
      <vt:lpstr>Požadavky na informační systém</vt:lpstr>
      <vt:lpstr>Požadavky na informační systém</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Název prezentace</dc:title>
  <dc:creator>Václav Minařík</dc:creator>
  <cp:lastModifiedBy>Radim Dolák</cp:lastModifiedBy>
  <cp:revision>232</cp:revision>
  <dcterms:created xsi:type="dcterms:W3CDTF">2016-07-06T15:42:34Z</dcterms:created>
  <dcterms:modified xsi:type="dcterms:W3CDTF">2021-05-06T19:49:23Z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0x01010031A3E5AF449FD948BC24EB03EE80588C</vt:lpwstr>
  </property>
</Properties>
</file>