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59" r:id="rId4"/>
    <p:sldId id="258" r:id="rId5"/>
    <p:sldId id="261" r:id="rId6"/>
    <p:sldId id="265" r:id="rId7"/>
    <p:sldId id="262" r:id="rId8"/>
    <p:sldId id="267" r:id="rId9"/>
    <p:sldId id="268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18.04.2020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398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375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97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161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168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433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501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819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INM/BPZIE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INM/BKZIE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Rozšiřující techniky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tvorbě rozsáhlých dokumentů, často členěných do kapitol, vzniká potřeba vytvořit jeho obsah.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Praktické využití obsahu z hlediska studia na OPF je zejména při tvorbě bakalářských a diplomových prací.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ve Wordu je založený na nadpisech dokumentu.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dále nabízí další užitečné rozšiřující techniky pro práci s dokumentem jako je tvorba seznamů, rejstříků nebo odkazů.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Rozšiřující techniky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81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oblasti práce s rozšiřujícími technikami jsou následující: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 obsahem dokumentu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se seznamy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 rejstříky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 odkazy</a:t>
            </a: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Rozšiřující techniky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49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/>
              <a:t>Zadání: </a:t>
            </a: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Otevřete soubor </a:t>
            </a:r>
            <a:r>
              <a:rPr lang="cs-CZ" sz="1600" i="1" dirty="0"/>
              <a:t>Obsah.docx</a:t>
            </a:r>
            <a:r>
              <a:rPr lang="cs-CZ" sz="1600" dirty="0"/>
              <a:t>. 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Zobrazte dokument v zobrazení </a:t>
            </a:r>
            <a:r>
              <a:rPr lang="cs-CZ" sz="1600" b="1" dirty="0"/>
              <a:t>Konceptu</a:t>
            </a:r>
            <a:r>
              <a:rPr lang="cs-CZ" sz="1600" dirty="0"/>
              <a:t>. Nechte zobrazit </a:t>
            </a:r>
            <a:r>
              <a:rPr lang="cs-CZ" sz="1600" b="1" dirty="0"/>
              <a:t>oblast pro styly</a:t>
            </a:r>
            <a:r>
              <a:rPr lang="cs-CZ" sz="1600" dirty="0"/>
              <a:t> (2 cm). Všimněte si formátování textu, zvláště nadpisů.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Naformátujte</a:t>
            </a:r>
            <a:r>
              <a:rPr lang="cs-CZ" sz="1600" dirty="0"/>
              <a:t> všechny červené </a:t>
            </a:r>
            <a:r>
              <a:rPr lang="cs-CZ" sz="1600" b="1" dirty="0"/>
              <a:t>nadpisy</a:t>
            </a:r>
            <a:r>
              <a:rPr lang="cs-CZ" sz="1600" dirty="0"/>
              <a:t> v dokumentu </a:t>
            </a:r>
            <a:r>
              <a:rPr lang="cs-CZ" sz="1600" b="1" dirty="0"/>
              <a:t>stylem </a:t>
            </a:r>
            <a:r>
              <a:rPr lang="cs-CZ" sz="1600" i="1" dirty="0"/>
              <a:t>Nadpis 1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Přemístěte se na začátek druhého oddílu pod nadpis </a:t>
            </a:r>
            <a:r>
              <a:rPr lang="cs-CZ" sz="1600" i="1" dirty="0"/>
              <a:t>Obsah</a:t>
            </a:r>
            <a:r>
              <a:rPr lang="cs-CZ" sz="1600" dirty="0"/>
              <a:t> a </a:t>
            </a:r>
            <a:r>
              <a:rPr lang="cs-CZ" sz="1600" b="1" dirty="0"/>
              <a:t>vložte</a:t>
            </a:r>
            <a:r>
              <a:rPr lang="cs-CZ" sz="1600" dirty="0"/>
              <a:t> zde </a:t>
            </a:r>
            <a:r>
              <a:rPr lang="cs-CZ" sz="1600" b="1" dirty="0"/>
              <a:t>obsah</a:t>
            </a:r>
            <a:r>
              <a:rPr lang="cs-CZ" sz="1600" dirty="0"/>
              <a:t> dokumentu následujícím způsobem: </a:t>
            </a:r>
          </a:p>
          <a:p>
            <a:pPr marL="800100" lvl="1" indent="-342900" algn="just" fontAlgn="base">
              <a:buFont typeface="+mj-lt"/>
              <a:buAutoNum type="alphaLcParenR"/>
            </a:pPr>
            <a:r>
              <a:rPr lang="cs-CZ" sz="1600" b="1" dirty="0"/>
              <a:t>čísla stránek nechte zarovnat </a:t>
            </a:r>
            <a:r>
              <a:rPr lang="cs-CZ" sz="1600" dirty="0"/>
              <a:t>doprava, </a:t>
            </a:r>
          </a:p>
          <a:p>
            <a:pPr marL="800100" lvl="1" indent="-342900" algn="just" fontAlgn="base">
              <a:buFont typeface="+mj-lt"/>
              <a:buAutoNum type="alphaLcParenR"/>
            </a:pPr>
            <a:r>
              <a:rPr lang="cs-CZ" sz="1600" b="1" dirty="0"/>
              <a:t>zobrazte </a:t>
            </a:r>
            <a:r>
              <a:rPr lang="cs-CZ" sz="1600" dirty="0"/>
              <a:t>2 </a:t>
            </a:r>
            <a:r>
              <a:rPr lang="cs-CZ" sz="1600" b="1" dirty="0"/>
              <a:t>úrovně obsahu</a:t>
            </a:r>
            <a:r>
              <a:rPr lang="cs-CZ" sz="1600" dirty="0"/>
              <a:t>, </a:t>
            </a:r>
          </a:p>
          <a:p>
            <a:pPr marL="800100" lvl="1" indent="-342900" algn="just" fontAlgn="base">
              <a:buFont typeface="+mj-lt"/>
              <a:buAutoNum type="alphaLcParenR"/>
            </a:pPr>
            <a:r>
              <a:rPr lang="cs-CZ" sz="1600" b="1" dirty="0"/>
              <a:t>formát </a:t>
            </a:r>
            <a:r>
              <a:rPr lang="cs-CZ" sz="1600" dirty="0"/>
              <a:t>obsahu nastavte na </a:t>
            </a:r>
            <a:r>
              <a:rPr lang="cs-CZ" sz="1600" i="1" dirty="0"/>
              <a:t>Formální</a:t>
            </a:r>
            <a:r>
              <a:rPr lang="cs-CZ" sz="1600" dirty="0"/>
              <a:t>, </a:t>
            </a:r>
          </a:p>
          <a:p>
            <a:pPr marL="800100" lvl="1" indent="-342900" algn="just" fontAlgn="base">
              <a:buFont typeface="+mj-lt"/>
              <a:buAutoNum type="alphaLcParenR"/>
            </a:pPr>
            <a:r>
              <a:rPr lang="cs-CZ" sz="1600" b="1" dirty="0"/>
              <a:t>zkontrolujte</a:t>
            </a:r>
            <a:r>
              <a:rPr lang="cs-CZ" sz="1600" dirty="0"/>
              <a:t>, </a:t>
            </a:r>
            <a:r>
              <a:rPr lang="cs-CZ" sz="1600" b="1" dirty="0"/>
              <a:t>zda</a:t>
            </a:r>
            <a:r>
              <a:rPr lang="cs-CZ" sz="1600" dirty="0"/>
              <a:t> pro 1. úroveň obsahu </a:t>
            </a:r>
            <a:r>
              <a:rPr lang="cs-CZ" sz="1600" b="1" dirty="0"/>
              <a:t>je přiřazen styl </a:t>
            </a:r>
            <a:r>
              <a:rPr lang="cs-CZ" sz="1600" i="1" dirty="0"/>
              <a:t>Nadpis 1</a:t>
            </a:r>
            <a:r>
              <a:rPr lang="cs-CZ" sz="1600" dirty="0"/>
              <a:t> a pro 2. úroveň obsahu </a:t>
            </a:r>
            <a:r>
              <a:rPr lang="cs-CZ" sz="1600" b="1" dirty="0"/>
              <a:t>je přiřazen styl </a:t>
            </a:r>
            <a:r>
              <a:rPr lang="cs-CZ" sz="1600" i="1" dirty="0"/>
              <a:t>Nadpis 2</a:t>
            </a:r>
            <a:r>
              <a:rPr lang="cs-CZ" sz="1600" dirty="0"/>
              <a:t>. </a:t>
            </a:r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Vytvoření obsahu dokumentu 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63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 fontAlgn="base">
              <a:buFont typeface="+mj-lt"/>
              <a:buAutoNum type="arabicPeriod" startAt="4"/>
            </a:pPr>
            <a:r>
              <a:rPr lang="cs-CZ" sz="1600" b="1" dirty="0"/>
              <a:t>Naformátujte</a:t>
            </a:r>
            <a:r>
              <a:rPr lang="cs-CZ" sz="1600" dirty="0"/>
              <a:t> všechny modré </a:t>
            </a:r>
            <a:r>
              <a:rPr lang="cs-CZ" sz="1600" b="1" dirty="0"/>
              <a:t>nadpisy</a:t>
            </a:r>
            <a:r>
              <a:rPr lang="cs-CZ" sz="1600" dirty="0"/>
              <a:t> v dokumentu </a:t>
            </a:r>
            <a:r>
              <a:rPr lang="cs-CZ" sz="1600" b="1" dirty="0"/>
              <a:t>stylem</a:t>
            </a:r>
            <a:r>
              <a:rPr lang="cs-CZ" sz="1600" dirty="0"/>
              <a:t> </a:t>
            </a:r>
            <a:r>
              <a:rPr lang="cs-CZ" sz="1600" i="1" dirty="0"/>
              <a:t>Nadpis2</a:t>
            </a:r>
            <a:r>
              <a:rPr lang="cs-CZ" sz="1600" dirty="0"/>
              <a:t>, přidejte jim </a:t>
            </a:r>
            <a:r>
              <a:rPr lang="cs-CZ" sz="1600" b="1" dirty="0"/>
              <a:t>číslování </a:t>
            </a:r>
            <a:r>
              <a:rPr lang="cs-CZ" sz="1600" dirty="0"/>
              <a:t>pomocí </a:t>
            </a:r>
            <a:r>
              <a:rPr lang="cs-CZ" sz="1600" i="1" dirty="0"/>
              <a:t>Víceúrovňového seznamu</a:t>
            </a:r>
            <a:r>
              <a:rPr lang="cs-CZ" sz="1600" dirty="0"/>
              <a:t> (se styly </a:t>
            </a:r>
            <a:r>
              <a:rPr lang="cs-CZ" sz="1600" i="1" dirty="0"/>
              <a:t>1</a:t>
            </a:r>
            <a:r>
              <a:rPr lang="cs-CZ" sz="1600" dirty="0"/>
              <a:t>. </a:t>
            </a:r>
            <a:r>
              <a:rPr lang="cs-CZ" sz="1600" i="1" dirty="0"/>
              <a:t>Nadpis1</a:t>
            </a:r>
            <a:r>
              <a:rPr lang="cs-CZ" sz="1600" dirty="0"/>
              <a:t>, </a:t>
            </a:r>
            <a:r>
              <a:rPr lang="cs-CZ" sz="1600" i="1" dirty="0"/>
              <a:t>1.1 Nadpis 2</a:t>
            </a:r>
            <a:r>
              <a:rPr lang="cs-CZ" sz="1600" dirty="0"/>
              <a:t>). </a:t>
            </a:r>
            <a:r>
              <a:rPr lang="cs-CZ" sz="1600" b="1" dirty="0"/>
              <a:t>Aktualizujte obsah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 startAt="4"/>
            </a:pPr>
            <a:r>
              <a:rPr lang="cs-CZ" sz="1600" b="1" dirty="0"/>
              <a:t>Přidejte do obsahu</a:t>
            </a:r>
            <a:r>
              <a:rPr lang="cs-CZ" sz="1600" dirty="0"/>
              <a:t> také nadpisy </a:t>
            </a:r>
            <a:r>
              <a:rPr lang="cs-CZ" sz="1600" i="1" dirty="0"/>
              <a:t>Obsah</a:t>
            </a:r>
            <a:r>
              <a:rPr lang="cs-CZ" sz="1600" dirty="0"/>
              <a:t> a </a:t>
            </a:r>
            <a:r>
              <a:rPr lang="cs-CZ" sz="1600" i="1" dirty="0"/>
              <a:t>Úvod </a:t>
            </a:r>
            <a:r>
              <a:rPr lang="cs-CZ" sz="1600" dirty="0"/>
              <a:t>(tak, aby nebyly číslovány). </a:t>
            </a:r>
            <a:r>
              <a:rPr lang="cs-CZ" sz="1600" b="1" dirty="0"/>
              <a:t>Aktualizujte obsah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 startAt="4"/>
            </a:pPr>
            <a:r>
              <a:rPr lang="cs-CZ" sz="1600" dirty="0"/>
              <a:t>Zobrazte dokument v zobrazení </a:t>
            </a:r>
            <a:r>
              <a:rPr lang="cs-CZ" sz="1600" b="1" dirty="0"/>
              <a:t>Osnova</a:t>
            </a:r>
            <a:r>
              <a:rPr lang="cs-CZ" sz="1600" dirty="0"/>
              <a:t> a </a:t>
            </a:r>
            <a:r>
              <a:rPr lang="cs-CZ" sz="1600" b="1" dirty="0"/>
              <a:t>přiřaďte</a:t>
            </a:r>
            <a:r>
              <a:rPr lang="cs-CZ" sz="1600" dirty="0"/>
              <a:t> u posledního nadpisu </a:t>
            </a:r>
            <a:r>
              <a:rPr lang="cs-CZ" sz="1600" i="1" dirty="0"/>
              <a:t>Aktivní naslouchání a kladení otázek </a:t>
            </a:r>
            <a:r>
              <a:rPr lang="cs-CZ" sz="1600" b="1" dirty="0"/>
              <a:t>druhou úroveň</a:t>
            </a:r>
            <a:r>
              <a:rPr lang="cs-CZ" sz="1600" dirty="0"/>
              <a:t> v rámci obsahu (použijte zobrazení </a:t>
            </a:r>
            <a:r>
              <a:rPr lang="cs-CZ" sz="1600" b="1" dirty="0"/>
              <a:t>Osnova</a:t>
            </a:r>
            <a:r>
              <a:rPr lang="cs-CZ" sz="1600" dirty="0"/>
              <a:t>). </a:t>
            </a:r>
            <a:r>
              <a:rPr lang="cs-CZ" sz="1600" b="1" dirty="0"/>
              <a:t>Aktualizujte obsah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 startAt="4"/>
            </a:pPr>
            <a:r>
              <a:rPr lang="cs-CZ" sz="1600" b="1" dirty="0"/>
              <a:t>Skryjte oblast pro styly</a:t>
            </a:r>
            <a:r>
              <a:rPr lang="cs-CZ" sz="1600" dirty="0"/>
              <a:t>, vraťte se do zobrazení </a:t>
            </a:r>
            <a:r>
              <a:rPr lang="cs-CZ" sz="1600" b="1" dirty="0"/>
              <a:t>Rozložení při tisku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 startAt="4"/>
            </a:pPr>
            <a:r>
              <a:rPr lang="cs-CZ" sz="1600" dirty="0"/>
              <a:t>Zkontrolujte v dokumentu číslování stránek v druhém oddílu. </a:t>
            </a:r>
            <a:r>
              <a:rPr lang="cs-CZ" sz="1600" b="1" dirty="0"/>
              <a:t>Změňte </a:t>
            </a:r>
            <a:r>
              <a:rPr lang="cs-CZ" sz="1600" dirty="0"/>
              <a:t>zde </a:t>
            </a:r>
            <a:r>
              <a:rPr lang="cs-CZ" sz="1600" b="1" dirty="0"/>
              <a:t>číslování</a:t>
            </a:r>
            <a:r>
              <a:rPr lang="cs-CZ" sz="1600" dirty="0"/>
              <a:t> </a:t>
            </a:r>
            <a:r>
              <a:rPr lang="cs-CZ" sz="1600" b="1" dirty="0"/>
              <a:t>stránek</a:t>
            </a:r>
            <a:r>
              <a:rPr lang="cs-CZ" sz="1600" dirty="0"/>
              <a:t> od čísla 1. </a:t>
            </a:r>
            <a:r>
              <a:rPr lang="cs-CZ" sz="1600" b="1" dirty="0"/>
              <a:t>Aktualizujte obsah</a:t>
            </a:r>
            <a:r>
              <a:rPr lang="cs-CZ" sz="1600" dirty="0"/>
              <a:t>. </a:t>
            </a:r>
          </a:p>
          <a:p>
            <a:pPr algn="just">
              <a:buFont typeface="+mj-lt"/>
              <a:buAutoNum type="arabicPeriod" startAt="4"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Vytvoření obsahu dokumentu 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386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/>
              <a:t>Zadání: </a:t>
            </a: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Otevřete soubor </a:t>
            </a:r>
            <a:r>
              <a:rPr lang="cs-CZ" sz="1600" i="1" dirty="0"/>
              <a:t>Seznamy.docx</a:t>
            </a:r>
            <a:r>
              <a:rPr lang="cs-CZ" sz="1600" dirty="0"/>
              <a:t>. 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Poslední </a:t>
            </a:r>
            <a:r>
              <a:rPr lang="cs-CZ" sz="1600" b="1" dirty="0"/>
              <a:t>tabulce</a:t>
            </a:r>
            <a:r>
              <a:rPr lang="cs-CZ" sz="1600" dirty="0"/>
              <a:t> v dokumentu </a:t>
            </a:r>
            <a:r>
              <a:rPr lang="cs-CZ" sz="1600" b="1" dirty="0"/>
              <a:t>přidejte</a:t>
            </a:r>
            <a:r>
              <a:rPr lang="cs-CZ" sz="1600" dirty="0"/>
              <a:t> </a:t>
            </a:r>
            <a:r>
              <a:rPr lang="cs-CZ" sz="1600" b="1" dirty="0"/>
              <a:t>titulek</a:t>
            </a:r>
            <a:r>
              <a:rPr lang="cs-CZ" sz="1600" dirty="0"/>
              <a:t> s textem </a:t>
            </a:r>
            <a:r>
              <a:rPr lang="cs-CZ" sz="1600" i="1" dirty="0"/>
              <a:t>Titulek 3</a:t>
            </a:r>
            <a:r>
              <a:rPr lang="cs-CZ" sz="1600" dirty="0"/>
              <a:t>. Titulek umístěte nad tabulku.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Vytvořte</a:t>
            </a:r>
            <a:r>
              <a:rPr lang="cs-CZ" sz="1600" dirty="0"/>
              <a:t> na konci dokumentu pod nadpisem </a:t>
            </a:r>
            <a:r>
              <a:rPr lang="cs-CZ" sz="1600" i="1" dirty="0"/>
              <a:t>Seznam tabulek</a:t>
            </a:r>
            <a:r>
              <a:rPr lang="cs-CZ" sz="1600" dirty="0"/>
              <a:t> </a:t>
            </a:r>
            <a:r>
              <a:rPr lang="cs-CZ" sz="1600" b="1" dirty="0"/>
              <a:t>seznam tabulek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Přesuňte se na kapitolu </a:t>
            </a:r>
            <a:r>
              <a:rPr lang="cs-CZ" sz="1600" i="1" dirty="0"/>
              <a:t>1. Osobní image</a:t>
            </a:r>
            <a:r>
              <a:rPr lang="cs-CZ" sz="1600" dirty="0"/>
              <a:t> a na začátku 2. odstavce </a:t>
            </a:r>
            <a:r>
              <a:rPr lang="cs-CZ" sz="1600" b="1" dirty="0"/>
              <a:t>vytvořte</a:t>
            </a:r>
            <a:r>
              <a:rPr lang="cs-CZ" sz="1600" dirty="0"/>
              <a:t> libovolný </a:t>
            </a:r>
            <a:r>
              <a:rPr lang="cs-CZ" sz="1600" b="1" dirty="0"/>
              <a:t>graf</a:t>
            </a:r>
            <a:r>
              <a:rPr lang="cs-CZ" sz="1600" dirty="0"/>
              <a:t>. Vytvořenému grafu </a:t>
            </a:r>
            <a:r>
              <a:rPr lang="cs-CZ" sz="1600" b="1" dirty="0"/>
              <a:t>přidejte titulek</a:t>
            </a:r>
            <a:r>
              <a:rPr lang="cs-CZ" sz="1600" dirty="0"/>
              <a:t> s textem </a:t>
            </a:r>
            <a:r>
              <a:rPr lang="cs-CZ" sz="1600" i="1" dirty="0"/>
              <a:t>Graf 1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Zajistěte, aby se </a:t>
            </a:r>
            <a:r>
              <a:rPr lang="cs-CZ" sz="1600" b="1" dirty="0"/>
              <a:t>titulky</a:t>
            </a:r>
            <a:r>
              <a:rPr lang="cs-CZ" sz="1600" dirty="0"/>
              <a:t> </a:t>
            </a:r>
            <a:r>
              <a:rPr lang="cs-CZ" sz="1600" b="1" dirty="0"/>
              <a:t>přidávaly</a:t>
            </a:r>
            <a:r>
              <a:rPr lang="cs-CZ" sz="1600" dirty="0"/>
              <a:t> vloženým grafům v dokumentu </a:t>
            </a:r>
            <a:r>
              <a:rPr lang="cs-CZ" sz="1600" b="1" dirty="0"/>
              <a:t>automaticky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Na začátku 2. odstavce kapitoly </a:t>
            </a:r>
            <a:r>
              <a:rPr lang="cs-CZ" sz="1600" i="1" dirty="0"/>
              <a:t>1.2 Vzhled</a:t>
            </a:r>
            <a:r>
              <a:rPr lang="cs-CZ" sz="1600" dirty="0"/>
              <a:t> </a:t>
            </a:r>
            <a:r>
              <a:rPr lang="cs-CZ" sz="1600" b="1" dirty="0"/>
              <a:t>vytvořte</a:t>
            </a:r>
            <a:r>
              <a:rPr lang="cs-CZ" sz="1600" dirty="0"/>
              <a:t> libovolný </a:t>
            </a:r>
            <a:r>
              <a:rPr lang="cs-CZ" sz="1600" b="1" dirty="0"/>
              <a:t>graf aplikace Microsoft Excel </a:t>
            </a:r>
            <a:r>
              <a:rPr lang="cs-CZ" sz="1600" dirty="0"/>
              <a:t>(jako nový objekt).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Vytvořte</a:t>
            </a:r>
            <a:r>
              <a:rPr lang="cs-CZ" sz="1600" dirty="0"/>
              <a:t> na konci dokumentu pod nadpisem </a:t>
            </a:r>
            <a:r>
              <a:rPr lang="cs-CZ" sz="1600" i="1" dirty="0"/>
              <a:t>Seznam grafů</a:t>
            </a:r>
            <a:r>
              <a:rPr lang="cs-CZ" sz="1600" dirty="0"/>
              <a:t> </a:t>
            </a:r>
            <a:r>
              <a:rPr lang="cs-CZ" sz="1600" b="1" dirty="0"/>
              <a:t>seznam grafů</a:t>
            </a:r>
            <a:r>
              <a:rPr lang="cs-CZ" sz="1600" dirty="0"/>
              <a:t>, seznam bude mít formát </a:t>
            </a:r>
            <a:r>
              <a:rPr lang="cs-CZ" sz="1600" i="1" dirty="0"/>
              <a:t>Formální</a:t>
            </a:r>
            <a:r>
              <a:rPr lang="cs-CZ" sz="1600" dirty="0"/>
              <a:t>, nebude mít vodicí znak. </a:t>
            </a:r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Vytváření seznamů objektů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426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 fontAlgn="base">
              <a:buFont typeface="+mj-lt"/>
              <a:buAutoNum type="arabicPeriod" startAt="7"/>
            </a:pPr>
            <a:r>
              <a:rPr lang="cs-CZ" sz="1600" dirty="0"/>
              <a:t>Na začátku kapitoly </a:t>
            </a:r>
            <a:r>
              <a:rPr lang="cs-CZ" sz="1600" i="1" dirty="0"/>
              <a:t>1.3 Nonverbální komunikace</a:t>
            </a:r>
            <a:r>
              <a:rPr lang="cs-CZ" sz="1600" dirty="0"/>
              <a:t> </a:t>
            </a:r>
            <a:r>
              <a:rPr lang="cs-CZ" sz="1600" b="1" dirty="0"/>
              <a:t>vytvořte </a:t>
            </a:r>
            <a:r>
              <a:rPr lang="cs-CZ" sz="1600" dirty="0"/>
              <a:t>poslední libovolný </a:t>
            </a:r>
            <a:r>
              <a:rPr lang="cs-CZ" sz="1600" b="1" dirty="0"/>
              <a:t>graf</a:t>
            </a:r>
            <a:r>
              <a:rPr lang="cs-CZ" sz="1600" dirty="0"/>
              <a:t>.  </a:t>
            </a:r>
          </a:p>
          <a:p>
            <a:pPr lvl="0" algn="just" fontAlgn="base">
              <a:buFont typeface="+mj-lt"/>
              <a:buAutoNum type="arabicPeriod" startAt="7"/>
            </a:pPr>
            <a:r>
              <a:rPr lang="cs-CZ" sz="1600" b="1" dirty="0"/>
              <a:t>Aktualizujte seznam grafů</a:t>
            </a:r>
            <a:r>
              <a:rPr lang="cs-CZ" sz="1600" dirty="0"/>
              <a:t>. </a:t>
            </a:r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Vytváření seznamů objektů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315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/>
              <a:t>Zadání: </a:t>
            </a:r>
            <a:endParaRPr lang="cs-CZ" sz="1600" dirty="0"/>
          </a:p>
          <a:p>
            <a:pPr marL="0" indent="0" algn="just">
              <a:buNone/>
            </a:pPr>
            <a:r>
              <a:rPr lang="cs-CZ" sz="1600" b="1" dirty="0"/>
              <a:t>Otevřete soubor </a:t>
            </a:r>
            <a:r>
              <a:rPr lang="cs-CZ" sz="1600" i="1" dirty="0"/>
              <a:t>Odkazy.docx</a:t>
            </a:r>
            <a:r>
              <a:rPr lang="cs-CZ" sz="1600" dirty="0"/>
              <a:t>. 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Přemístěte se na kapitolu </a:t>
            </a:r>
            <a:r>
              <a:rPr lang="cs-CZ" sz="1600" i="1" dirty="0"/>
              <a:t>2.2 Aktivní naslouchání a kladení otázek</a:t>
            </a:r>
            <a:r>
              <a:rPr lang="cs-CZ" sz="1600" dirty="0"/>
              <a:t>, umístěte kurzor za text </a:t>
            </a:r>
            <a:r>
              <a:rPr lang="cs-CZ" sz="1600" i="1" dirty="0"/>
              <a:t>viz kapitola</a:t>
            </a:r>
            <a:r>
              <a:rPr lang="cs-CZ" sz="1600" dirty="0"/>
              <a:t> </a:t>
            </a:r>
            <a:r>
              <a:rPr lang="cs-CZ" sz="1600" i="1" dirty="0"/>
              <a:t>č. 1.1</a:t>
            </a:r>
            <a:r>
              <a:rPr lang="cs-CZ" sz="1600" dirty="0"/>
              <a:t> a </a:t>
            </a:r>
            <a:r>
              <a:rPr lang="cs-CZ" sz="1600" b="1" dirty="0"/>
              <a:t>vložte</a:t>
            </a:r>
            <a:r>
              <a:rPr lang="cs-CZ" sz="1600" dirty="0"/>
              <a:t> zde </a:t>
            </a:r>
            <a:r>
              <a:rPr lang="cs-CZ" sz="1600" b="1" dirty="0"/>
              <a:t>křížový odkaz</a:t>
            </a:r>
            <a:r>
              <a:rPr lang="cs-CZ" sz="1600" dirty="0"/>
              <a:t> na text nadpisu </a:t>
            </a:r>
            <a:r>
              <a:rPr lang="cs-CZ" sz="1600" i="1" dirty="0"/>
              <a:t>1.1 Jak si zpříjemnit komunikaci</a:t>
            </a:r>
            <a:r>
              <a:rPr lang="cs-CZ" sz="1600" dirty="0"/>
              <a:t>. Křížový odkaz bude fungovat jako hypertextový (bude umožňovat rychlý přesun na příslušnou kapitolu) a bude obsahovat název kapitoly.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Vyzkoušejte </a:t>
            </a:r>
            <a:r>
              <a:rPr lang="cs-CZ" sz="1600" dirty="0"/>
              <a:t>si fungování </a:t>
            </a:r>
            <a:r>
              <a:rPr lang="cs-CZ" sz="1600" b="1" dirty="0"/>
              <a:t>křížového odkazu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dirty="0"/>
              <a:t>Přesuňte se před kapitolu </a:t>
            </a:r>
            <a:r>
              <a:rPr lang="cs-CZ" sz="1600" i="1" dirty="0"/>
              <a:t>1.2 Vzhled </a:t>
            </a:r>
            <a:r>
              <a:rPr lang="cs-CZ" sz="1600" dirty="0"/>
              <a:t>(začátek 3. strany) a vyberte text </a:t>
            </a:r>
            <a:r>
              <a:rPr lang="cs-CZ" sz="1600" i="1" dirty="0" err="1"/>
              <a:t>Dale</a:t>
            </a:r>
            <a:r>
              <a:rPr lang="cs-CZ" sz="1600" i="1" dirty="0"/>
              <a:t> Carnegie </a:t>
            </a:r>
            <a:r>
              <a:rPr lang="cs-CZ" sz="1600" i="1" dirty="0" err="1"/>
              <a:t>Training</a:t>
            </a:r>
            <a:r>
              <a:rPr lang="cs-CZ" sz="1600" i="1" dirty="0"/>
              <a:t>®. </a:t>
            </a:r>
            <a:r>
              <a:rPr lang="cs-CZ" sz="1600" dirty="0"/>
              <a:t>Vložte zde </a:t>
            </a:r>
            <a:r>
              <a:rPr lang="cs-CZ" sz="1600" b="1" dirty="0"/>
              <a:t>hypertextový odkaz</a:t>
            </a:r>
            <a:r>
              <a:rPr lang="cs-CZ" sz="1600" dirty="0"/>
              <a:t> </a:t>
            </a:r>
            <a:r>
              <a:rPr lang="cs-CZ" sz="1600" b="1" dirty="0"/>
              <a:t>na www stránky</a:t>
            </a:r>
            <a:r>
              <a:rPr lang="cs-CZ" sz="1600" dirty="0"/>
              <a:t> této společnosti, adresa pro odkaz je: http://www.carnegie.cz. K odkazu </a:t>
            </a:r>
            <a:r>
              <a:rPr lang="cs-CZ" sz="1600" b="1" dirty="0"/>
              <a:t>vytvořte</a:t>
            </a:r>
            <a:r>
              <a:rPr lang="cs-CZ" sz="1600" dirty="0"/>
              <a:t> </a:t>
            </a:r>
            <a:r>
              <a:rPr lang="cs-CZ" sz="1600" b="1" dirty="0"/>
              <a:t>komentář</a:t>
            </a:r>
            <a:r>
              <a:rPr lang="cs-CZ" sz="1600" dirty="0"/>
              <a:t> s textem </a:t>
            </a:r>
            <a:r>
              <a:rPr lang="cs-CZ" sz="1600" i="1" dirty="0"/>
              <a:t>Stránky společnosti v ČR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/>
            </a:pPr>
            <a:r>
              <a:rPr lang="cs-CZ" sz="1600" b="1" dirty="0"/>
              <a:t>Vyzkoušejte</a:t>
            </a:r>
            <a:r>
              <a:rPr lang="cs-CZ" sz="1600" dirty="0"/>
              <a:t> si fungování </a:t>
            </a:r>
            <a:r>
              <a:rPr lang="cs-CZ" sz="1600" b="1" dirty="0"/>
              <a:t>hypertextového odkazu</a:t>
            </a:r>
            <a:r>
              <a:rPr lang="cs-CZ" sz="1600" dirty="0"/>
              <a:t>. </a:t>
            </a:r>
          </a:p>
          <a:p>
            <a:pPr marL="0" indent="0" algn="just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Použití odkazů v dokumentu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041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 fontAlgn="base">
              <a:buFont typeface="+mj-lt"/>
              <a:buAutoNum type="arabicPeriod" startAt="5"/>
            </a:pPr>
            <a:r>
              <a:rPr lang="cs-CZ" sz="1600" b="1" dirty="0"/>
              <a:t>Vytvořte </a:t>
            </a:r>
            <a:r>
              <a:rPr lang="cs-CZ" sz="1600" dirty="0"/>
              <a:t>před textem </a:t>
            </a:r>
            <a:r>
              <a:rPr lang="cs-CZ" sz="1600" i="1" dirty="0"/>
              <a:t>Slezská univerzita</a:t>
            </a:r>
            <a:r>
              <a:rPr lang="cs-CZ" sz="1600" dirty="0"/>
              <a:t> na 1. straně </a:t>
            </a:r>
            <a:r>
              <a:rPr lang="cs-CZ" sz="1600" b="1" dirty="0"/>
              <a:t>záložku</a:t>
            </a:r>
            <a:r>
              <a:rPr lang="cs-CZ" sz="1600" dirty="0"/>
              <a:t> s názvem </a:t>
            </a:r>
            <a:r>
              <a:rPr lang="cs-CZ" sz="1600" i="1" dirty="0" err="1"/>
              <a:t>uvodni_strana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 startAt="5"/>
            </a:pPr>
            <a:r>
              <a:rPr lang="cs-CZ" sz="1600" b="1" dirty="0"/>
              <a:t>Přiřaďte </a:t>
            </a:r>
            <a:r>
              <a:rPr lang="cs-CZ" sz="1600" dirty="0"/>
              <a:t>na konci dokumentu objektu s textem </a:t>
            </a:r>
            <a:r>
              <a:rPr lang="cs-CZ" sz="1600" i="1" dirty="0"/>
              <a:t>Zpět na úvodní stranu</a:t>
            </a:r>
            <a:r>
              <a:rPr lang="cs-CZ" sz="1600" dirty="0"/>
              <a:t> </a:t>
            </a:r>
            <a:r>
              <a:rPr lang="cs-CZ" sz="1600" b="1" dirty="0"/>
              <a:t>hypertextový odkaz</a:t>
            </a:r>
            <a:r>
              <a:rPr lang="cs-CZ" sz="1600" dirty="0"/>
              <a:t> </a:t>
            </a:r>
            <a:r>
              <a:rPr lang="cs-CZ" sz="1600" b="1" dirty="0"/>
              <a:t>na</a:t>
            </a:r>
            <a:r>
              <a:rPr lang="cs-CZ" sz="1600" dirty="0"/>
              <a:t> </a:t>
            </a:r>
            <a:r>
              <a:rPr lang="cs-CZ" sz="1600" b="1" dirty="0"/>
              <a:t>záložku</a:t>
            </a:r>
            <a:r>
              <a:rPr lang="cs-CZ" sz="1600" dirty="0"/>
              <a:t> </a:t>
            </a:r>
            <a:r>
              <a:rPr lang="cs-CZ" sz="1600" i="1" dirty="0" err="1"/>
              <a:t>uvodni_strana</a:t>
            </a:r>
            <a:r>
              <a:rPr lang="cs-CZ" sz="1600" dirty="0"/>
              <a:t>, která se nachází v tomto dokumentu. Vyzkoušejte fungování odkazu.</a:t>
            </a:r>
            <a:r>
              <a:rPr lang="cs-CZ" sz="1600" b="1" dirty="0"/>
              <a:t> </a:t>
            </a:r>
            <a:endParaRPr lang="cs-CZ" sz="1600" dirty="0"/>
          </a:p>
          <a:p>
            <a:pPr lvl="0" algn="just" fontAlgn="base">
              <a:buFont typeface="+mj-lt"/>
              <a:buAutoNum type="arabicPeriod" startAt="5"/>
            </a:pPr>
            <a:r>
              <a:rPr lang="cs-CZ" sz="1600" dirty="0"/>
              <a:t>V prvním odstavci kapitoly </a:t>
            </a:r>
            <a:r>
              <a:rPr lang="cs-CZ" sz="1600" i="1" dirty="0"/>
              <a:t>1.1 Jak si zpříjemnit komunikaci</a:t>
            </a:r>
            <a:r>
              <a:rPr lang="cs-CZ" sz="1600" dirty="0"/>
              <a:t> umístěte kurzor za text </a:t>
            </a:r>
            <a:r>
              <a:rPr lang="cs-CZ" sz="1600" i="1" dirty="0"/>
              <a:t>Jak získávat přátele a působit na lidi</a:t>
            </a:r>
            <a:r>
              <a:rPr lang="cs-CZ" sz="1600" dirty="0"/>
              <a:t> a </a:t>
            </a:r>
            <a:r>
              <a:rPr lang="cs-CZ" sz="1600" b="1" dirty="0"/>
              <a:t>vložte </a:t>
            </a:r>
            <a:r>
              <a:rPr lang="cs-CZ" sz="1600" dirty="0"/>
              <a:t>zde </a:t>
            </a:r>
            <a:r>
              <a:rPr lang="cs-CZ" sz="1600" b="1" dirty="0"/>
              <a:t>odkaz na poznámku pod čarou</a:t>
            </a:r>
            <a:r>
              <a:rPr lang="cs-CZ" sz="1600" dirty="0"/>
              <a:t>, která bude umístěna na konci stránky. Text poznámky pod čarou bude </a:t>
            </a:r>
            <a:r>
              <a:rPr lang="cs-CZ" sz="1600" i="1" dirty="0"/>
              <a:t>CARNEGIE, D. Jak získávat přátele a působit na lidi. Praha: Beta, 2004. ISBN 80-7306-138-4</a:t>
            </a:r>
            <a:r>
              <a:rPr lang="cs-CZ" sz="1600" dirty="0"/>
              <a:t>. </a:t>
            </a:r>
          </a:p>
          <a:p>
            <a:pPr lvl="0" algn="just" fontAlgn="base">
              <a:buFont typeface="+mj-lt"/>
              <a:buAutoNum type="arabicPeriod" startAt="5"/>
            </a:pPr>
            <a:r>
              <a:rPr lang="cs-CZ" sz="1600" dirty="0"/>
              <a:t>Za text nadpisu </a:t>
            </a:r>
            <a:r>
              <a:rPr lang="cs-CZ" sz="1600" i="1" dirty="0"/>
              <a:t>1.1 Jak si zpříjemnit komunikaci</a:t>
            </a:r>
            <a:r>
              <a:rPr lang="cs-CZ" sz="1600" dirty="0"/>
              <a:t> </a:t>
            </a:r>
            <a:r>
              <a:rPr lang="cs-CZ" sz="1600" b="1" dirty="0"/>
              <a:t>vložte</a:t>
            </a:r>
            <a:r>
              <a:rPr lang="cs-CZ" sz="1600" dirty="0"/>
              <a:t> </a:t>
            </a:r>
            <a:r>
              <a:rPr lang="cs-CZ" sz="1600" b="1" dirty="0"/>
              <a:t>vysvětlivku</a:t>
            </a:r>
            <a:r>
              <a:rPr lang="cs-CZ" sz="1600" dirty="0"/>
              <a:t> </a:t>
            </a:r>
            <a:r>
              <a:rPr lang="cs-CZ" sz="1600" b="1" dirty="0"/>
              <a:t>s vlastní značkou</a:t>
            </a:r>
            <a:r>
              <a:rPr lang="cs-CZ" sz="1600" dirty="0"/>
              <a:t> „*“, text vysvětlivky </a:t>
            </a:r>
            <a:r>
              <a:rPr lang="cs-CZ" sz="1600" i="1" dirty="0"/>
              <a:t>Veškeré odkazy na konkrétní firmy jsou pouze ilustrativní, nemají za účel působit jako reklama.</a:t>
            </a:r>
            <a:r>
              <a:rPr lang="cs-CZ" sz="1600" dirty="0"/>
              <a:t> bude vložen </a:t>
            </a:r>
            <a:r>
              <a:rPr lang="cs-CZ" sz="1600" b="1" dirty="0"/>
              <a:t>na konec dokumentu</a:t>
            </a:r>
            <a:r>
              <a:rPr lang="cs-CZ" sz="1600" dirty="0"/>
              <a:t>. </a:t>
            </a:r>
          </a:p>
          <a:p>
            <a:pPr algn="just">
              <a:buFont typeface="+mj-lt"/>
              <a:buAutoNum type="arabicPeriod" startAt="5"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Použití odkazů v dokumentu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52484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</TotalTime>
  <Words>753</Words>
  <Application>Microsoft Office PowerPoint</Application>
  <PresentationFormat>Předvádění na obrazovce (16:9)</PresentationFormat>
  <Paragraphs>63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Enriqueta</vt:lpstr>
      <vt:lpstr>Times New Roman</vt:lpstr>
      <vt:lpstr>Wingdings</vt:lpstr>
      <vt:lpstr>SLU</vt:lpstr>
      <vt:lpstr>Informatika pro ekonomy I  INM/BPZIE INM/BKZIE </vt:lpstr>
      <vt:lpstr>Rozšiřující techniky</vt:lpstr>
      <vt:lpstr>Rozšiřující techniky</vt:lpstr>
      <vt:lpstr>Vytvoření obsahu dokumentu  </vt:lpstr>
      <vt:lpstr>Vytvoření obsahu dokumentu  </vt:lpstr>
      <vt:lpstr>Vytváření seznamů objektů </vt:lpstr>
      <vt:lpstr>Vytváření seznamů objektů </vt:lpstr>
      <vt:lpstr>Použití odkazů v dokumentu </vt:lpstr>
      <vt:lpstr>Použití odkazů v dokumentu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RDO</cp:lastModifiedBy>
  <cp:revision>116</cp:revision>
  <dcterms:created xsi:type="dcterms:W3CDTF">2016-07-06T15:42:34Z</dcterms:created>
  <dcterms:modified xsi:type="dcterms:W3CDTF">2020-04-18T09:28:43Z</dcterms:modified>
</cp:coreProperties>
</file>