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557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805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13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Tabulky nám obecně umožňují přehledným způsobem reprezentovat nějaká data, informace.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vytvoření tabulky máte v aplikaci Microsoft Word řadu možností, jak upravit její formátování.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 podporuje také možnosti základních výpočtů v tabulkách.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Tabulky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s tabulkami jsou následující: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tabulátory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struktury tabulky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tabulky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Konverze mezi textem a tabulkou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Výpočty v tabulkách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Tabulky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Tabulatory.docx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Nastavte pro dva řádky obsahující text </a:t>
            </a:r>
            <a:r>
              <a:rPr lang="cs-CZ" sz="1600" i="1" dirty="0"/>
              <a:t>Datum konání: </a:t>
            </a:r>
            <a:r>
              <a:rPr lang="cs-CZ" sz="1600" dirty="0"/>
              <a:t>a</a:t>
            </a:r>
            <a:r>
              <a:rPr lang="cs-CZ" sz="1600" i="1" dirty="0"/>
              <a:t> Cena vstupenky: </a:t>
            </a:r>
            <a:r>
              <a:rPr lang="cs-CZ" sz="1600" b="1" dirty="0"/>
              <a:t>levou zarážku tabulátoru </a:t>
            </a:r>
            <a:r>
              <a:rPr lang="cs-CZ" sz="1600" dirty="0"/>
              <a:t>na pozici 2,5 cm. Přesuňte text </a:t>
            </a:r>
            <a:r>
              <a:rPr lang="cs-CZ" sz="1600" i="1" dirty="0"/>
              <a:t>Datum konání:</a:t>
            </a:r>
            <a:r>
              <a:rPr lang="cs-CZ" sz="1600" dirty="0"/>
              <a:t> na tuto pozici.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Pod textem </a:t>
            </a:r>
            <a:r>
              <a:rPr lang="cs-CZ" sz="1600" i="1" dirty="0"/>
              <a:t>Datum konání:</a:t>
            </a:r>
            <a:r>
              <a:rPr lang="cs-CZ" sz="1600" dirty="0"/>
              <a:t> vytvořte nový prázdný řádek a na stejnou pozici jako v předchozím řádku vepište text </a:t>
            </a:r>
            <a:r>
              <a:rPr lang="cs-CZ" sz="1600" i="1" dirty="0"/>
              <a:t>Kde:</a:t>
            </a:r>
            <a:r>
              <a:rPr lang="cs-CZ" sz="1600" dirty="0"/>
              <a:t>. Na stejnou pozici zarovnejte ještě text </a:t>
            </a:r>
            <a:r>
              <a:rPr lang="cs-CZ" sz="1600" i="1" dirty="0"/>
              <a:t>Cena vstupenky: </a:t>
            </a:r>
            <a:r>
              <a:rPr lang="cs-CZ" sz="1600" dirty="0"/>
              <a:t>na následujícím řádku. </a:t>
            </a:r>
            <a:r>
              <a:rPr lang="cs-CZ" sz="1600" b="1" dirty="0"/>
              <a:t>Pro zarovnání textu využijte zarážky tabulátoru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Text </a:t>
            </a:r>
            <a:r>
              <a:rPr lang="cs-CZ" sz="1600" i="1" dirty="0"/>
              <a:t>Dospělí</a:t>
            </a:r>
            <a:r>
              <a:rPr lang="cs-CZ" sz="1600" dirty="0"/>
              <a:t> a </a:t>
            </a:r>
            <a:r>
              <a:rPr lang="cs-CZ" sz="1600" i="1" dirty="0"/>
              <a:t>Děti</a:t>
            </a:r>
            <a:r>
              <a:rPr lang="cs-CZ" sz="1600" dirty="0"/>
              <a:t> </a:t>
            </a:r>
            <a:r>
              <a:rPr lang="cs-CZ" sz="1600" b="1" dirty="0"/>
              <a:t>zarovnejte zleva pomocí zarážky tabulátoru</a:t>
            </a:r>
            <a:r>
              <a:rPr lang="cs-CZ" sz="1600" dirty="0"/>
              <a:t> na pozici 4 cm.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Dále zarovnejte text </a:t>
            </a:r>
            <a:r>
              <a:rPr lang="cs-CZ" sz="1600" i="1" dirty="0"/>
              <a:t>100,- Kč</a:t>
            </a:r>
            <a:r>
              <a:rPr lang="cs-CZ" sz="1600" dirty="0"/>
              <a:t> a </a:t>
            </a:r>
            <a:r>
              <a:rPr lang="cs-CZ" sz="1600" i="1" dirty="0"/>
              <a:t>50,- Kč</a:t>
            </a:r>
            <a:r>
              <a:rPr lang="cs-CZ" sz="1600" dirty="0"/>
              <a:t> na pozici 6,5 cm </a:t>
            </a:r>
            <a:r>
              <a:rPr lang="cs-CZ" sz="1600" b="1" dirty="0"/>
              <a:t>dle desetinné čárky</a:t>
            </a:r>
            <a:r>
              <a:rPr lang="cs-CZ" sz="1600" dirty="0"/>
              <a:t>. Ve formátu zarážek tabulátoru nastavte </a:t>
            </a:r>
            <a:r>
              <a:rPr lang="cs-CZ" sz="1600" b="1" dirty="0"/>
              <a:t>vodící znak</a:t>
            </a:r>
            <a:r>
              <a:rPr lang="cs-CZ" sz="1600" dirty="0"/>
              <a:t> ve formě teček (číslo 2).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V řádku začínajícím textem </a:t>
            </a:r>
            <a:r>
              <a:rPr lang="cs-CZ" sz="1600" i="1" dirty="0"/>
              <a:t>Poslední část oznámení…</a:t>
            </a:r>
            <a:r>
              <a:rPr lang="cs-CZ" sz="1600" dirty="0"/>
              <a:t> </a:t>
            </a:r>
            <a:r>
              <a:rPr lang="cs-CZ" sz="1600" b="1" dirty="0"/>
              <a:t>odstraňte všechny tabulátory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Tabulátory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3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Konverze.docx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Převeďte text</a:t>
            </a:r>
            <a:r>
              <a:rPr lang="cs-CZ" sz="1600" dirty="0"/>
              <a:t> pod nadpisem </a:t>
            </a:r>
            <a:r>
              <a:rPr lang="cs-CZ" sz="1600" i="1" dirty="0"/>
              <a:t>Tabulka č. 1</a:t>
            </a:r>
            <a:r>
              <a:rPr lang="cs-CZ" sz="1600" dirty="0"/>
              <a:t> na </a:t>
            </a:r>
            <a:r>
              <a:rPr lang="cs-CZ" sz="1600" b="1" dirty="0"/>
              <a:t>tabulku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Pod nadpis </a:t>
            </a:r>
            <a:r>
              <a:rPr lang="cs-CZ" sz="1600" i="1" dirty="0"/>
              <a:t>Tabulka č. 2</a:t>
            </a:r>
            <a:r>
              <a:rPr lang="cs-CZ" sz="1600" dirty="0"/>
              <a:t> </a:t>
            </a:r>
            <a:r>
              <a:rPr lang="cs-CZ" sz="1600" b="1" dirty="0"/>
              <a:t>importujte text ze souboru</a:t>
            </a:r>
            <a:r>
              <a:rPr lang="cs-CZ" sz="1600" dirty="0"/>
              <a:t> </a:t>
            </a:r>
            <a:r>
              <a:rPr lang="cs-CZ" sz="1600" i="1" dirty="0"/>
              <a:t>Prodejci.txt</a:t>
            </a:r>
            <a:r>
              <a:rPr lang="cs-CZ" sz="1600" dirty="0"/>
              <a:t>. </a:t>
            </a:r>
            <a:r>
              <a:rPr lang="cs-CZ" sz="1600" b="1" dirty="0"/>
              <a:t>Převeďte </a:t>
            </a:r>
            <a:r>
              <a:rPr lang="cs-CZ" sz="1600" dirty="0"/>
              <a:t>tento </a:t>
            </a:r>
            <a:r>
              <a:rPr lang="cs-CZ" sz="1600" b="1" dirty="0"/>
              <a:t>text na tabulku</a:t>
            </a:r>
            <a:r>
              <a:rPr lang="cs-CZ" sz="1600" dirty="0"/>
              <a:t>. Jako </a:t>
            </a:r>
            <a:r>
              <a:rPr lang="cs-CZ" sz="1600" b="1" dirty="0"/>
              <a:t>oddělovač</a:t>
            </a:r>
            <a:r>
              <a:rPr lang="cs-CZ" sz="1600" dirty="0"/>
              <a:t> </a:t>
            </a:r>
            <a:r>
              <a:rPr lang="cs-CZ" sz="1600" b="1" dirty="0"/>
              <a:t>textu</a:t>
            </a:r>
            <a:r>
              <a:rPr lang="cs-CZ" sz="1600" dirty="0"/>
              <a:t> použijte znak „+“.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Upravte tabulátory a mezery v textu</a:t>
            </a:r>
            <a:r>
              <a:rPr lang="cs-CZ" sz="1600" dirty="0"/>
              <a:t> pod nadpisem </a:t>
            </a:r>
            <a:r>
              <a:rPr lang="cs-CZ" sz="1600" i="1" dirty="0"/>
              <a:t>Tabulka č. 3</a:t>
            </a:r>
            <a:r>
              <a:rPr lang="cs-CZ" sz="1600" dirty="0"/>
              <a:t> tak, aby jej bylo možné převést na tabulku. </a:t>
            </a:r>
            <a:r>
              <a:rPr lang="cs-CZ" sz="1600" b="1" dirty="0"/>
              <a:t>Text převeďte na tabulku</a:t>
            </a:r>
            <a:r>
              <a:rPr lang="cs-CZ" sz="1600" dirty="0"/>
              <a:t>, zvolte správný oddělovač.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/>
            </a:pPr>
            <a:r>
              <a:rPr lang="cs-CZ" sz="1600" b="1" i="1" dirty="0"/>
              <a:t>Tabulku</a:t>
            </a:r>
            <a:r>
              <a:rPr lang="cs-CZ" sz="1600" i="1" dirty="0"/>
              <a:t> č. 4</a:t>
            </a:r>
            <a:r>
              <a:rPr lang="cs-CZ" sz="1600" dirty="0"/>
              <a:t> </a:t>
            </a:r>
            <a:r>
              <a:rPr lang="cs-CZ" sz="1600" b="1" dirty="0"/>
              <a:t>převeďte na text</a:t>
            </a:r>
            <a:r>
              <a:rPr lang="cs-CZ" sz="1600" dirty="0"/>
              <a:t>. U vzniklého textu </a:t>
            </a:r>
            <a:r>
              <a:rPr lang="cs-CZ" sz="1600" b="1" dirty="0"/>
              <a:t>vymažte formátování</a:t>
            </a:r>
            <a:r>
              <a:rPr lang="cs-CZ" sz="1600" dirty="0"/>
              <a:t> tak, aby výsledkem byl prostý text v odstavcích.</a:t>
            </a:r>
            <a:r>
              <a:rPr lang="cs-CZ" sz="1600" b="1" dirty="0"/>
              <a:t> </a:t>
            </a:r>
            <a:endParaRPr lang="cs-CZ" sz="1600" dirty="0"/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Konverze mezi textem a tabulkou 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68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VypoctyTabulky.docx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Přesuňte se v dokumentu na tabulku. Ve druhém řádku tabulky do buňky ve sloupci </a:t>
            </a:r>
            <a:r>
              <a:rPr lang="cs-CZ" sz="1600" i="1" dirty="0"/>
              <a:t>Celkem</a:t>
            </a:r>
            <a:r>
              <a:rPr lang="cs-CZ" sz="1600" dirty="0"/>
              <a:t> </a:t>
            </a:r>
            <a:r>
              <a:rPr lang="cs-CZ" sz="1600" b="1" dirty="0"/>
              <a:t>vložte</a:t>
            </a:r>
            <a:r>
              <a:rPr lang="cs-CZ" sz="1600" dirty="0"/>
              <a:t> pomocí pole </a:t>
            </a:r>
            <a:r>
              <a:rPr lang="cs-CZ" sz="1600" b="1" dirty="0"/>
              <a:t>vzorec</a:t>
            </a:r>
            <a:r>
              <a:rPr lang="cs-CZ" sz="1600" dirty="0"/>
              <a:t> </a:t>
            </a:r>
            <a:r>
              <a:rPr lang="cs-CZ" sz="1600" b="1" dirty="0"/>
              <a:t>pro</a:t>
            </a:r>
            <a:r>
              <a:rPr lang="cs-CZ" sz="1600" dirty="0"/>
              <a:t> </a:t>
            </a:r>
            <a:r>
              <a:rPr lang="cs-CZ" sz="1600" b="1" dirty="0"/>
              <a:t>výpočet</a:t>
            </a:r>
            <a:r>
              <a:rPr lang="cs-CZ" sz="1600" dirty="0"/>
              <a:t> </a:t>
            </a:r>
            <a:r>
              <a:rPr lang="cs-CZ" sz="1600" b="1" dirty="0"/>
              <a:t>násobku</a:t>
            </a:r>
            <a:r>
              <a:rPr lang="cs-CZ" sz="1600" dirty="0"/>
              <a:t> </a:t>
            </a:r>
            <a:r>
              <a:rPr lang="cs-CZ" sz="1600" b="1" dirty="0"/>
              <a:t>hodnot</a:t>
            </a:r>
            <a:r>
              <a:rPr lang="cs-CZ" sz="1600" dirty="0"/>
              <a:t> ze sloupce </a:t>
            </a:r>
            <a:r>
              <a:rPr lang="cs-CZ" sz="1600" i="1" dirty="0"/>
              <a:t>Kusů</a:t>
            </a:r>
            <a:r>
              <a:rPr lang="cs-CZ" sz="1600" dirty="0"/>
              <a:t> a </a:t>
            </a:r>
            <a:r>
              <a:rPr lang="cs-CZ" sz="1600" i="1" dirty="0"/>
              <a:t>Cena za kus</a:t>
            </a:r>
            <a:r>
              <a:rPr lang="cs-CZ" sz="1600" dirty="0"/>
              <a:t>. Pro výpočet použijte operátor násobení.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Ve třetím řádku tabulky </a:t>
            </a:r>
            <a:r>
              <a:rPr lang="cs-CZ" sz="1600" b="1" dirty="0"/>
              <a:t>vložte</a:t>
            </a:r>
            <a:r>
              <a:rPr lang="cs-CZ" sz="1600" dirty="0"/>
              <a:t> do sloupce </a:t>
            </a:r>
            <a:r>
              <a:rPr lang="cs-CZ" sz="1600" i="1" dirty="0"/>
              <a:t>Celkem</a:t>
            </a:r>
            <a:r>
              <a:rPr lang="cs-CZ" sz="1600" dirty="0"/>
              <a:t> stejný </a:t>
            </a:r>
            <a:r>
              <a:rPr lang="cs-CZ" sz="1600" b="1" dirty="0"/>
              <a:t>vzorec</a:t>
            </a:r>
            <a:r>
              <a:rPr lang="cs-CZ" sz="1600" dirty="0"/>
              <a:t> </a:t>
            </a:r>
            <a:r>
              <a:rPr lang="cs-CZ" sz="1600" b="1" dirty="0"/>
              <a:t>pro výpočet násobku</a:t>
            </a:r>
            <a:r>
              <a:rPr lang="cs-CZ" sz="1600" dirty="0"/>
              <a:t> </a:t>
            </a:r>
            <a:r>
              <a:rPr lang="cs-CZ" sz="1600" b="1" dirty="0"/>
              <a:t>hodnot</a:t>
            </a:r>
            <a:r>
              <a:rPr lang="cs-CZ" sz="1600" dirty="0"/>
              <a:t> ze sloupce </a:t>
            </a:r>
            <a:r>
              <a:rPr lang="cs-CZ" sz="1600" i="1" dirty="0"/>
              <a:t>Kusů</a:t>
            </a:r>
            <a:r>
              <a:rPr lang="cs-CZ" sz="1600" dirty="0"/>
              <a:t> a </a:t>
            </a:r>
            <a:r>
              <a:rPr lang="cs-CZ" sz="1600" i="1" dirty="0"/>
              <a:t>Cena za kus</a:t>
            </a:r>
            <a:r>
              <a:rPr lang="cs-CZ" sz="1600" dirty="0"/>
              <a:t> pomocí operátoru násobení, </a:t>
            </a:r>
            <a:r>
              <a:rPr lang="cs-CZ" sz="1600" b="1" dirty="0"/>
              <a:t>použijte</a:t>
            </a:r>
            <a:r>
              <a:rPr lang="cs-CZ" sz="1600" dirty="0"/>
              <a:t> </a:t>
            </a:r>
            <a:r>
              <a:rPr lang="cs-CZ" sz="1600" b="1" dirty="0"/>
              <a:t>kopírování</a:t>
            </a:r>
            <a:r>
              <a:rPr lang="cs-CZ" sz="1600" dirty="0"/>
              <a:t>. </a:t>
            </a:r>
            <a:r>
              <a:rPr lang="cs-CZ" sz="1600" b="1" dirty="0"/>
              <a:t>Vzorec</a:t>
            </a:r>
            <a:r>
              <a:rPr lang="cs-CZ" sz="1600" dirty="0"/>
              <a:t> </a:t>
            </a:r>
            <a:r>
              <a:rPr lang="cs-CZ" sz="1600" b="1" dirty="0"/>
              <a:t>upravte</a:t>
            </a:r>
            <a:r>
              <a:rPr lang="cs-CZ" sz="1600" dirty="0"/>
              <a:t> pro třetí řádek tabulky.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Ve čtvrtém řádku tabulky </a:t>
            </a:r>
            <a:r>
              <a:rPr lang="cs-CZ" sz="1600" b="1" dirty="0"/>
              <a:t>vložte</a:t>
            </a:r>
            <a:r>
              <a:rPr lang="cs-CZ" sz="1600" dirty="0"/>
              <a:t> do sloupce </a:t>
            </a:r>
            <a:r>
              <a:rPr lang="cs-CZ" sz="1600" i="1" dirty="0"/>
              <a:t>Celkem</a:t>
            </a:r>
            <a:r>
              <a:rPr lang="cs-CZ" sz="1600" dirty="0"/>
              <a:t> opět </a:t>
            </a:r>
            <a:r>
              <a:rPr lang="cs-CZ" sz="1600" b="1" dirty="0"/>
              <a:t>vzorec pro výpočet násobku hodnot</a:t>
            </a:r>
            <a:r>
              <a:rPr lang="cs-CZ" sz="1600" dirty="0"/>
              <a:t> ze sloupce </a:t>
            </a:r>
            <a:r>
              <a:rPr lang="cs-CZ" sz="1600" i="1" dirty="0"/>
              <a:t>Kusů</a:t>
            </a:r>
            <a:r>
              <a:rPr lang="cs-CZ" sz="1600" dirty="0"/>
              <a:t> a </a:t>
            </a:r>
            <a:r>
              <a:rPr lang="cs-CZ" sz="1600" i="1" dirty="0"/>
              <a:t>Cena za kus</a:t>
            </a:r>
            <a:r>
              <a:rPr lang="cs-CZ" sz="1600" dirty="0"/>
              <a:t>, tentokrát použijte funkci pro násobení. Dále doplňte vzorce pro výpočet násobku také do ostatních řádků.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V předposledním řádku do sloupce </a:t>
            </a:r>
            <a:r>
              <a:rPr lang="cs-CZ" sz="1600" i="1" dirty="0"/>
              <a:t>Celkem</a:t>
            </a:r>
            <a:r>
              <a:rPr lang="cs-CZ" sz="1600" dirty="0"/>
              <a:t> </a:t>
            </a:r>
            <a:r>
              <a:rPr lang="cs-CZ" sz="1600" b="1" dirty="0"/>
              <a:t>vložte</a:t>
            </a:r>
            <a:r>
              <a:rPr lang="cs-CZ" sz="1600" dirty="0"/>
              <a:t> pomocí pole </a:t>
            </a:r>
            <a:r>
              <a:rPr lang="cs-CZ" sz="1600" b="1" dirty="0"/>
              <a:t>vzorec pro součet buněk</a:t>
            </a:r>
            <a:r>
              <a:rPr lang="cs-CZ" sz="1600" dirty="0"/>
              <a:t> nad aktuální buňkou. </a:t>
            </a:r>
            <a:r>
              <a:rPr lang="cs-CZ" sz="1600" b="1" dirty="0"/>
              <a:t>Formát čísla</a:t>
            </a:r>
            <a:r>
              <a:rPr lang="cs-CZ" sz="1600" dirty="0"/>
              <a:t> nastavte na dvě desetinná místa (např. </a:t>
            </a:r>
            <a:r>
              <a:rPr lang="cs-CZ" sz="1600" i="1" dirty="0"/>
              <a:t>1 010,00</a:t>
            </a:r>
            <a:r>
              <a:rPr lang="cs-CZ" sz="1600" dirty="0"/>
              <a:t>).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Výpočty v tabulkách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1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5"/>
            </a:pPr>
            <a:r>
              <a:rPr lang="cs-CZ" sz="1600" dirty="0"/>
              <a:t>V posledním řádku do sloupce </a:t>
            </a:r>
            <a:r>
              <a:rPr lang="cs-CZ" sz="1600" i="1" dirty="0"/>
              <a:t>Celkem</a:t>
            </a:r>
            <a:r>
              <a:rPr lang="cs-CZ" sz="1600" dirty="0"/>
              <a:t> </a:t>
            </a:r>
            <a:r>
              <a:rPr lang="cs-CZ" sz="1600" b="1" dirty="0"/>
              <a:t>vložte</a:t>
            </a:r>
            <a:r>
              <a:rPr lang="cs-CZ" sz="1600" dirty="0"/>
              <a:t> pomocí pole </a:t>
            </a:r>
            <a:r>
              <a:rPr lang="cs-CZ" sz="1600" b="1" dirty="0"/>
              <a:t>vzorec pro výpočet ceny s DPH</a:t>
            </a:r>
            <a:r>
              <a:rPr lang="cs-CZ" sz="1600" dirty="0"/>
              <a:t>, ve vzorci </a:t>
            </a:r>
            <a:r>
              <a:rPr lang="cs-CZ" sz="1600" b="1" dirty="0"/>
              <a:t>použijte záložku</a:t>
            </a:r>
            <a:r>
              <a:rPr lang="cs-CZ" sz="1600" dirty="0"/>
              <a:t> </a:t>
            </a:r>
            <a:r>
              <a:rPr lang="cs-CZ" sz="1600" i="1" dirty="0"/>
              <a:t>DPH</a:t>
            </a:r>
            <a:r>
              <a:rPr lang="cs-CZ" sz="1600" dirty="0"/>
              <a:t>, která ukazuje na hodnotu DPH v textu pod tabulkou. Také u tohoto pole nastavte </a:t>
            </a:r>
            <a:r>
              <a:rPr lang="cs-CZ" sz="1600" b="1" dirty="0"/>
              <a:t>formát čísla</a:t>
            </a:r>
            <a:r>
              <a:rPr lang="cs-CZ" sz="1600" dirty="0"/>
              <a:t> na dvě desetinná místa. </a:t>
            </a:r>
          </a:p>
          <a:p>
            <a:pPr lvl="0" algn="just" fontAlgn="base">
              <a:buFont typeface="+mj-lt"/>
              <a:buAutoNum type="arabicPeriod" startAt="5"/>
            </a:pPr>
            <a:r>
              <a:rPr lang="cs-CZ" sz="1600" dirty="0"/>
              <a:t>V šestém řádku tabulky u zboží </a:t>
            </a:r>
            <a:r>
              <a:rPr lang="cs-CZ" sz="1600" i="1" dirty="0"/>
              <a:t>Zásuvkový díl vodorovný</a:t>
            </a:r>
            <a:r>
              <a:rPr lang="cs-CZ" sz="1600" dirty="0"/>
              <a:t> </a:t>
            </a:r>
            <a:r>
              <a:rPr lang="cs-CZ" sz="1600" b="1" dirty="0"/>
              <a:t>změňte</a:t>
            </a:r>
            <a:r>
              <a:rPr lang="cs-CZ" sz="1600" dirty="0"/>
              <a:t> </a:t>
            </a:r>
            <a:r>
              <a:rPr lang="cs-CZ" sz="1600" b="1" dirty="0"/>
              <a:t>cenu</a:t>
            </a:r>
            <a:r>
              <a:rPr lang="cs-CZ" sz="1600" dirty="0"/>
              <a:t> za kus na </a:t>
            </a:r>
            <a:r>
              <a:rPr lang="cs-CZ" sz="1600" i="1" dirty="0"/>
              <a:t>8 000,00</a:t>
            </a:r>
            <a:r>
              <a:rPr lang="cs-CZ" sz="1600" dirty="0"/>
              <a:t>. </a:t>
            </a:r>
            <a:r>
              <a:rPr lang="cs-CZ" sz="1600" b="1" dirty="0"/>
              <a:t>Aktualizujte hodnoty</a:t>
            </a:r>
            <a:r>
              <a:rPr lang="cs-CZ" sz="1600" dirty="0"/>
              <a:t> v polích tabulky (pole </a:t>
            </a:r>
            <a:r>
              <a:rPr lang="cs-CZ" sz="1600" i="1" dirty="0"/>
              <a:t>Celkem</a:t>
            </a:r>
            <a:r>
              <a:rPr lang="cs-CZ" sz="1600" dirty="0"/>
              <a:t>, </a:t>
            </a:r>
            <a:r>
              <a:rPr lang="cs-CZ" sz="1600" i="1" dirty="0"/>
              <a:t>Náklady celkem </a:t>
            </a:r>
            <a:r>
              <a:rPr lang="cs-CZ" sz="1600" dirty="0"/>
              <a:t>a </a:t>
            </a:r>
            <a:r>
              <a:rPr lang="cs-CZ" sz="1600" i="1" dirty="0"/>
              <a:t>Náklady celkem s DPH</a:t>
            </a:r>
            <a:r>
              <a:rPr lang="cs-CZ" sz="1600" dirty="0"/>
              <a:t>).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Výpočty v tabulkách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298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570</Words>
  <Application>Microsoft Office PowerPoint</Application>
  <PresentationFormat>Předvádění na obrazovce (16:9)</PresentationFormat>
  <Paragraphs>47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Informatika pro ekonomy I  INM/BPZIE INM/BKZIE </vt:lpstr>
      <vt:lpstr>Tabulky</vt:lpstr>
      <vt:lpstr>Tabulky</vt:lpstr>
      <vt:lpstr>Tabulátory </vt:lpstr>
      <vt:lpstr>Konverze mezi textem a tabulkou  </vt:lpstr>
      <vt:lpstr>Výpočty v tabulkách</vt:lpstr>
      <vt:lpstr>Výpočty v tabulkách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105</cp:revision>
  <dcterms:created xsi:type="dcterms:W3CDTF">2016-07-06T15:42:34Z</dcterms:created>
  <dcterms:modified xsi:type="dcterms:W3CDTF">2020-04-16T09:47:43Z</dcterms:modified>
</cp:coreProperties>
</file>