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81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82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99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objekty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objekty jsou nedílnou součástí dokumentů zpracovávaných ve Wordu.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disponuje nástroji pro práci s obrázky, automatickými tvary, textovými poli, okrasným písmem zvaným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grafy a v neposlední řadě také rovnicemi.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podporuje také vytváření organizačních diagramů, procesů, cyklů, schémat a matic za podpory nástroje zvaného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Grafické objekty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grafickými objekty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textovým polem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Rovnice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Grafické objekty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TextovePole.docx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Přemístěte se na konec dokumentu a pod text </a:t>
            </a:r>
            <a:r>
              <a:rPr lang="cs-CZ" sz="1600" i="1" dirty="0"/>
              <a:t>Zahrádkářům zdar!</a:t>
            </a:r>
            <a:r>
              <a:rPr lang="cs-CZ" sz="1600" dirty="0"/>
              <a:t> </a:t>
            </a:r>
            <a:r>
              <a:rPr lang="cs-CZ" sz="1600" b="1" dirty="0"/>
              <a:t>vložte textové pole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Barvu výplně</a:t>
            </a:r>
            <a:r>
              <a:rPr lang="cs-CZ" sz="1600" dirty="0"/>
              <a:t> textového pole</a:t>
            </a:r>
            <a:r>
              <a:rPr lang="cs-CZ" sz="1600" b="1" dirty="0"/>
              <a:t> </a:t>
            </a:r>
            <a:r>
              <a:rPr lang="cs-CZ" sz="1600" dirty="0"/>
              <a:t>nastavte na žlutou, </a:t>
            </a:r>
            <a:r>
              <a:rPr lang="cs-CZ" sz="1600" b="1" dirty="0"/>
              <a:t>vnitřní okraje </a:t>
            </a:r>
            <a:r>
              <a:rPr lang="cs-CZ" sz="1600" dirty="0"/>
              <a:t>vlevo a vpravo v textovém poli nastavte na 0,5 cm.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/>
              <a:t>Pod </a:t>
            </a:r>
            <a:r>
              <a:rPr lang="cs-CZ" sz="1600" dirty="0"/>
              <a:t>textové pole </a:t>
            </a:r>
            <a:r>
              <a:rPr lang="cs-CZ" sz="1600" b="1" dirty="0"/>
              <a:t>vložte</a:t>
            </a:r>
            <a:r>
              <a:rPr lang="cs-CZ" sz="1600" dirty="0"/>
              <a:t> jeho </a:t>
            </a:r>
            <a:r>
              <a:rPr lang="cs-CZ" sz="1600" b="1" dirty="0"/>
              <a:t>kopii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Do prvního textového pole </a:t>
            </a:r>
            <a:r>
              <a:rPr lang="cs-CZ" sz="1600" b="1" dirty="0"/>
              <a:t>přemístěte text</a:t>
            </a:r>
            <a:r>
              <a:rPr lang="cs-CZ" sz="1600" dirty="0"/>
              <a:t> posledního odstavce (začíná slovy </a:t>
            </a:r>
            <a:r>
              <a:rPr lang="cs-CZ" sz="1600" i="1" dirty="0"/>
              <a:t>Chcete-li…</a:t>
            </a:r>
            <a:r>
              <a:rPr lang="cs-CZ" sz="1600" dirty="0"/>
              <a:t>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Obě </a:t>
            </a:r>
            <a:r>
              <a:rPr lang="cs-CZ" sz="1600" b="1" dirty="0"/>
              <a:t>textová</a:t>
            </a:r>
            <a:r>
              <a:rPr lang="cs-CZ" sz="1600" dirty="0"/>
              <a:t> </a:t>
            </a:r>
            <a:r>
              <a:rPr lang="cs-CZ" sz="1600" b="1" dirty="0"/>
              <a:t>pole</a:t>
            </a:r>
            <a:r>
              <a:rPr lang="cs-CZ" sz="1600" dirty="0"/>
              <a:t> </a:t>
            </a:r>
            <a:r>
              <a:rPr lang="cs-CZ" sz="1600" b="1" dirty="0"/>
              <a:t>propojte</a:t>
            </a:r>
            <a:r>
              <a:rPr lang="cs-CZ" sz="1600" dirty="0"/>
              <a:t> tak, aby text z prvního textového pole přetékalo do druhého, viz náhled. 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Textová pole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VlozitGraf.docx</a:t>
            </a:r>
            <a:r>
              <a:rPr lang="cs-CZ" sz="1600" dirty="0"/>
              <a:t>. </a:t>
            </a:r>
            <a:r>
              <a:rPr lang="cs-CZ" sz="1600" i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Pod první tabulku v dokumentu s názvem </a:t>
            </a:r>
            <a:r>
              <a:rPr lang="cs-CZ" sz="1600" i="1" dirty="0"/>
              <a:t>Nábytek</a:t>
            </a:r>
            <a:r>
              <a:rPr lang="cs-CZ" sz="1600" dirty="0"/>
              <a:t> </a:t>
            </a:r>
            <a:r>
              <a:rPr lang="cs-CZ" sz="1600" b="1" dirty="0"/>
              <a:t>vložte </a:t>
            </a:r>
            <a:r>
              <a:rPr lang="cs-CZ" sz="1600" dirty="0"/>
              <a:t>prostorový sloupcový </a:t>
            </a:r>
            <a:r>
              <a:rPr lang="cs-CZ" sz="1600" b="1" dirty="0"/>
              <a:t>graf</a:t>
            </a:r>
            <a:r>
              <a:rPr lang="cs-CZ" sz="1600" dirty="0"/>
              <a:t>. Dále postupujte následovně: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Upravte</a:t>
            </a:r>
            <a:r>
              <a:rPr lang="cs-CZ" sz="1600" dirty="0"/>
              <a:t> </a:t>
            </a:r>
            <a:r>
              <a:rPr lang="cs-CZ" sz="1600" b="1" dirty="0"/>
              <a:t>zdrojová data</a:t>
            </a:r>
            <a:r>
              <a:rPr lang="cs-CZ" sz="1600" dirty="0"/>
              <a:t> tak, aby odpovídala datům v tabulce </a:t>
            </a:r>
            <a:r>
              <a:rPr lang="cs-CZ" sz="1600" i="1" dirty="0"/>
              <a:t>Nábytek</a:t>
            </a:r>
            <a:r>
              <a:rPr lang="cs-CZ" sz="1600" dirty="0"/>
              <a:t> nad grafem (překopírujte první a čtvrtý sloupec tabulky, bez souhrnné položky, zbytek údajů odstraňte).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Změňte text nadpisu</a:t>
            </a:r>
            <a:r>
              <a:rPr lang="cs-CZ" sz="1600" dirty="0"/>
              <a:t> na </a:t>
            </a:r>
            <a:r>
              <a:rPr lang="cs-CZ" sz="1600" i="1" dirty="0"/>
              <a:t>Nábytek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Skryjte</a:t>
            </a:r>
            <a:r>
              <a:rPr lang="cs-CZ" sz="1600" dirty="0"/>
              <a:t> v grafu </a:t>
            </a:r>
            <a:r>
              <a:rPr lang="cs-CZ" sz="1600" b="1" dirty="0"/>
              <a:t>legendu a hloubkovou osu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Vložte</a:t>
            </a:r>
            <a:r>
              <a:rPr lang="cs-CZ" sz="1600" dirty="0"/>
              <a:t> do grafu </a:t>
            </a:r>
            <a:r>
              <a:rPr lang="cs-CZ" sz="1600" b="1" dirty="0"/>
              <a:t>název osy y</a:t>
            </a:r>
            <a:r>
              <a:rPr lang="cs-CZ" sz="1600" dirty="0"/>
              <a:t> vodorovně, s textem </a:t>
            </a:r>
            <a:r>
              <a:rPr lang="cs-CZ" sz="1600" i="1" dirty="0"/>
              <a:t>Kč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Změňte</a:t>
            </a:r>
            <a:r>
              <a:rPr lang="cs-CZ" sz="1600" dirty="0"/>
              <a:t> u osy y </a:t>
            </a:r>
            <a:r>
              <a:rPr lang="cs-CZ" sz="1600" b="1" dirty="0"/>
              <a:t>formátování čísel</a:t>
            </a:r>
            <a:r>
              <a:rPr lang="cs-CZ" sz="1600" dirty="0"/>
              <a:t> na číslo se 2 desetinnými místy a oddělovačem tisíců.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grafů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4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7"/>
            </a:pPr>
            <a:r>
              <a:rPr lang="cs-CZ" sz="1600" b="1" dirty="0"/>
              <a:t>Nechte</a:t>
            </a:r>
            <a:r>
              <a:rPr lang="cs-CZ" sz="1600" dirty="0"/>
              <a:t> v grafu </a:t>
            </a:r>
            <a:r>
              <a:rPr lang="cs-CZ" sz="1600" b="1" dirty="0"/>
              <a:t>zobrazit popisky dat</a:t>
            </a:r>
            <a:r>
              <a:rPr lang="cs-CZ" sz="1600" dirty="0"/>
              <a:t> jako hodnoty, nastavte popiskům stejné formátování jako u osy y. </a:t>
            </a:r>
          </a:p>
          <a:p>
            <a:pPr lvl="0" algn="just" fontAlgn="base">
              <a:buFont typeface="+mj-lt"/>
              <a:buAutoNum type="arabicPeriod" startAt="7"/>
            </a:pPr>
            <a:r>
              <a:rPr lang="cs-CZ" sz="1600" dirty="0"/>
              <a:t>Celý </a:t>
            </a:r>
            <a:r>
              <a:rPr lang="cs-CZ" sz="1600" b="1" dirty="0"/>
              <a:t>graf naformátujte stylem </a:t>
            </a:r>
            <a:r>
              <a:rPr lang="cs-CZ" sz="1600" i="1" dirty="0"/>
              <a:t>Styl 13</a:t>
            </a:r>
            <a:r>
              <a:rPr lang="cs-CZ" sz="1600" dirty="0"/>
              <a:t> (zelený odstín). </a:t>
            </a:r>
          </a:p>
          <a:p>
            <a:pPr lvl="0" algn="just" fontAlgn="base">
              <a:buFont typeface="+mj-lt"/>
              <a:buAutoNum type="arabicPeriod" startAt="7"/>
            </a:pPr>
            <a:r>
              <a:rPr lang="cs-CZ" sz="1600" b="1" dirty="0"/>
              <a:t>Nadpis grafu naformátujte</a:t>
            </a:r>
            <a:r>
              <a:rPr lang="cs-CZ" sz="1600" dirty="0"/>
              <a:t> zelenou barvou, přidejte mu stín </a:t>
            </a:r>
            <a:r>
              <a:rPr lang="cs-CZ" sz="1600" i="1" dirty="0"/>
              <a:t>Posun – dolů</a:t>
            </a:r>
            <a:r>
              <a:rPr lang="cs-CZ" sz="1600" dirty="0"/>
              <a:t>. </a:t>
            </a:r>
          </a:p>
          <a:p>
            <a:pPr algn="just">
              <a:buFont typeface="+mj-lt"/>
              <a:buAutoNum type="arabicPeriod" startAt="7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grafů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7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GrafImport.docx</a:t>
            </a:r>
            <a:r>
              <a:rPr lang="cs-CZ" sz="1600" dirty="0"/>
              <a:t>. </a:t>
            </a:r>
            <a:r>
              <a:rPr lang="cs-CZ" sz="1600" i="1" dirty="0"/>
              <a:t> </a:t>
            </a:r>
            <a:endParaRPr lang="cs-CZ" sz="1600" dirty="0"/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Pod text dokumentu </a:t>
            </a:r>
            <a:r>
              <a:rPr lang="cs-CZ" sz="1600" b="1" dirty="0"/>
              <a:t>vložte </a:t>
            </a:r>
            <a:r>
              <a:rPr lang="cs-CZ" sz="1600" dirty="0"/>
              <a:t>spojnicový </a:t>
            </a:r>
            <a:r>
              <a:rPr lang="cs-CZ" sz="1600" b="1" dirty="0"/>
              <a:t>graf </a:t>
            </a:r>
            <a:r>
              <a:rPr lang="cs-CZ" sz="1600" dirty="0"/>
              <a:t>se značkami.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Jako </a:t>
            </a:r>
            <a:r>
              <a:rPr lang="cs-CZ" sz="1600" b="1" dirty="0"/>
              <a:t>zdrojová data</a:t>
            </a:r>
            <a:r>
              <a:rPr lang="cs-CZ" sz="1600" dirty="0"/>
              <a:t> grafu </a:t>
            </a:r>
            <a:r>
              <a:rPr lang="cs-CZ" sz="1600" b="1" dirty="0"/>
              <a:t>importujte data ze souboru</a:t>
            </a:r>
            <a:r>
              <a:rPr lang="cs-CZ" sz="1600" dirty="0"/>
              <a:t> </a:t>
            </a:r>
            <a:r>
              <a:rPr lang="cs-CZ" sz="1600" i="1" dirty="0"/>
              <a:t>Prodej.txt</a:t>
            </a:r>
            <a:r>
              <a:rPr lang="cs-CZ" sz="1600" dirty="0"/>
              <a:t>, použijte pouze údaje za pondělí a úterý.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Přepněte datové řádky a sloupce </a:t>
            </a:r>
            <a:r>
              <a:rPr lang="cs-CZ" sz="1600" dirty="0"/>
              <a:t>- jako </a:t>
            </a:r>
            <a:r>
              <a:rPr lang="cs-CZ" sz="1600" b="1" dirty="0"/>
              <a:t>popisky osy x</a:t>
            </a:r>
            <a:r>
              <a:rPr lang="cs-CZ" sz="1600" dirty="0"/>
              <a:t> bude použito záhlaví tabulky, </a:t>
            </a:r>
            <a:r>
              <a:rPr lang="cs-CZ" sz="1600" b="1" dirty="0"/>
              <a:t>názvy datových řad</a:t>
            </a:r>
            <a:r>
              <a:rPr lang="cs-CZ" sz="1600" dirty="0"/>
              <a:t> budou názvy dní (datové řady mají být v řádcích).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Nad graf přidejte název</a:t>
            </a:r>
            <a:r>
              <a:rPr lang="cs-CZ" sz="1600" dirty="0"/>
              <a:t> </a:t>
            </a:r>
            <a:r>
              <a:rPr lang="cs-CZ" sz="1600" i="1" dirty="0"/>
              <a:t>Přehled prodejů za leden v 1. týdnu</a:t>
            </a:r>
            <a:r>
              <a:rPr lang="cs-CZ" sz="1600" dirty="0"/>
              <a:t>, jako </a:t>
            </a:r>
            <a:r>
              <a:rPr lang="cs-CZ" sz="1600" b="1" dirty="0"/>
              <a:t>název osy x</a:t>
            </a:r>
            <a:r>
              <a:rPr lang="cs-CZ" sz="1600" dirty="0"/>
              <a:t> vložte text </a:t>
            </a:r>
            <a:r>
              <a:rPr lang="cs-CZ" sz="1600" i="1" dirty="0"/>
              <a:t>Čas</a:t>
            </a:r>
            <a:r>
              <a:rPr lang="cs-CZ" sz="1600" dirty="0"/>
              <a:t>, jako </a:t>
            </a:r>
            <a:r>
              <a:rPr lang="cs-CZ" sz="1600" b="1" dirty="0"/>
              <a:t>název osy y</a:t>
            </a:r>
            <a:r>
              <a:rPr lang="cs-CZ" sz="1600" dirty="0"/>
              <a:t> text </a:t>
            </a:r>
            <a:r>
              <a:rPr lang="cs-CZ" sz="1600" i="1" dirty="0"/>
              <a:t>Kč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Do grafu </a:t>
            </a:r>
            <a:r>
              <a:rPr lang="cs-CZ" sz="1600" b="1" dirty="0"/>
              <a:t>přidejte další datovou řadu</a:t>
            </a:r>
            <a:r>
              <a:rPr lang="cs-CZ" sz="1600" dirty="0"/>
              <a:t> </a:t>
            </a:r>
            <a:r>
              <a:rPr lang="cs-CZ" sz="1600" i="1" dirty="0"/>
              <a:t>St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K datové řadě </a:t>
            </a:r>
            <a:r>
              <a:rPr lang="cs-CZ" sz="1600" i="1" dirty="0"/>
              <a:t>Út</a:t>
            </a:r>
            <a:r>
              <a:rPr lang="cs-CZ" sz="1600" dirty="0"/>
              <a:t> </a:t>
            </a:r>
            <a:r>
              <a:rPr lang="cs-CZ" sz="1600" b="1" dirty="0"/>
              <a:t>vytvořte spojnici trendu</a:t>
            </a:r>
            <a:r>
              <a:rPr lang="cs-CZ" sz="1600" dirty="0"/>
              <a:t>, polynom 3 stupně.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Naformátujte oblast grafu</a:t>
            </a:r>
            <a:r>
              <a:rPr lang="cs-CZ" sz="1600" dirty="0"/>
              <a:t> tak, aby byl zobrazen </a:t>
            </a:r>
            <a:r>
              <a:rPr lang="cs-CZ" sz="1600" b="1" dirty="0"/>
              <a:t>stín</a:t>
            </a:r>
            <a:r>
              <a:rPr lang="cs-CZ" sz="1600" dirty="0"/>
              <a:t> a </a:t>
            </a:r>
            <a:r>
              <a:rPr lang="cs-CZ" sz="1600" b="1" dirty="0"/>
              <a:t>zaoblené rohy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Nechte v grafu </a:t>
            </a:r>
            <a:r>
              <a:rPr lang="cs-CZ" sz="1600" b="1" dirty="0"/>
              <a:t>zobrazit tabulku dat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grafů, import dat do grafu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8103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477</Words>
  <Application>Microsoft Office PowerPoint</Application>
  <PresentationFormat>Předvádění na obrazovce (16:9)</PresentationFormat>
  <Paragraphs>56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Grafické objekty</vt:lpstr>
      <vt:lpstr>Grafické objekty</vt:lpstr>
      <vt:lpstr>Textová pole</vt:lpstr>
      <vt:lpstr>Vytváření grafů</vt:lpstr>
      <vt:lpstr>Vytváření grafů</vt:lpstr>
      <vt:lpstr>Vytváření grafů, import dat do grafu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113</cp:revision>
  <dcterms:created xsi:type="dcterms:W3CDTF">2016-07-06T15:42:34Z</dcterms:created>
  <dcterms:modified xsi:type="dcterms:W3CDTF">2020-04-21T07:58:51Z</dcterms:modified>
</cp:coreProperties>
</file>