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9" r:id="rId4"/>
    <p:sldId id="258" r:id="rId5"/>
    <p:sldId id="257" r:id="rId6"/>
    <p:sldId id="261" r:id="rId7"/>
    <p:sldId id="262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9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375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97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103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33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INM/BPZIE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INM/BKZIE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Hromadná korespondence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Hromadná korespondence nám umožňuje vytvořit personalizované dopisy nebo obálky.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Díky hromadné korespondenci je možné efektivně doplnit dynamická pole jako je například jméno, příjmení, adresa nebo oslovení do statické šablony dopisu.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Základem je propojení databáze/datových zdrojů zejména v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poznámkovém bloku se statickým dopisem.</a:t>
            </a: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Hromadná korespondence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1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oblasti práce s hromadnou korespondenci jsou následující: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dopisů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adresní štítky a obálky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slučovací pole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datových zdrojů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filtrování záznamů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nastavení pravidla</a:t>
            </a: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Hromadná korespondence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49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Otevřete soubor </a:t>
            </a:r>
            <a:r>
              <a:rPr lang="cs-CZ" sz="1600" i="1" dirty="0"/>
              <a:t>Obalka.docx</a:t>
            </a:r>
            <a:r>
              <a:rPr lang="cs-CZ" sz="1600" dirty="0"/>
              <a:t>. </a:t>
            </a:r>
          </a:p>
          <a:p>
            <a:pPr marL="0" indent="0">
              <a:buNone/>
            </a:pPr>
            <a:r>
              <a:rPr lang="cs-CZ" sz="1600" dirty="0"/>
              <a:t>1. K připravenému dopisu </a:t>
            </a:r>
            <a:r>
              <a:rPr lang="cs-CZ" sz="1600" b="1" dirty="0"/>
              <a:t>vytvořte obálku</a:t>
            </a:r>
            <a:r>
              <a:rPr lang="cs-CZ" sz="1600" dirty="0"/>
              <a:t>. </a:t>
            </a:r>
          </a:p>
          <a:p>
            <a:pPr marL="0" indent="0">
              <a:buNone/>
            </a:pPr>
            <a:r>
              <a:rPr lang="cs-CZ" sz="1600" dirty="0"/>
              <a:t>2. </a:t>
            </a:r>
            <a:r>
              <a:rPr lang="cs-CZ" sz="1600" b="1" dirty="0"/>
              <a:t>Adresa příjemce </a:t>
            </a:r>
            <a:r>
              <a:rPr lang="cs-CZ" sz="1600" dirty="0"/>
              <a:t>bude shodná s adresou uvedenou v dopise (začíná jménem </a:t>
            </a:r>
            <a:r>
              <a:rPr lang="cs-CZ" sz="1600" i="1" dirty="0"/>
              <a:t>Aleš Koutný</a:t>
            </a:r>
            <a:r>
              <a:rPr lang="cs-CZ" sz="1600" dirty="0"/>
              <a:t>). </a:t>
            </a:r>
          </a:p>
          <a:p>
            <a:pPr marL="0" indent="0">
              <a:buNone/>
            </a:pPr>
            <a:r>
              <a:rPr lang="cs-CZ" sz="1600" dirty="0"/>
              <a:t>3. </a:t>
            </a:r>
            <a:r>
              <a:rPr lang="cs-CZ" sz="1600" b="1" dirty="0"/>
              <a:t>Adresa odesílatele </a:t>
            </a:r>
            <a:r>
              <a:rPr lang="cs-CZ" sz="1600" dirty="0"/>
              <a:t>bude shodná s adresou uvedenou v záhlaví dokumentu (začíná jménem společnosti). </a:t>
            </a:r>
          </a:p>
          <a:p>
            <a:pPr marL="0" indent="0">
              <a:buNone/>
            </a:pPr>
            <a:r>
              <a:rPr lang="cs-CZ" sz="1600" dirty="0"/>
              <a:t>4. </a:t>
            </a:r>
            <a:r>
              <a:rPr lang="cs-CZ" sz="1600" b="1" dirty="0"/>
              <a:t>Zvolte typ obálky </a:t>
            </a:r>
            <a:r>
              <a:rPr lang="cs-CZ" sz="1600" dirty="0"/>
              <a:t>C6, pro adresu příjemce nastavte </a:t>
            </a:r>
            <a:r>
              <a:rPr lang="cs-CZ" sz="1600" b="1" dirty="0"/>
              <a:t>formát písma </a:t>
            </a:r>
            <a:r>
              <a:rPr lang="cs-CZ" sz="1600" dirty="0"/>
              <a:t>tučný, font </a:t>
            </a:r>
            <a:r>
              <a:rPr lang="cs-CZ" sz="1600" dirty="0" err="1"/>
              <a:t>Cambria</a:t>
            </a:r>
            <a:r>
              <a:rPr lang="cs-CZ" sz="1600" dirty="0"/>
              <a:t>, velikost písma 20. </a:t>
            </a:r>
          </a:p>
          <a:p>
            <a:pPr marL="0" indent="0">
              <a:buNone/>
            </a:pPr>
            <a:r>
              <a:rPr lang="cs-CZ" sz="1600" dirty="0"/>
              <a:t>5. </a:t>
            </a:r>
            <a:r>
              <a:rPr lang="cs-CZ" sz="1600" b="1" dirty="0"/>
              <a:t>Obálku přidejte do dokumentu </a:t>
            </a:r>
            <a:r>
              <a:rPr lang="cs-CZ" sz="1600" dirty="0"/>
              <a:t>pro pozdější vytisknutí. 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Hromadná korespondence-vytvoření jedné obálky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63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56084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Otevřete soubor </a:t>
            </a:r>
            <a:r>
              <a:rPr lang="cs-CZ" sz="1600" i="1" dirty="0"/>
              <a:t>Dopisy.docx</a:t>
            </a:r>
            <a:r>
              <a:rPr lang="cs-CZ" sz="1600" dirty="0"/>
              <a:t>. ze složky 02. Využijte </a:t>
            </a:r>
            <a:r>
              <a:rPr lang="cs-CZ" sz="1600" b="1" dirty="0"/>
              <a:t>průvodce hromadnou korespondencí </a:t>
            </a:r>
          </a:p>
          <a:p>
            <a:pPr marL="0" indent="0">
              <a:buNone/>
            </a:pPr>
            <a:r>
              <a:rPr lang="cs-CZ" sz="1600" dirty="0"/>
              <a:t>1. Jako </a:t>
            </a:r>
            <a:r>
              <a:rPr lang="cs-CZ" sz="1600" b="1" dirty="0"/>
              <a:t>Hlavní dokument </a:t>
            </a:r>
            <a:r>
              <a:rPr lang="cs-CZ" sz="1600" dirty="0"/>
              <a:t>použijte právě otevřený soubor. </a:t>
            </a:r>
          </a:p>
          <a:p>
            <a:pPr marL="0" indent="0">
              <a:buNone/>
            </a:pPr>
            <a:r>
              <a:rPr lang="cs-CZ" sz="1600" dirty="0"/>
              <a:t>2. </a:t>
            </a:r>
            <a:r>
              <a:rPr lang="cs-CZ" sz="1600" b="1" dirty="0"/>
              <a:t>Údaje o adresátech </a:t>
            </a:r>
            <a:r>
              <a:rPr lang="cs-CZ" sz="1600" dirty="0"/>
              <a:t>jsou uloženy v souboru </a:t>
            </a:r>
            <a:r>
              <a:rPr lang="cs-CZ" sz="1600" i="1" dirty="0"/>
              <a:t>Zakaznici.txt</a:t>
            </a:r>
            <a:r>
              <a:rPr lang="cs-CZ" sz="1600" dirty="0"/>
              <a:t>. Proveďte </a:t>
            </a:r>
            <a:r>
              <a:rPr lang="cs-CZ" sz="1600" b="1" dirty="0"/>
              <a:t>propojení hlavního souboru na </a:t>
            </a:r>
            <a:r>
              <a:rPr lang="cs-CZ" sz="1600" dirty="0"/>
              <a:t>tento </a:t>
            </a:r>
            <a:r>
              <a:rPr lang="cs-CZ" sz="1600" b="1" dirty="0"/>
              <a:t>zdroj dat</a:t>
            </a:r>
            <a:r>
              <a:rPr lang="cs-CZ" sz="1600" dirty="0"/>
              <a:t>. </a:t>
            </a:r>
          </a:p>
          <a:p>
            <a:pPr marL="0" indent="0">
              <a:buNone/>
            </a:pPr>
            <a:r>
              <a:rPr lang="cs-CZ" sz="1600" dirty="0"/>
              <a:t>3. Ve zdroji dat </a:t>
            </a:r>
            <a:r>
              <a:rPr lang="cs-CZ" sz="1600" b="1" dirty="0"/>
              <a:t>odfiltrujte </a:t>
            </a:r>
            <a:r>
              <a:rPr lang="cs-CZ" sz="1600" dirty="0"/>
              <a:t>(vyberte) pouze adresáty z </a:t>
            </a:r>
            <a:r>
              <a:rPr lang="cs-CZ" sz="1600" i="1" dirty="0"/>
              <a:t>Karviné</a:t>
            </a:r>
            <a:r>
              <a:rPr lang="cs-CZ" sz="1600" dirty="0"/>
              <a:t>. Dále </a:t>
            </a:r>
            <a:r>
              <a:rPr lang="cs-CZ" sz="1600" b="1" dirty="0"/>
              <a:t>setřiďte záznamy </a:t>
            </a:r>
            <a:r>
              <a:rPr lang="cs-CZ" sz="1600" dirty="0"/>
              <a:t>sestupně podle </a:t>
            </a:r>
            <a:r>
              <a:rPr lang="cs-CZ" sz="1600" i="1" dirty="0"/>
              <a:t>Příjmení</a:t>
            </a:r>
            <a:r>
              <a:rPr lang="cs-CZ" sz="1600" dirty="0"/>
              <a:t>. </a:t>
            </a:r>
          </a:p>
          <a:p>
            <a:pPr marL="0" indent="0">
              <a:buNone/>
            </a:pPr>
            <a:r>
              <a:rPr lang="cs-CZ" sz="1600" dirty="0"/>
              <a:t>4. </a:t>
            </a:r>
            <a:r>
              <a:rPr lang="cs-CZ" sz="1600" b="1" dirty="0"/>
              <a:t>Upravte text hlavního dokumentu </a:t>
            </a:r>
            <a:r>
              <a:rPr lang="cs-CZ" sz="1600" dirty="0"/>
              <a:t>(dopisu) tak, že </a:t>
            </a:r>
            <a:r>
              <a:rPr lang="cs-CZ" sz="1600" b="1" dirty="0"/>
              <a:t>vložíte slučovací pole </a:t>
            </a:r>
            <a:r>
              <a:rPr lang="cs-CZ" sz="1600" dirty="0"/>
              <a:t>do vymezených částí (místo textu </a:t>
            </a:r>
            <a:r>
              <a:rPr lang="cs-CZ" sz="1600" i="1" dirty="0"/>
              <a:t>&lt;&lt;zde vložte jméno&gt;&gt; </a:t>
            </a:r>
            <a:r>
              <a:rPr lang="cs-CZ" sz="1600" dirty="0"/>
              <a:t>apod.). </a:t>
            </a:r>
          </a:p>
          <a:p>
            <a:pPr marL="0" indent="0">
              <a:buNone/>
            </a:pPr>
            <a:r>
              <a:rPr lang="cs-CZ" sz="1600" dirty="0"/>
              <a:t>5. </a:t>
            </a:r>
            <a:r>
              <a:rPr lang="cs-CZ" sz="1600" b="1" dirty="0"/>
              <a:t>Zobrazte náhled </a:t>
            </a:r>
            <a:r>
              <a:rPr lang="cs-CZ" sz="1600" dirty="0"/>
              <a:t>dopisů. </a:t>
            </a:r>
          </a:p>
          <a:p>
            <a:pPr marL="0" indent="0">
              <a:buNone/>
            </a:pPr>
            <a:r>
              <a:rPr lang="cs-CZ" sz="1600" dirty="0"/>
              <a:t>6. </a:t>
            </a:r>
            <a:r>
              <a:rPr lang="cs-CZ" sz="1600" b="1" dirty="0"/>
              <a:t>Proveďte sloučení </a:t>
            </a:r>
            <a:r>
              <a:rPr lang="cs-CZ" sz="1600" dirty="0"/>
              <a:t>hlavního dokumentu se zdrojem dat </a:t>
            </a:r>
            <a:r>
              <a:rPr lang="cs-CZ" sz="1600" b="1" dirty="0"/>
              <a:t>do nového dokumentu</a:t>
            </a:r>
            <a:r>
              <a:rPr lang="cs-CZ" sz="1600" dirty="0"/>
              <a:t>, do sloučení zahrňte všechny záznamy. </a:t>
            </a:r>
          </a:p>
          <a:p>
            <a:pPr marL="0" indent="0">
              <a:buNone/>
            </a:pPr>
            <a:r>
              <a:rPr lang="cs-CZ" sz="1600" dirty="0"/>
              <a:t>7. </a:t>
            </a:r>
            <a:r>
              <a:rPr lang="cs-CZ" sz="1600" b="1" dirty="0"/>
              <a:t>Uložte dokument </a:t>
            </a:r>
            <a:r>
              <a:rPr lang="cs-CZ" sz="1600" dirty="0"/>
              <a:t>vytvořený sloučením i původní dokument, </a:t>
            </a:r>
            <a:r>
              <a:rPr lang="cs-CZ" sz="1600" b="1" dirty="0"/>
              <a:t>dokumenty uzavřete</a:t>
            </a:r>
            <a:r>
              <a:rPr lang="cs-CZ" sz="1600" dirty="0"/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dirty="0"/>
              <a:t>Hromadná korespondence-vytváření dopisů přes průvodce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Otevřete soubor </a:t>
            </a:r>
            <a:r>
              <a:rPr lang="cs-CZ" sz="1600" i="1" dirty="0"/>
              <a:t>Dopisy.docx </a:t>
            </a:r>
            <a:r>
              <a:rPr lang="cs-CZ" sz="1600" dirty="0"/>
              <a:t>ze složky 04.</a:t>
            </a:r>
            <a:r>
              <a:rPr lang="cs-CZ" sz="1600" b="1" dirty="0"/>
              <a:t> Pomocí hromadné korespondence </a:t>
            </a:r>
            <a:r>
              <a:rPr lang="cs-CZ" sz="1600" dirty="0"/>
              <a:t>a na základě otevřeného dopisu</a:t>
            </a:r>
            <a:r>
              <a:rPr lang="cs-CZ" sz="1600" b="1" dirty="0"/>
              <a:t> vytvořte </a:t>
            </a:r>
            <a:r>
              <a:rPr lang="cs-CZ" sz="1600" dirty="0"/>
              <a:t>soubor, ve kterém bude uložena množina průvodních </a:t>
            </a:r>
            <a:r>
              <a:rPr lang="cs-CZ" sz="1600" b="1" dirty="0"/>
              <a:t>dopisů</a:t>
            </a:r>
            <a:r>
              <a:rPr lang="cs-CZ" sz="1600" dirty="0"/>
              <a:t> určených odpovídajícím adresátům.  </a:t>
            </a:r>
          </a:p>
          <a:p>
            <a:pPr marL="0" lvl="0" indent="0" fontAlgn="base">
              <a:buNone/>
            </a:pPr>
            <a:r>
              <a:rPr lang="cs-CZ" sz="1600" dirty="0"/>
              <a:t>1. </a:t>
            </a:r>
            <a:r>
              <a:rPr lang="cs-CZ" sz="1600" b="1" dirty="0"/>
              <a:t>Údaje o adresátech</a:t>
            </a:r>
            <a:r>
              <a:rPr lang="cs-CZ" sz="1600" dirty="0"/>
              <a:t> jsou uloženy v souboru </a:t>
            </a:r>
            <a:r>
              <a:rPr lang="cs-CZ" sz="1600" i="1" dirty="0"/>
              <a:t>Adresy.xlsx</a:t>
            </a:r>
            <a:r>
              <a:rPr lang="cs-CZ" sz="1600" dirty="0"/>
              <a:t>. Proveďte </a:t>
            </a:r>
            <a:r>
              <a:rPr lang="cs-CZ" sz="1600" b="1" dirty="0"/>
              <a:t>propojení hlavního souboru na </a:t>
            </a:r>
            <a:r>
              <a:rPr lang="cs-CZ" sz="1600" dirty="0"/>
              <a:t>tento </a:t>
            </a:r>
            <a:r>
              <a:rPr lang="cs-CZ" sz="1600" b="1" dirty="0"/>
              <a:t>zdroj dat</a:t>
            </a:r>
            <a:r>
              <a:rPr lang="cs-CZ" sz="1600" dirty="0"/>
              <a:t>. </a:t>
            </a:r>
          </a:p>
          <a:p>
            <a:pPr marL="0" lvl="0" indent="0" fontAlgn="base">
              <a:buNone/>
            </a:pPr>
            <a:r>
              <a:rPr lang="cs-CZ" sz="1600" dirty="0"/>
              <a:t>2. Do dopisu </a:t>
            </a:r>
            <a:r>
              <a:rPr lang="cs-CZ" sz="1600" b="1" dirty="0"/>
              <a:t>vložte </a:t>
            </a:r>
            <a:r>
              <a:rPr lang="cs-CZ" sz="1600" dirty="0"/>
              <a:t>místo textu </a:t>
            </a:r>
            <a:r>
              <a:rPr lang="cs-CZ" sz="1600" i="1" dirty="0"/>
              <a:t>&lt;&lt;Zde vložte adresu&gt;&gt;</a:t>
            </a:r>
            <a:r>
              <a:rPr lang="cs-CZ" sz="1600" dirty="0"/>
              <a:t> </a:t>
            </a:r>
            <a:r>
              <a:rPr lang="cs-CZ" sz="1600" b="1" dirty="0"/>
              <a:t>slučovací pole</a:t>
            </a:r>
            <a:r>
              <a:rPr lang="cs-CZ" sz="1600" dirty="0"/>
              <a:t> následujícím způsobem: </a:t>
            </a:r>
          </a:p>
          <a:p>
            <a:pPr marL="800100" lvl="2" indent="0">
              <a:buNone/>
            </a:pPr>
            <a:r>
              <a:rPr lang="cs-CZ" sz="1600" dirty="0"/>
              <a:t>Jméno Příjmení </a:t>
            </a:r>
          </a:p>
          <a:p>
            <a:pPr marL="800100" lvl="2" indent="0">
              <a:buNone/>
            </a:pPr>
            <a:r>
              <a:rPr lang="cs-CZ" sz="1600" dirty="0"/>
              <a:t>Ulice  	</a:t>
            </a:r>
          </a:p>
          <a:p>
            <a:pPr marL="800100" lvl="2" indent="0">
              <a:buNone/>
            </a:pPr>
            <a:r>
              <a:rPr lang="cs-CZ" sz="1600" dirty="0"/>
              <a:t>PSČ Město </a:t>
            </a:r>
          </a:p>
          <a:p>
            <a:pPr marL="0" lvl="0" indent="0" fontAlgn="base">
              <a:buNone/>
            </a:pPr>
            <a:r>
              <a:rPr lang="cs-CZ" sz="1600" dirty="0"/>
              <a:t>3. Do řádku s oslovením </a:t>
            </a:r>
            <a:r>
              <a:rPr lang="cs-CZ" sz="1600" b="1" dirty="0"/>
              <a:t>vložte slučovací pole </a:t>
            </a:r>
            <a:r>
              <a:rPr lang="cs-CZ" sz="1600" i="1" dirty="0"/>
              <a:t>Příjmení</a:t>
            </a:r>
            <a:r>
              <a:rPr lang="cs-CZ" sz="1600" dirty="0"/>
              <a:t>, místo textu </a:t>
            </a:r>
            <a:r>
              <a:rPr lang="cs-CZ" sz="1600" i="1" dirty="0"/>
              <a:t>&lt;&lt;Zde vložte oslovení&gt;&gt;</a:t>
            </a:r>
            <a:r>
              <a:rPr lang="cs-CZ" sz="1600" dirty="0"/>
              <a:t> </a:t>
            </a:r>
            <a:r>
              <a:rPr lang="cs-CZ" sz="1600" b="1" dirty="0"/>
              <a:t>vytvořte pomocí pravidel</a:t>
            </a:r>
            <a:r>
              <a:rPr lang="cs-CZ" sz="1600" dirty="0"/>
              <a:t> u mužů </a:t>
            </a:r>
            <a:r>
              <a:rPr lang="cs-CZ" sz="1600" b="1" dirty="0"/>
              <a:t>oslovení</a:t>
            </a:r>
            <a:r>
              <a:rPr lang="cs-CZ" sz="1600" dirty="0"/>
              <a:t> </a:t>
            </a:r>
            <a:r>
              <a:rPr lang="cs-CZ" sz="1600" i="1" dirty="0"/>
              <a:t>Vážený pane</a:t>
            </a:r>
            <a:r>
              <a:rPr lang="cs-CZ" sz="1600" dirty="0"/>
              <a:t> a u žen </a:t>
            </a:r>
            <a:r>
              <a:rPr lang="cs-CZ" sz="1600" i="1" dirty="0"/>
              <a:t>Vážená paní</a:t>
            </a:r>
            <a:r>
              <a:rPr lang="cs-CZ" sz="1600" dirty="0"/>
              <a:t>. </a:t>
            </a:r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dirty="0"/>
              <a:t>Hromadná korespondence-vytváření dopisů bez průvodce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31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 fontAlgn="base">
              <a:buNone/>
            </a:pPr>
            <a:r>
              <a:rPr lang="cs-CZ" sz="1600" dirty="0"/>
              <a:t>4. </a:t>
            </a:r>
            <a:r>
              <a:rPr lang="cs-CZ" sz="1600" b="1" dirty="0"/>
              <a:t>Zobrazte</a:t>
            </a:r>
            <a:r>
              <a:rPr lang="cs-CZ" sz="1600" dirty="0"/>
              <a:t> </a:t>
            </a:r>
            <a:r>
              <a:rPr lang="cs-CZ" sz="1600" b="1" dirty="0"/>
              <a:t>náhled</a:t>
            </a:r>
            <a:r>
              <a:rPr lang="cs-CZ" sz="1600" dirty="0"/>
              <a:t> dopisů. </a:t>
            </a:r>
          </a:p>
          <a:p>
            <a:pPr marL="0" lvl="0" indent="0" fontAlgn="base">
              <a:buNone/>
            </a:pPr>
            <a:r>
              <a:rPr lang="cs-CZ" sz="1600" dirty="0"/>
              <a:t>5. </a:t>
            </a:r>
            <a:r>
              <a:rPr lang="cs-CZ" sz="1600" b="1" dirty="0"/>
              <a:t>Odfiltrujte </a:t>
            </a:r>
            <a:r>
              <a:rPr lang="cs-CZ" sz="1600" dirty="0"/>
              <a:t>pouze adresáty s pohlavím </a:t>
            </a:r>
            <a:r>
              <a:rPr lang="cs-CZ" sz="1600" i="1" dirty="0"/>
              <a:t>muž</a:t>
            </a:r>
            <a:r>
              <a:rPr lang="cs-CZ" sz="1600" dirty="0"/>
              <a:t>. </a:t>
            </a:r>
          </a:p>
          <a:p>
            <a:pPr marL="0" lvl="0" indent="0" fontAlgn="base">
              <a:buNone/>
            </a:pPr>
            <a:r>
              <a:rPr lang="cs-CZ" sz="1600" dirty="0"/>
              <a:t>6. </a:t>
            </a:r>
            <a:r>
              <a:rPr lang="cs-CZ" sz="1600" b="1"/>
              <a:t>Proveďte sloučení </a:t>
            </a:r>
            <a:r>
              <a:rPr lang="cs-CZ" sz="1600" b="1" dirty="0"/>
              <a:t>dokumentů</a:t>
            </a:r>
            <a:r>
              <a:rPr lang="cs-CZ" sz="1600" dirty="0"/>
              <a:t>.</a:t>
            </a:r>
            <a:r>
              <a:rPr lang="cs-CZ" sz="1600" b="1" dirty="0"/>
              <a:t> </a:t>
            </a:r>
            <a:r>
              <a:rPr lang="cs-CZ" sz="1600" dirty="0"/>
              <a:t> </a:t>
            </a:r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dirty="0"/>
              <a:t>Hromadná korespondence-vytváření dopisů bez průvodce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38153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</TotalTime>
  <Words>478</Words>
  <Application>Microsoft Office PowerPoint</Application>
  <PresentationFormat>Předvádění na obrazovce (16:9)</PresentationFormat>
  <Paragraphs>55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Wingdings</vt:lpstr>
      <vt:lpstr>SLU</vt:lpstr>
      <vt:lpstr>Informatika pro ekonomy I  INM/BPZIE INM/BKZIE </vt:lpstr>
      <vt:lpstr>Hromadná korespondence</vt:lpstr>
      <vt:lpstr>Hromadná korespondence</vt:lpstr>
      <vt:lpstr>Hromadná korespondence-vytvoření jedné obálky </vt:lpstr>
      <vt:lpstr>Hromadná korespondence-vytváření dopisů přes průvodce </vt:lpstr>
      <vt:lpstr>Hromadná korespondence-vytváření dopisů bez průvodce </vt:lpstr>
      <vt:lpstr>Hromadná korespondence-vytváření dopisů bez průvodce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99</cp:revision>
  <dcterms:created xsi:type="dcterms:W3CDTF">2016-07-06T15:42:34Z</dcterms:created>
  <dcterms:modified xsi:type="dcterms:W3CDTF">2020-04-16T09:06:16Z</dcterms:modified>
</cp:coreProperties>
</file>