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Hodnotové toky v podniku I – nákladová funkce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č.1</a:t>
            </a:r>
          </a:p>
          <a:p>
            <a:r>
              <a:rPr lang="cs-CZ" dirty="0"/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Průběh nákladové funkce byl odvozen pomoci metody dvou období a to na základě následujících údajů:</a:t>
            </a:r>
          </a:p>
          <a:p>
            <a:pPr lvl="0"/>
            <a:r>
              <a:rPr lang="cs-CZ" dirty="0"/>
              <a:t>V měsíci s nejvyšší produkcí v roce, která činila 86 120 ks tvárnic byly zjištěny náklady ve výši 1 005 080 Kč</a:t>
            </a:r>
          </a:p>
          <a:p>
            <a:pPr lvl="0"/>
            <a:r>
              <a:rPr lang="cs-CZ" dirty="0"/>
              <a:t>V měsíci s nejvyššími náklady v roce, které činily 1 120 000 Kč, bylo vyrobeno 84 560 ks tvárnic</a:t>
            </a:r>
          </a:p>
          <a:p>
            <a:pPr lvl="0"/>
            <a:r>
              <a:rPr lang="cs-CZ" dirty="0"/>
              <a:t>V měsíci s nejnižšími náklady v roce, které měly hodnotu 776 250 Kč, bylo vyrobeno 63 010 ks tvárnic</a:t>
            </a:r>
          </a:p>
          <a:p>
            <a:pPr lvl="0"/>
            <a:r>
              <a:rPr lang="cs-CZ" dirty="0"/>
              <a:t>V měsíci s nejnižší produkcí v roce, kdy bylo vyrobeno o 18 % ks tvárnic méně oproti měsíci s nejvyšší produkcí bylo zjištěno, že náklady poklesly o 100 508 Kč.</a:t>
            </a:r>
          </a:p>
          <a:p>
            <a:r>
              <a:rPr lang="cs-CZ" dirty="0"/>
              <a:t>Úkol:</a:t>
            </a:r>
          </a:p>
          <a:p>
            <a:r>
              <a:rPr lang="cs-CZ" i="1" dirty="0"/>
              <a:t> Určete matematickou podobu nákladové funkce N = f(Q), na základě dostupných údajů.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 – jaká období?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Průběh nákladové funkce byl odvozen pomoci metody dvou období a to na základě následujících údajů: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V měsíci s nejvyšší produkcí v roce, která činila 86 120 ks tvárnic byly zjištěny náklady ve výši 1 005 080 Kč</a:t>
            </a:r>
          </a:p>
          <a:p>
            <a:pPr lvl="0"/>
            <a:r>
              <a:rPr lang="cs-CZ" dirty="0"/>
              <a:t>V měsíci s nejvyššími náklady v roce, které činily 1 120 000 Kč, bylo vyrobeno 84 560 ks tvárnic</a:t>
            </a:r>
          </a:p>
          <a:p>
            <a:pPr lvl="0"/>
            <a:r>
              <a:rPr lang="cs-CZ" dirty="0"/>
              <a:t>V měsíci s nejnižšími náklady v roce, které měly hodnotu 776 250 Kč, bylo vyrobeno 63 010 ks tvárnic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V měsíci s nejnižší produkcí v roce, kdy bylo vyrobeno o 18 % ks tvárnic méně oproti měsíci s nejvyšší produkcí bylo zjištěno, že náklady poklesly o 100 508 Kč.</a:t>
            </a:r>
          </a:p>
          <a:p>
            <a:r>
              <a:rPr lang="cs-CZ" dirty="0"/>
              <a:t>Úkol:</a:t>
            </a:r>
          </a:p>
          <a:p>
            <a:r>
              <a:rPr lang="cs-CZ" i="1" dirty="0"/>
              <a:t> Určete matematickou podobu nákladové funkce N = f(Q), na základě dostupných údajů.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10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39F38-F1EC-402A-9904-F0C43329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2 - řešení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88783D-E860-4179-858B-9F3D940B4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600" b="1" i="1" dirty="0"/>
              <a:t>Sestavíme soustavu dvou rovnic o dvou neznámých, relevantní jsou pro nás údaje pro vztah k produkci..</a:t>
            </a:r>
            <a:endParaRPr lang="cs-CZ" sz="2600" b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1 105 080-100 508= 0,82*86 120 * </a:t>
            </a:r>
            <a:r>
              <a:rPr lang="cs-CZ" i="1" dirty="0" err="1">
                <a:solidFill>
                  <a:srgbClr val="FF0000"/>
                </a:solidFill>
              </a:rPr>
              <a:t>nv</a:t>
            </a:r>
            <a:r>
              <a:rPr lang="cs-CZ" i="1" dirty="0">
                <a:solidFill>
                  <a:srgbClr val="FF0000"/>
                </a:solidFill>
              </a:rPr>
              <a:t> + F (</a:t>
            </a:r>
            <a:r>
              <a:rPr lang="cs-CZ" i="1" dirty="0" err="1">
                <a:solidFill>
                  <a:srgbClr val="FF0000"/>
                </a:solidFill>
              </a:rPr>
              <a:t>Qmin</a:t>
            </a:r>
            <a:r>
              <a:rPr lang="cs-CZ" i="1" dirty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1 105 080= 86 120 * </a:t>
            </a:r>
            <a:r>
              <a:rPr lang="cs-CZ" i="1" dirty="0" err="1">
                <a:solidFill>
                  <a:srgbClr val="FF0000"/>
                </a:solidFill>
              </a:rPr>
              <a:t>nv</a:t>
            </a:r>
            <a:r>
              <a:rPr lang="cs-CZ" i="1" dirty="0">
                <a:solidFill>
                  <a:srgbClr val="FF0000"/>
                </a:solidFill>
              </a:rPr>
              <a:t> +F (</a:t>
            </a:r>
            <a:r>
              <a:rPr lang="cs-CZ" i="1" dirty="0" err="1">
                <a:solidFill>
                  <a:srgbClr val="FF0000"/>
                </a:solidFill>
              </a:rPr>
              <a:t>Qmax</a:t>
            </a:r>
            <a:r>
              <a:rPr lang="cs-CZ" i="1" dirty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kterou snadno vyřešíme tak, že odečteme jednu rovnici od druhé, tedy (vynásobíme první rovnici  -1):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100 508</a:t>
            </a:r>
            <a:r>
              <a:rPr lang="cs-CZ" dirty="0">
                <a:solidFill>
                  <a:srgbClr val="FF0000"/>
                </a:solidFill>
              </a:rPr>
              <a:t>= 12 711,31 *</a:t>
            </a:r>
            <a:r>
              <a:rPr lang="cs-CZ" dirty="0" err="1">
                <a:solidFill>
                  <a:srgbClr val="FF0000"/>
                </a:solidFill>
              </a:rPr>
              <a:t>nv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Nv</a:t>
            </a:r>
            <a:r>
              <a:rPr lang="cs-CZ" dirty="0">
                <a:solidFill>
                  <a:srgbClr val="FF0000"/>
                </a:solidFill>
              </a:rPr>
              <a:t>= </a:t>
            </a:r>
            <a:r>
              <a:rPr lang="cs-CZ" i="1" dirty="0">
                <a:solidFill>
                  <a:srgbClr val="FF0000"/>
                </a:solidFill>
              </a:rPr>
              <a:t>100 508</a:t>
            </a:r>
            <a:r>
              <a:rPr lang="cs-CZ" dirty="0">
                <a:solidFill>
                  <a:srgbClr val="FF0000"/>
                </a:solidFill>
              </a:rPr>
              <a:t>/12 711,31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Nv</a:t>
            </a:r>
            <a:r>
              <a:rPr lang="cs-CZ" dirty="0">
                <a:solidFill>
                  <a:srgbClr val="FF0000"/>
                </a:solidFill>
              </a:rPr>
              <a:t>= 7,91 Kč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Dosazením hodnoty </a:t>
            </a:r>
            <a:r>
              <a:rPr lang="cs-CZ" dirty="0" err="1">
                <a:solidFill>
                  <a:srgbClr val="FF0000"/>
                </a:solidFill>
              </a:rPr>
              <a:t>nv</a:t>
            </a:r>
            <a:r>
              <a:rPr lang="cs-CZ" dirty="0">
                <a:solidFill>
                  <a:srgbClr val="FF0000"/>
                </a:solidFill>
              </a:rPr>
              <a:t> do kterékoliv rovnice nákladové funkce dopočítáme  F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1 105 000 = 86 120 * 7,91  + F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F= 423 790,80 Kč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Hledaná nákladová funkce má potom tvar: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 = 7,91 Q + 423 790,80 [Kč].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6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vymezení nákladové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dirty="0"/>
              <a:t>Pro stanovení nákladové funkce vycházíme z funkce produkční, musíme znát výši ( odhad) fixních a variabilních nákladů. Produkční funkce vyjadřuje vztah mezi objemem výroby a náklady na výrobní faktory. </a:t>
            </a:r>
          </a:p>
          <a:p>
            <a:pPr algn="just"/>
            <a:r>
              <a:rPr lang="cs-CZ" altLang="cs-CZ" dirty="0"/>
              <a:t>Nezávislou proměnnou jsou náklady na výrobní faktory, závislou proměnnou je objem výroby.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určení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Parametry</a:t>
            </a:r>
            <a:r>
              <a:rPr lang="cs-CZ" altLang="cs-CZ" dirty="0"/>
              <a:t> nákladových funkcí můžeme odhadnout pomocí těchto metod :</a:t>
            </a:r>
          </a:p>
          <a:p>
            <a:pPr algn="just"/>
            <a:r>
              <a:rPr lang="cs-CZ" altLang="cs-CZ" dirty="0">
                <a:solidFill>
                  <a:srgbClr val="FF0000"/>
                </a:solidFill>
              </a:rPr>
              <a:t>klasifikační analýzou</a:t>
            </a:r>
            <a:r>
              <a:rPr lang="cs-CZ" altLang="cs-CZ" dirty="0"/>
              <a:t>,</a:t>
            </a:r>
          </a:p>
          <a:p>
            <a:pPr algn="just"/>
            <a:r>
              <a:rPr lang="cs-CZ" altLang="cs-CZ" dirty="0">
                <a:solidFill>
                  <a:srgbClr val="FF0000"/>
                </a:solidFill>
              </a:rPr>
              <a:t>metodou dvou období</a:t>
            </a:r>
            <a:r>
              <a:rPr lang="cs-CZ" altLang="cs-CZ" dirty="0"/>
              <a:t>,</a:t>
            </a:r>
          </a:p>
          <a:p>
            <a:pPr algn="just"/>
            <a:r>
              <a:rPr lang="cs-CZ" altLang="cs-CZ" dirty="0"/>
              <a:t>regresní a korelační analýzou,</a:t>
            </a:r>
          </a:p>
          <a:p>
            <a:pPr algn="just"/>
            <a:r>
              <a:rPr lang="cs-CZ" altLang="cs-CZ" dirty="0"/>
              <a:t>bodových diagramem, </a:t>
            </a:r>
          </a:p>
          <a:p>
            <a:pPr algn="just"/>
            <a:r>
              <a:rPr lang="cs-CZ" altLang="cs-CZ" dirty="0"/>
              <a:t>metodou 2 bodů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Klasifikační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principem je přesné vyčíslení a následné třídění nákladových položek na fixní a variabilní část.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dirty="0"/>
              <a:t>Přímé náklady jsou zařazeny do variabilních, režijní náklady však s využitím expertních odhadů nutno rozdělit na část fixní a variabilní.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dirty="0">
                <a:solidFill>
                  <a:srgbClr val="FF0000"/>
                </a:solidFill>
              </a:rPr>
              <a:t>POZOR : zařazení některých nákladových druhů se může lišit podle oboru činnosti daného podniku.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5169A-DF7F-4B4D-85C9-37999643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A7755-AE3C-48CE-89BC-82E665487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firmě</a:t>
            </a:r>
            <a:r>
              <a:rPr lang="en-GB" dirty="0"/>
              <a:t> „</a:t>
            </a:r>
            <a:r>
              <a:rPr lang="en-GB" dirty="0" err="1"/>
              <a:t>Bytex</a:t>
            </a:r>
            <a:r>
              <a:rPr lang="en-GB" dirty="0"/>
              <a:t>“, </a:t>
            </a:r>
            <a:r>
              <a:rPr lang="en-GB" dirty="0" err="1"/>
              <a:t>která</a:t>
            </a:r>
            <a:r>
              <a:rPr lang="en-GB" dirty="0"/>
              <a:t> se </a:t>
            </a:r>
            <a:r>
              <a:rPr lang="en-GB" dirty="0" err="1"/>
              <a:t>zabývá</a:t>
            </a:r>
            <a:r>
              <a:rPr lang="en-GB" dirty="0"/>
              <a:t> </a:t>
            </a:r>
            <a:r>
              <a:rPr lang="en-GB" dirty="0" err="1"/>
              <a:t>výrobou</a:t>
            </a:r>
            <a:r>
              <a:rPr lang="en-GB" dirty="0"/>
              <a:t> </a:t>
            </a:r>
            <a:r>
              <a:rPr lang="en-GB" dirty="0" err="1"/>
              <a:t>manšestru</a:t>
            </a:r>
            <a:r>
              <a:rPr lang="en-GB" dirty="0"/>
              <a:t>,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vykázána</a:t>
            </a:r>
            <a:r>
              <a:rPr lang="en-GB" dirty="0"/>
              <a:t> v </a:t>
            </a:r>
            <a:r>
              <a:rPr lang="en-GB" dirty="0" err="1"/>
              <a:t>měsíci</a:t>
            </a:r>
            <a:r>
              <a:rPr lang="en-GB" dirty="0"/>
              <a:t> </a:t>
            </a:r>
            <a:r>
              <a:rPr lang="cs-CZ" dirty="0"/>
              <a:t>únoru</a:t>
            </a:r>
            <a:r>
              <a:rPr lang="en-GB" dirty="0"/>
              <a:t> </a:t>
            </a:r>
            <a:r>
              <a:rPr lang="en-GB" dirty="0" err="1"/>
              <a:t>letošního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</a:t>
            </a:r>
            <a:r>
              <a:rPr lang="en-GB" dirty="0" err="1"/>
              <a:t>následující</a:t>
            </a:r>
            <a:r>
              <a:rPr lang="en-GB" dirty="0"/>
              <a:t> </a:t>
            </a:r>
            <a:r>
              <a:rPr lang="en-GB" dirty="0" err="1"/>
              <a:t>skladba</a:t>
            </a:r>
            <a:r>
              <a:rPr lang="en-GB" dirty="0"/>
              <a:t> </a:t>
            </a:r>
            <a:r>
              <a:rPr lang="en-GB" dirty="0" err="1"/>
              <a:t>nákladů</a:t>
            </a:r>
            <a:r>
              <a:rPr lang="cs-CZ" dirty="0"/>
              <a:t> při výrobě 7 500 </a:t>
            </a:r>
            <a:r>
              <a:rPr lang="cs-CZ" dirty="0" err="1"/>
              <a:t>bm</a:t>
            </a:r>
            <a:r>
              <a:rPr lang="cs-CZ" dirty="0"/>
              <a:t> </a:t>
            </a:r>
            <a:r>
              <a:rPr lang="en-GB" dirty="0" err="1"/>
              <a:t>manšestru</a:t>
            </a:r>
            <a:endParaRPr lang="cs-CZ" dirty="0"/>
          </a:p>
          <a:p>
            <a:r>
              <a:rPr lang="cs-CZ" i="1" dirty="0"/>
              <a:t>S využitím klasifikační metody nákladů sestavte matematickou podobu nákladové funkce pro výrobu manšestru ve firmě „Bytex“ na základě údajů v tabulce. 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49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0FBD3E-EF8F-46DF-B5F3-E78CA6D56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591458"/>
            <a:ext cx="3008313" cy="5534706"/>
          </a:xfrm>
        </p:spPr>
        <p:txBody>
          <a:bodyPr>
            <a:normAutofit/>
          </a:bodyPr>
          <a:lstStyle/>
          <a:p>
            <a:r>
              <a:rPr lang="cs-CZ" dirty="0"/>
              <a:t>Návod k řešení:</a:t>
            </a:r>
          </a:p>
          <a:p>
            <a:r>
              <a:rPr lang="cs-CZ" dirty="0"/>
              <a:t>Z operativní evidence a účetních záznamů bylo zjištěno, že: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měsíci únoru činil podíl variabilních nákladů za materiál z celkových nákladů za materiál 65 %.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fixní část „Osobních nákladů pracovníků ve výrobě“ byla vykázána v hodnotě 142 000 Kč.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podíl technologické energie (ve výrobě)  z celkové spotřeby energie činil 75 %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u položky „Vodné a stočné“ lze kalkulovat s hodnotou fixní složky v hodnotě 9 tis. Kč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ostatní nákladové položky lze v plné výši zařadit do fixních nákladů.(není podmínkou)</a:t>
            </a:r>
          </a:p>
          <a:p>
            <a:endParaRPr lang="en-GB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27D898D-B39A-48F6-8BF4-EDBC8314F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867956"/>
              </p:ext>
            </p:extLst>
          </p:nvPr>
        </p:nvGraphicFramePr>
        <p:xfrm>
          <a:off x="3575050" y="591457"/>
          <a:ext cx="5111752" cy="5216307"/>
        </p:xfrm>
        <a:graphic>
          <a:graphicData uri="http://schemas.openxmlformats.org/drawingml/2006/table">
            <a:tbl>
              <a:tblPr firstRow="1" firstCol="1" bandRow="1"/>
              <a:tblGrid>
                <a:gridCol w="2430489">
                  <a:extLst>
                    <a:ext uri="{9D8B030D-6E8A-4147-A177-3AD203B41FA5}">
                      <a16:colId xmlns:a16="http://schemas.microsoft.com/office/drawing/2014/main" val="2279044189"/>
                    </a:ext>
                  </a:extLst>
                </a:gridCol>
                <a:gridCol w="1023603">
                  <a:extLst>
                    <a:ext uri="{9D8B030D-6E8A-4147-A177-3AD203B41FA5}">
                      <a16:colId xmlns:a16="http://schemas.microsoft.com/office/drawing/2014/main" val="3358125888"/>
                    </a:ext>
                  </a:extLst>
                </a:gridCol>
                <a:gridCol w="828830">
                  <a:extLst>
                    <a:ext uri="{9D8B030D-6E8A-4147-A177-3AD203B41FA5}">
                      <a16:colId xmlns:a16="http://schemas.microsoft.com/office/drawing/2014/main" val="1883018555"/>
                    </a:ext>
                  </a:extLst>
                </a:gridCol>
                <a:gridCol w="828830">
                  <a:extLst>
                    <a:ext uri="{9D8B030D-6E8A-4147-A177-3AD203B41FA5}">
                      <a16:colId xmlns:a16="http://schemas.microsoft.com/office/drawing/2014/main" val="2968328368"/>
                    </a:ext>
                  </a:extLst>
                </a:gridCol>
              </a:tblGrid>
              <a:tr h="479281">
                <a:tc rowSpan="2"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Nákladové položky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169" marR="100169" marT="50084" marB="50084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4395" algn="l"/>
                        </a:tabLst>
                      </a:pPr>
                      <a:r>
                        <a:rPr lang="cs-CZ" sz="1300" b="1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Celkové náklady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300" b="1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Variab.</a:t>
                      </a:r>
                      <a:br>
                        <a:rPr lang="cs-CZ" sz="1300" b="1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300" b="1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300" b="1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Fixní</a:t>
                      </a:r>
                      <a:br>
                        <a:rPr lang="cs-CZ" sz="1300" b="1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300" b="1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599309"/>
                  </a:ext>
                </a:extLst>
              </a:tr>
              <a:tr h="2648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3152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942340" algn="r"/>
                          <a:tab pos="961390" algn="r"/>
                        </a:tabLst>
                      </a:pPr>
                      <a:r>
                        <a:rPr lang="cs-CZ" sz="1300" b="0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[tis. Kč]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450106"/>
                  </a:ext>
                </a:extLst>
              </a:tr>
              <a:tr h="280891">
                <a:tc>
                  <a:txBody>
                    <a:bodyPr/>
                    <a:lstStyle/>
                    <a:p>
                      <a:pPr marL="45720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1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3152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942340" algn="r"/>
                          <a:tab pos="961390" algn="r"/>
                        </a:tabLst>
                      </a:pPr>
                      <a:r>
                        <a:rPr lang="cs-CZ" sz="1300" b="0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(d)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663305"/>
                  </a:ext>
                </a:extLst>
              </a:tr>
              <a:tr h="280891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Spotřeba materiálu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  <a:tab pos="874395" algn="l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680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265699"/>
                  </a:ext>
                </a:extLst>
              </a:tr>
              <a:tr h="511280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Osobní náklady pracovníků ve výrobě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362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441310"/>
                  </a:ext>
                </a:extLst>
              </a:tr>
              <a:tr h="741668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Osobní náklady administrativních pracovníků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198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474106"/>
                  </a:ext>
                </a:extLst>
              </a:tr>
              <a:tr h="511280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Nájemné za pronájem výrobní haly 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92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579589"/>
                  </a:ext>
                </a:extLst>
              </a:tr>
              <a:tr h="280891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Spotřeba energie celkem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75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602913"/>
                  </a:ext>
                </a:extLst>
              </a:tr>
              <a:tr h="280891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Vodné a stočné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21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609854"/>
                  </a:ext>
                </a:extLst>
              </a:tr>
              <a:tr h="280891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 na reklamu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19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364675"/>
                  </a:ext>
                </a:extLst>
              </a:tr>
              <a:tr h="511280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Odpis dlouhodobého majetku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45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063272"/>
                  </a:ext>
                </a:extLst>
              </a:tr>
              <a:tr h="280891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 za telefon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16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7082"/>
                  </a:ext>
                </a:extLst>
              </a:tr>
              <a:tr h="511280"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 CELKEM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1 508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127" marR="75127" marT="10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005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67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2AA4040-3BB0-4ACF-8748-54698B69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Řešení- klasifikace nákladů</a:t>
            </a:r>
            <a:endParaRPr lang="en-GB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D00BEEB-9876-4C4D-8555-CABB32A98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718353"/>
              </p:ext>
            </p:extLst>
          </p:nvPr>
        </p:nvGraphicFramePr>
        <p:xfrm>
          <a:off x="323528" y="1124744"/>
          <a:ext cx="8568951" cy="5088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547270161"/>
                    </a:ext>
                  </a:extLst>
                </a:gridCol>
                <a:gridCol w="882378">
                  <a:extLst>
                    <a:ext uri="{9D8B030D-6E8A-4147-A177-3AD203B41FA5}">
                      <a16:colId xmlns:a16="http://schemas.microsoft.com/office/drawing/2014/main" val="557842838"/>
                    </a:ext>
                  </a:extLst>
                </a:gridCol>
                <a:gridCol w="1557313">
                  <a:extLst>
                    <a:ext uri="{9D8B030D-6E8A-4147-A177-3AD203B41FA5}">
                      <a16:colId xmlns:a16="http://schemas.microsoft.com/office/drawing/2014/main" val="3529891671"/>
                    </a:ext>
                  </a:extLst>
                </a:gridCol>
                <a:gridCol w="1948506">
                  <a:extLst>
                    <a:ext uri="{9D8B030D-6E8A-4147-A177-3AD203B41FA5}">
                      <a16:colId xmlns:a16="http://schemas.microsoft.com/office/drawing/2014/main" val="967862784"/>
                    </a:ext>
                  </a:extLst>
                </a:gridCol>
                <a:gridCol w="1948506">
                  <a:extLst>
                    <a:ext uri="{9D8B030D-6E8A-4147-A177-3AD203B41FA5}">
                      <a16:colId xmlns:a16="http://schemas.microsoft.com/office/drawing/2014/main" val="2652170684"/>
                    </a:ext>
                  </a:extLst>
                </a:gridCol>
              </a:tblGrid>
              <a:tr h="13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řešení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na 7500bm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184292708"/>
                  </a:ext>
                </a:extLst>
              </a:tr>
              <a:tr h="134949">
                <a:tc>
                  <a:txBody>
                    <a:bodyPr/>
                    <a:lstStyle/>
                    <a:p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1077237462"/>
                  </a:ext>
                </a:extLst>
              </a:tr>
              <a:tr h="14137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Nákladové položky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Celkové náklady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Variab.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Fixní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2522674625"/>
                  </a:ext>
                </a:extLst>
              </a:tr>
              <a:tr h="1413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náklady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náklady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komentář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883974201"/>
                  </a:ext>
                </a:extLst>
              </a:tr>
              <a:tr h="276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[tis. Kč]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[tis. Kč]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[tis. Kč]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rozděleno dle: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918442150"/>
                  </a:ext>
                </a:extLst>
              </a:tr>
              <a:tr h="141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(a)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(b)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(c)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(d)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432185546"/>
                  </a:ext>
                </a:extLst>
              </a:tr>
              <a:tr h="147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Spotřeba materiálu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680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442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238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65% variabilní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782128579"/>
                  </a:ext>
                </a:extLst>
              </a:tr>
              <a:tr h="411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Osobní náklady pracovníků ve výrobě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362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220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142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Fixní 142 000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4220855976"/>
                  </a:ext>
                </a:extLst>
              </a:tr>
              <a:tr h="518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Osobní náklady administrativních pracovníků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198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198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fixní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2764176461"/>
                  </a:ext>
                </a:extLst>
              </a:tr>
              <a:tr h="411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Nájemné za pronájem výrobní haly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92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92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fixní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1480661650"/>
                  </a:ext>
                </a:extLst>
              </a:tr>
              <a:tr h="27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Spotřeba energie celkem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75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56,25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18,75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75% variabilní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1492803308"/>
                  </a:ext>
                </a:extLst>
              </a:tr>
              <a:tr h="141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Vodné a stočné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21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/>
                        <a:t>9 tis fixní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3816824159"/>
                  </a:ext>
                </a:extLst>
              </a:tr>
              <a:tr h="27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Náklady na reklamu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19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19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fixní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1375515986"/>
                  </a:ext>
                </a:extLst>
              </a:tr>
              <a:tr h="411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Odpis dlouhodobého majetku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45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45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fixní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1190008248"/>
                  </a:ext>
                </a:extLst>
              </a:tr>
              <a:tr h="141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Náklady za telefon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16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16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fixní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58652574"/>
                  </a:ext>
                </a:extLst>
              </a:tr>
              <a:tr h="27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NÁKLADY CELKEM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1 508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730,25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777,75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součet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8" marR="46268" marT="0" marB="0"/>
                </a:tc>
                <a:extLst>
                  <a:ext uri="{0D108BD9-81ED-4DB2-BD59-A6C34878D82A}">
                    <a16:rowId xmlns:a16="http://schemas.microsoft.com/office/drawing/2014/main" val="1769796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86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2AA4040-3BB0-4ACF-8748-54698B69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Řešení- zápis funkce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37421-6A14-46A1-ACBB-E8B59E484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Součet fixních nákladů 777 750 Kč</a:t>
            </a:r>
          </a:p>
          <a:p>
            <a:r>
              <a:rPr lang="cs-CZ" dirty="0"/>
              <a:t>Variabilní náklady na jednotku</a:t>
            </a:r>
          </a:p>
          <a:p>
            <a:r>
              <a:rPr lang="cs-CZ" dirty="0"/>
              <a:t>VN/</a:t>
            </a:r>
            <a:r>
              <a:rPr lang="cs-CZ" dirty="0" err="1"/>
              <a:t>bm</a:t>
            </a:r>
            <a:r>
              <a:rPr lang="cs-CZ" dirty="0"/>
              <a:t> = 730 250/7500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Zápis funkce:</a:t>
            </a:r>
          </a:p>
          <a:p>
            <a:r>
              <a:rPr lang="cs-CZ" dirty="0"/>
              <a:t>N= 777 750+97,37*Q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1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Metoda dvou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/>
              <a:t>Pro odhad nákladové funkce se doporučuje vybrat období ( měsíc) s nejmenším a největším objemem výroby při normálním vývoji.</a:t>
            </a:r>
          </a:p>
          <a:p>
            <a:r>
              <a:rPr lang="cs-CZ" altLang="cs-CZ" dirty="0"/>
              <a:t>Propočet je jednoduchý, údaje se dosadí do 2 rovnic </a:t>
            </a:r>
          </a:p>
          <a:p>
            <a:r>
              <a:rPr lang="cs-CZ" altLang="cs-CZ" dirty="0">
                <a:solidFill>
                  <a:srgbClr val="FF0000"/>
                </a:solidFill>
              </a:rPr>
              <a:t>celkové náklady = náklady fixní + náklady variabilní * objem výroby.</a:t>
            </a:r>
          </a:p>
          <a:p>
            <a:r>
              <a:rPr lang="cs-CZ" altLang="cs-CZ" dirty="0"/>
              <a:t>Využívání modelování v jednoduchých příkladech.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1028</Words>
  <Application>Microsoft Office PowerPoint</Application>
  <PresentationFormat>Předvádění na obrazovce (4:3)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Motiv systému Office</vt:lpstr>
      <vt:lpstr>Hodnotové toky v podniku I – nákladová funkce</vt:lpstr>
      <vt:lpstr>Základní vymezení nákladové funkce</vt:lpstr>
      <vt:lpstr>Metody určení</vt:lpstr>
      <vt:lpstr>Klasifikační analýza</vt:lpstr>
      <vt:lpstr>Příklad 1</vt:lpstr>
      <vt:lpstr>Prezentace aplikace PowerPoint</vt:lpstr>
      <vt:lpstr>Řešení- klasifikace nákladů</vt:lpstr>
      <vt:lpstr>Řešení- zápis funkce</vt:lpstr>
      <vt:lpstr>Metoda dvou období</vt:lpstr>
      <vt:lpstr>Příklad 2</vt:lpstr>
      <vt:lpstr>Příklad 2 – jaká období?</vt:lpstr>
      <vt:lpstr>Příklad 2 - 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JS</cp:lastModifiedBy>
  <cp:revision>9</cp:revision>
  <dcterms:created xsi:type="dcterms:W3CDTF">2019-10-14T07:41:33Z</dcterms:created>
  <dcterms:modified xsi:type="dcterms:W3CDTF">2020-05-18T12:45:55Z</dcterms:modified>
</cp:coreProperties>
</file>