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5" r:id="rId7"/>
    <p:sldId id="260" r:id="rId8"/>
    <p:sldId id="266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8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61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2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72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71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36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82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88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74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78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5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78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67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Hodnotové toky v podniku II – bod zvratu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Téma č.2</a:t>
            </a:r>
          </a:p>
          <a:p>
            <a:r>
              <a:rPr lang="cs-CZ" dirty="0"/>
              <a:t>doc. Ing. Jarmila Šebestová, Ph.D.</a:t>
            </a:r>
          </a:p>
        </p:txBody>
      </p:sp>
    </p:spTree>
    <p:extLst>
      <p:ext uri="{BB962C8B-B14F-4D97-AF65-F5344CB8AC3E}">
        <p14:creationId xmlns:p14="http://schemas.microsoft.com/office/powerpoint/2010/main" val="376378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700"/>
              <a:t>DIAGRAM BODU ZVRATU – grafická interpretace bodu zvratu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34DCE24F-BDAA-4B67-A50B-32D24FA6E1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41" t="6376" r="5071"/>
          <a:stretch/>
        </p:blipFill>
        <p:spPr bwMode="auto">
          <a:xfrm>
            <a:off x="771708" y="1600200"/>
            <a:ext cx="7600584" cy="45259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2997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připomenutí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b="1" dirty="0"/>
              <a:t>Je to situace, kdy výnosy se rovnají nákladům</a:t>
            </a:r>
          </a:p>
          <a:p>
            <a:pPr algn="just"/>
            <a:r>
              <a:rPr lang="cs-CZ" altLang="cs-CZ" b="1" dirty="0"/>
              <a:t>Krátkodobý pohled</a:t>
            </a:r>
          </a:p>
          <a:p>
            <a:pPr algn="just"/>
            <a:r>
              <a:rPr lang="cs-CZ" altLang="cs-CZ" b="1" dirty="0"/>
              <a:t>V dlouhodobém pohledu jsou všechny náklady variabilní</a:t>
            </a:r>
          </a:p>
          <a:p>
            <a:pPr algn="just"/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6305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Příklad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Společnost vyrábí dárkové sady knih. Z vlastní evidence bylo zjištěno, že variabilní náklady související s výrobou jednoho balení činí 125 Kč. Fixní náklady zjištěné z účetnictví jsou stanoveny ve výši 53 000 Kč za měsíc. Společnost prodává jedno balení za 200 Kč. V daném období (za rok) společnost vyrobila 72 000 ks balení knih a celou tuto produkci prodala.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Vypočítejte hospodářský výsledek podniku.</a:t>
            </a:r>
          </a:p>
          <a:p>
            <a:pPr lvl="0"/>
            <a:r>
              <a:rPr lang="cs-CZ" dirty="0"/>
              <a:t>Stanovte:</a:t>
            </a:r>
          </a:p>
          <a:p>
            <a:r>
              <a:rPr lang="cs-CZ" dirty="0"/>
              <a:t>a) při jakém objemu produkce bude společnost dosahovat bod zvratu?</a:t>
            </a:r>
          </a:p>
          <a:p>
            <a:r>
              <a:rPr lang="cs-CZ" dirty="0"/>
              <a:t>b) určete objem produkce, který zajistí výši zisku 1 700 000 Kč za rok?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86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B5169A-DF7F-4B4D-85C9-37999643D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dirty="0"/>
              <a:t>Příklad 1- řešení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1A7755-AE3C-48CE-89BC-82E665487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4525963"/>
          </a:xfrm>
        </p:spPr>
        <p:txBody>
          <a:bodyPr/>
          <a:lstStyle/>
          <a:p>
            <a:pPr lvl="0"/>
            <a:r>
              <a:rPr lang="cs-CZ" sz="2800" b="1" dirty="0"/>
              <a:t>Vypočítejte hospodářský výsledek podniku.</a:t>
            </a:r>
          </a:p>
          <a:p>
            <a:pPr lvl="0"/>
            <a:endParaRPr lang="cs-CZ" dirty="0"/>
          </a:p>
          <a:p>
            <a:pPr lvl="0"/>
            <a:r>
              <a:rPr lang="cs-CZ" sz="2400" b="1" dirty="0"/>
              <a:t>Stanovte:</a:t>
            </a:r>
          </a:p>
          <a:p>
            <a:r>
              <a:rPr lang="cs-CZ" sz="2400" b="1" dirty="0"/>
              <a:t>a) při jakém objemu produkce bude společnost dosahovat bod zvratu?</a:t>
            </a:r>
          </a:p>
          <a:p>
            <a:endParaRPr lang="cs-CZ" dirty="0"/>
          </a:p>
          <a:p>
            <a:r>
              <a:rPr lang="cs-CZ" sz="2400" b="1" dirty="0"/>
              <a:t>b) určete objem produkce, který zajistí výši zisku 1 700 000 Kč za rok?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491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92AA4040-3BB0-4ACF-8748-54698B699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2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537421-6A14-46A1-ACBB-E8B59E484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Výrobní podnik vyrábí 1 druh výrobku. Ve sledovaném období bylo vyrobeno (a prodáno) celkem 28 500 ks a celkové náklady na výrobu tohoto množství činily 11 634 000 Kč. V následujícím roce se objem výroby zvýšil o 20 % a celkové náklady vzrostly na 13 629 000 Kč.</a:t>
            </a:r>
          </a:p>
          <a:p>
            <a:r>
              <a:rPr lang="cs-CZ" b="1" dirty="0"/>
              <a:t>Úkoly: </a:t>
            </a:r>
            <a:endParaRPr lang="cs-CZ" dirty="0"/>
          </a:p>
          <a:p>
            <a:pPr lvl="0"/>
            <a:r>
              <a:rPr lang="cs-CZ" dirty="0"/>
              <a:t>Stanovte nákladovou funkci.</a:t>
            </a:r>
          </a:p>
          <a:p>
            <a:pPr lvl="0"/>
            <a:r>
              <a:rPr lang="cs-CZ" dirty="0"/>
              <a:t>Určete objem produkce, který zajistí dosažení bodu zvratu, jestliže je cena 500 Kč/Ks.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19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Příklad 2 -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dirty="0"/>
              <a:t>Stanovte nákladovou funkci.</a:t>
            </a:r>
          </a:p>
          <a:p>
            <a:pPr lvl="0"/>
            <a:endParaRPr lang="cs-CZ" sz="2400" dirty="0"/>
          </a:p>
          <a:p>
            <a:pPr lvl="0"/>
            <a:endParaRPr lang="cs-CZ" sz="2400" dirty="0"/>
          </a:p>
          <a:p>
            <a:pPr lvl="0"/>
            <a:endParaRPr lang="cs-CZ" sz="2400" dirty="0"/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Určete objem produkce, který zajistí dosažení bodu zvratu, jestliže je cena 500 Kč/Ks.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448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Podnik vyrábí dětské dřevěné kostky pouze v jediné velikosti. Z operativní evidence bylo zjištěno, že variabilní náklady související s výrobou 1 sady dřevěných kostek činí 145,60 Kč. Fixní náklady zjištěné z účetní evidence činí za měsíc 63 350 Kč.</a:t>
            </a:r>
          </a:p>
          <a:p>
            <a:pPr marL="0" indent="0">
              <a:buNone/>
            </a:pPr>
            <a:r>
              <a:rPr lang="cs-CZ" dirty="0"/>
              <a:t>Podnik prodává 1sadu dřevěných kostek za 229 Kč. V daném období vyrobil (za jeden rok) 65 000 ks sad dřevěných kostek a celou tuto produkci zároveň prodal.</a:t>
            </a:r>
          </a:p>
          <a:p>
            <a:pPr marL="0" indent="0">
              <a:buNone/>
            </a:pPr>
            <a:r>
              <a:rPr lang="cs-CZ" b="1" i="1" dirty="0"/>
              <a:t>Úkol: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1.	Vypočítejte hospodářský výsledek podniku.</a:t>
            </a:r>
          </a:p>
          <a:p>
            <a:pPr marL="0" indent="0">
              <a:buNone/>
            </a:pPr>
            <a:r>
              <a:rPr lang="cs-CZ" dirty="0"/>
              <a:t>2.	Podniku byl propočten požadovaný zisk ve výši 1 620 000 Kč za rok:</a:t>
            </a:r>
          </a:p>
          <a:p>
            <a:pPr marL="0" indent="0">
              <a:buNone/>
            </a:pPr>
            <a:r>
              <a:rPr lang="cs-CZ" dirty="0"/>
              <a:t>a)	určete bod zvratu za rok,</a:t>
            </a:r>
          </a:p>
          <a:p>
            <a:pPr marL="0" indent="0">
              <a:buNone/>
            </a:pPr>
            <a:r>
              <a:rPr lang="cs-CZ" dirty="0"/>
              <a:t>b)	určete objem produkce, který zajistí požadovanou výši zisku.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100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3 - 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cs-CZ" sz="2000" dirty="0"/>
              <a:t>Vypočítejte hospodářský výsledek podniku.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2.	Podniku byl propočten požadovaný zisk ve výši 1 620 000 Kč za rok:</a:t>
            </a:r>
          </a:p>
          <a:p>
            <a:pPr marL="457200" indent="-457200">
              <a:buAutoNum type="alphaLcParenR"/>
            </a:pPr>
            <a:r>
              <a:rPr lang="cs-CZ" sz="2000" dirty="0"/>
              <a:t>určete bod zvratu za rok,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b)	určete objem produkce, který zajistí požadovanou výši zisku.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64053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470</Words>
  <Application>Microsoft Office PowerPoint</Application>
  <PresentationFormat>Předvádění na obrazovce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systému Office</vt:lpstr>
      <vt:lpstr>Hodnotové toky v podniku II – bod zvratu</vt:lpstr>
      <vt:lpstr>DIAGRAM BODU ZVRATU – grafická interpretace bodu zvratu</vt:lpstr>
      <vt:lpstr>Základní připomenutí</vt:lpstr>
      <vt:lpstr>Příklad 1</vt:lpstr>
      <vt:lpstr>Příklad 1- řešení</vt:lpstr>
      <vt:lpstr>Příklad 2</vt:lpstr>
      <vt:lpstr>Příklad 2 - řešení</vt:lpstr>
      <vt:lpstr>Příklad 3</vt:lpstr>
      <vt:lpstr>Příklad 3 - řešení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Hodnotové toky v podniku II – bod zvratu</dc:title>
  <dc:creator>JS</dc:creator>
  <cp:lastModifiedBy>JS</cp:lastModifiedBy>
  <cp:revision>4</cp:revision>
  <dcterms:created xsi:type="dcterms:W3CDTF">2020-05-18T12:29:53Z</dcterms:created>
  <dcterms:modified xsi:type="dcterms:W3CDTF">2020-05-18T12:47:39Z</dcterms:modified>
</cp:coreProperties>
</file>