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5" r:id="rId6"/>
    <p:sldId id="260" r:id="rId7"/>
    <p:sldId id="266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Rozhodovací úlohy v podniku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č.3</a:t>
            </a:r>
          </a:p>
          <a:p>
            <a:r>
              <a:rPr lang="cs-CZ" dirty="0"/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připomenutí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Modelování je závislé ze vztahu V=N</a:t>
            </a:r>
          </a:p>
          <a:p>
            <a:pPr algn="just"/>
            <a:r>
              <a:rPr lang="cs-CZ" altLang="cs-CZ" b="1" dirty="0"/>
              <a:t>Vyjadřujeme jednotlivé proměnné, FN, </a:t>
            </a:r>
            <a:r>
              <a:rPr lang="cs-CZ" altLang="cs-CZ" b="1" dirty="0" err="1"/>
              <a:t>var.náklady</a:t>
            </a:r>
            <a:r>
              <a:rPr lang="cs-CZ" altLang="cs-CZ" b="1" dirty="0"/>
              <a:t> či cenu</a:t>
            </a:r>
          </a:p>
          <a:p>
            <a:pPr algn="just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Příklad 1: limit 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Ve firmě „BETA s. r. o.“ odvodili následující podobu nákladové funkce pro měsíční produkci:</a:t>
            </a:r>
          </a:p>
          <a:p>
            <a:r>
              <a:rPr lang="cs-CZ" i="1" dirty="0"/>
              <a:t>  N = 34 000 + 2,5∙Q   </a:t>
            </a:r>
            <a:r>
              <a:rPr lang="cs-CZ" dirty="0"/>
              <a:t>    </a:t>
            </a:r>
            <a:r>
              <a:rPr lang="cs-CZ" i="1" dirty="0"/>
              <a:t>[Kč]</a:t>
            </a:r>
            <a:endParaRPr lang="cs-CZ" dirty="0"/>
          </a:p>
          <a:p>
            <a:r>
              <a:rPr lang="cs-CZ" dirty="0"/>
              <a:t>Podnik v současné době produkuje 10 000 ks výrobků měsíčně. </a:t>
            </a:r>
          </a:p>
          <a:p>
            <a:pPr lvl="0"/>
            <a:r>
              <a:rPr lang="cs-CZ" i="1" dirty="0"/>
              <a:t>S jakou limitní (minimální) cenou výrobků musí kalkulovat obchodní útvar, požaduje-li ekonomické oddělení vytvořit alespoň </a:t>
            </a:r>
            <a:r>
              <a:rPr lang="cs-CZ" i="1" u="sng" dirty="0"/>
              <a:t>nulovou hodnotu výsledku hospodaření</a:t>
            </a:r>
            <a:r>
              <a:rPr lang="cs-CZ" i="1" dirty="0"/>
              <a:t>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5169A-DF7F-4B4D-85C9-37999643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Příklad 1- řešení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A7755-AE3C-48CE-89BC-82E66548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r>
              <a:rPr lang="en-GB" sz="2000" dirty="0"/>
              <a:t>S </a:t>
            </a:r>
            <a:r>
              <a:rPr lang="en-GB" sz="2000" dirty="0" err="1"/>
              <a:t>jakou</a:t>
            </a:r>
            <a:r>
              <a:rPr lang="en-GB" sz="2000" dirty="0"/>
              <a:t> </a:t>
            </a:r>
            <a:r>
              <a:rPr lang="en-GB" sz="2000" dirty="0" err="1"/>
              <a:t>limitní</a:t>
            </a:r>
            <a:r>
              <a:rPr lang="en-GB" sz="2000" dirty="0"/>
              <a:t> (</a:t>
            </a:r>
            <a:r>
              <a:rPr lang="en-GB" sz="2000" dirty="0" err="1"/>
              <a:t>minimální</a:t>
            </a:r>
            <a:r>
              <a:rPr lang="en-GB" sz="2000" dirty="0"/>
              <a:t>) </a:t>
            </a:r>
            <a:r>
              <a:rPr lang="en-GB" sz="2000" dirty="0" err="1"/>
              <a:t>cenou</a:t>
            </a:r>
            <a:r>
              <a:rPr lang="en-GB" sz="2000" dirty="0"/>
              <a:t> </a:t>
            </a:r>
            <a:r>
              <a:rPr lang="en-GB" sz="2000" dirty="0" err="1"/>
              <a:t>výrobků</a:t>
            </a:r>
            <a:r>
              <a:rPr lang="en-GB" sz="2000" dirty="0"/>
              <a:t> </a:t>
            </a:r>
            <a:r>
              <a:rPr lang="en-GB" sz="2000" dirty="0" err="1"/>
              <a:t>musí</a:t>
            </a:r>
            <a:r>
              <a:rPr lang="en-GB" sz="2000" dirty="0"/>
              <a:t> </a:t>
            </a:r>
            <a:r>
              <a:rPr lang="en-GB" sz="2000" dirty="0" err="1"/>
              <a:t>kalkulovat</a:t>
            </a:r>
            <a:r>
              <a:rPr lang="en-GB" sz="2000" dirty="0"/>
              <a:t> </a:t>
            </a:r>
            <a:r>
              <a:rPr lang="en-GB" sz="2000" dirty="0" err="1"/>
              <a:t>obchodní</a:t>
            </a:r>
            <a:r>
              <a:rPr lang="en-GB" sz="2000" dirty="0"/>
              <a:t> </a:t>
            </a:r>
            <a:r>
              <a:rPr lang="en-GB" sz="2000" dirty="0" err="1"/>
              <a:t>útvar</a:t>
            </a:r>
            <a:r>
              <a:rPr lang="en-GB" sz="2000" dirty="0"/>
              <a:t>, </a:t>
            </a:r>
            <a:r>
              <a:rPr lang="en-GB" sz="2000" dirty="0" err="1"/>
              <a:t>požaduje</a:t>
            </a:r>
            <a:r>
              <a:rPr lang="en-GB" sz="2000" dirty="0"/>
              <a:t>-li </a:t>
            </a:r>
            <a:r>
              <a:rPr lang="en-GB" sz="2000" dirty="0" err="1"/>
              <a:t>ekonomické</a:t>
            </a:r>
            <a:r>
              <a:rPr lang="en-GB" sz="2000" dirty="0"/>
              <a:t> </a:t>
            </a:r>
            <a:r>
              <a:rPr lang="en-GB" sz="2000" dirty="0" err="1"/>
              <a:t>oddělení</a:t>
            </a:r>
            <a:r>
              <a:rPr lang="en-GB" sz="2000" dirty="0"/>
              <a:t> </a:t>
            </a:r>
            <a:r>
              <a:rPr lang="en-GB" sz="2000" dirty="0" err="1"/>
              <a:t>vytvořit</a:t>
            </a:r>
            <a:r>
              <a:rPr lang="en-GB" sz="2000" dirty="0"/>
              <a:t> </a:t>
            </a:r>
            <a:r>
              <a:rPr lang="en-GB" sz="2000" dirty="0" err="1"/>
              <a:t>alespoň</a:t>
            </a:r>
            <a:r>
              <a:rPr lang="en-GB" sz="2000" dirty="0"/>
              <a:t> </a:t>
            </a:r>
            <a:r>
              <a:rPr lang="en-GB" sz="2000" dirty="0" err="1"/>
              <a:t>nulovou</a:t>
            </a:r>
            <a:r>
              <a:rPr lang="en-GB" sz="2000" dirty="0"/>
              <a:t> </a:t>
            </a:r>
            <a:r>
              <a:rPr lang="en-GB" sz="2000" dirty="0" err="1"/>
              <a:t>hodnotu</a:t>
            </a:r>
            <a:r>
              <a:rPr lang="en-GB" sz="2000" dirty="0"/>
              <a:t> </a:t>
            </a:r>
            <a:r>
              <a:rPr lang="en-GB" sz="2000" dirty="0" err="1"/>
              <a:t>výsledku</a:t>
            </a:r>
            <a:r>
              <a:rPr lang="en-GB" sz="2000" dirty="0"/>
              <a:t> </a:t>
            </a:r>
            <a:r>
              <a:rPr lang="en-GB" sz="2000" dirty="0" err="1"/>
              <a:t>hospodaření</a:t>
            </a:r>
            <a:r>
              <a:rPr lang="en-GB" sz="2000" dirty="0"/>
              <a:t>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49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AA4040-3BB0-4ACF-8748-54698B69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7421-6A14-46A1-ACBB-E8B59E48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Cena výrobku je 5 Kč. Požadovaný zisk za období je 36 000 Kč. Podnik je schopen vyrobit v tomto období 15 000 kusů výrobků.</a:t>
            </a:r>
          </a:p>
          <a:p>
            <a:r>
              <a:rPr lang="cs-CZ" dirty="0"/>
              <a:t>a) Jaký je limit fixních nákladů, pokud jsou variabilní náklady na 1 kus 1,40 Kč?</a:t>
            </a:r>
          </a:p>
          <a:p>
            <a:r>
              <a:rPr lang="cs-CZ" dirty="0"/>
              <a:t>b) Jaký je limit variabilních nákladů na 1 Kč produkce, pokud  fixní náklady činí 18 000 Kč?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1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a) Jaký je limit fixních nákladů, pokud jsou variabilní náklady na 1 kus 1,40 Kč?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b) Jaký je limit variabilních nákladů na 1 Kč produkce, pokud  fixní náklady činí 18 000 Kč?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Je-li dána nákladová funkce N = 18 000 + 1,4 *Q a podnik je schopen vyrobit maximálně 10 000 ks, jaká je dolní (limitní) hranice ceny?</a:t>
            </a:r>
          </a:p>
          <a:p>
            <a:r>
              <a:rPr lang="cs-CZ" sz="2800" dirty="0"/>
              <a:t>Trh ale ukazuje, že výrobek bude prodejný pouze s cenou nižší než 3 Kč a podnik zvažuje, kde snížit náklady. Dospěl až k možnému snížení variabilních nákladů na 1 Kč (za 1 ks). Je možné, aby realizoval nějaký zisk?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10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3 -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Dolní (limitní) hranice ceny při původních nákladech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Po snížení variabilních nákladů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341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Rozhodovací úlohy v podniku</vt:lpstr>
      <vt:lpstr>Základní připomenutí</vt:lpstr>
      <vt:lpstr>Příklad 1: limit ceny</vt:lpstr>
      <vt:lpstr>Příklad 1- řešení</vt:lpstr>
      <vt:lpstr>Příklad 2</vt:lpstr>
      <vt:lpstr>Příklad 2 - řešení</vt:lpstr>
      <vt:lpstr>Příklad 3</vt:lpstr>
      <vt:lpstr>Příklad 3 - 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Hodnotové toky v podniku II – bod zvratu</dc:title>
  <dc:creator>JS</dc:creator>
  <cp:lastModifiedBy>JS</cp:lastModifiedBy>
  <cp:revision>6</cp:revision>
  <dcterms:created xsi:type="dcterms:W3CDTF">2020-05-18T12:29:53Z</dcterms:created>
  <dcterms:modified xsi:type="dcterms:W3CDTF">2020-05-18T12:58:57Z</dcterms:modified>
</cp:coreProperties>
</file>