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8" r:id="rId3"/>
    <p:sldId id="302" r:id="rId4"/>
    <p:sldId id="304" r:id="rId5"/>
    <p:sldId id="259" r:id="rId6"/>
    <p:sldId id="262" r:id="rId7"/>
    <p:sldId id="265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58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02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604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391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92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21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7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95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01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93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39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8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07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Hlavní podnikové procesy II- výroba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Téma č.5</a:t>
            </a:r>
          </a:p>
          <a:p>
            <a:r>
              <a:rPr lang="cs-CZ" dirty="0"/>
              <a:t>doc. Ing. Jarmila Šebestová, Ph.D.</a:t>
            </a:r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připomenutí – časové fondy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38150" indent="-319088"/>
            <a:r>
              <a:rPr lang="cs-CZ" altLang="cs-CZ" b="1" u="sng" dirty="0"/>
              <a:t>Kalendářní časový fond </a:t>
            </a:r>
            <a:r>
              <a:rPr lang="cs-CZ" altLang="cs-CZ" b="1" u="sng" dirty="0" err="1"/>
              <a:t>Tk</a:t>
            </a:r>
            <a:r>
              <a:rPr lang="cs-CZ" altLang="cs-CZ" dirty="0"/>
              <a:t>.</a:t>
            </a:r>
          </a:p>
          <a:p>
            <a:pPr marL="438150" indent="-319088"/>
            <a:r>
              <a:rPr lang="cs-CZ" altLang="cs-CZ" dirty="0"/>
              <a:t>Používá se k výpočtu výrobní kapacity v </a:t>
            </a:r>
            <a:r>
              <a:rPr lang="cs-CZ" altLang="cs-CZ" b="1" dirty="0"/>
              <a:t>nepřetržitých výrobních procesech (hutích, chemických výrobách).</a:t>
            </a:r>
            <a:r>
              <a:rPr lang="cs-CZ" altLang="cs-CZ" dirty="0"/>
              <a:t> </a:t>
            </a:r>
          </a:p>
          <a:p>
            <a:pPr marL="438150" indent="-319088"/>
            <a:r>
              <a:rPr lang="cs-CZ" altLang="cs-CZ" b="1" u="sng" dirty="0"/>
              <a:t>Nominální časový fond </a:t>
            </a:r>
            <a:r>
              <a:rPr lang="cs-CZ" altLang="cs-CZ" b="1" u="sng" dirty="0" err="1"/>
              <a:t>Tn</a:t>
            </a:r>
            <a:r>
              <a:rPr lang="cs-CZ" altLang="cs-CZ" dirty="0"/>
              <a:t> – zjistíme z kalendářního časového fondu </a:t>
            </a:r>
            <a:r>
              <a:rPr lang="cs-CZ" altLang="cs-CZ" b="1" dirty="0"/>
              <a:t>odečtením nepracovních dnů (nedělí, sobot, svátků).</a:t>
            </a:r>
            <a:r>
              <a:rPr lang="cs-CZ" altLang="cs-CZ" dirty="0"/>
              <a:t> Je-li organizována </a:t>
            </a:r>
            <a:r>
              <a:rPr lang="cs-CZ" altLang="cs-CZ" b="1" dirty="0"/>
              <a:t>celozávodní dovolená</a:t>
            </a:r>
            <a:r>
              <a:rPr lang="cs-CZ" altLang="cs-CZ" dirty="0"/>
              <a:t> odečteme i počet dnů jejího trvání. </a:t>
            </a:r>
            <a:r>
              <a:rPr lang="cs-CZ" altLang="cs-CZ" b="1" dirty="0"/>
              <a:t>Nominální časový fond v hodinách</a:t>
            </a:r>
            <a:r>
              <a:rPr lang="cs-CZ" altLang="cs-CZ" dirty="0"/>
              <a:t> zjistíme násobením počtu dnů  nominálního časového fondu </a:t>
            </a:r>
            <a:r>
              <a:rPr lang="cs-CZ" altLang="cs-CZ" b="1" dirty="0"/>
              <a:t>počtem směn</a:t>
            </a:r>
            <a:r>
              <a:rPr lang="cs-CZ" altLang="cs-CZ" dirty="0"/>
              <a:t> v jednom pracovním dni. </a:t>
            </a:r>
          </a:p>
          <a:p>
            <a:pPr marL="438150" indent="-319088"/>
            <a:r>
              <a:rPr lang="cs-CZ" altLang="cs-CZ" b="1" u="sng" dirty="0"/>
              <a:t>Využitelný (efektivní) časový fond </a:t>
            </a:r>
            <a:r>
              <a:rPr lang="cs-CZ" altLang="cs-CZ" b="1" u="sng" dirty="0" err="1"/>
              <a:t>Tp</a:t>
            </a:r>
            <a:r>
              <a:rPr lang="cs-CZ" altLang="cs-CZ" dirty="0"/>
              <a:t> – vypočteme z nominálního časového fondu </a:t>
            </a:r>
            <a:r>
              <a:rPr lang="cs-CZ" altLang="cs-CZ" b="1" dirty="0"/>
              <a:t>odečtením plánovaných prostojů</a:t>
            </a:r>
            <a:r>
              <a:rPr lang="cs-CZ" altLang="cs-CZ" dirty="0"/>
              <a:t>. Plánovanými prostoji rozumíme </a:t>
            </a:r>
            <a:r>
              <a:rPr lang="cs-CZ" altLang="cs-CZ" b="1" dirty="0"/>
              <a:t>čas pro plánované opravy a přemístění zařízení a čas na výrobu technologicky nevyhnutelných zmetků.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6768752" cy="507703"/>
          </a:xfrm>
          <a:prstGeom prst="rect">
            <a:avLst/>
          </a:prstGeom>
        </p:spPr>
        <p:txBody>
          <a:bodyPr vert="horz" lIns="91440" tIns="45720" rIns="45720" b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>
              <a:defRPr/>
            </a:pPr>
            <a:r>
              <a:rPr lang="cs-CZ" sz="3000" b="1" dirty="0">
                <a:solidFill>
                  <a:srgbClr val="000000"/>
                </a:solidFill>
              </a:rPr>
              <a:t>Výpočet kapacity – v naturálních jednotkách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84663" y="3160713"/>
            <a:ext cx="4859337" cy="2711450"/>
          </a:xfrm>
          <a:prstGeom prst="rect">
            <a:avLst/>
          </a:prstGeom>
        </p:spPr>
        <p:txBody>
          <a:bodyPr vert="horz" lIns="54864" tIns="91440" rIns="91440" bIns="45720" rtlCol="0">
            <a:normAutofit/>
          </a:bodyPr>
          <a:lstStyle/>
          <a:p>
            <a:pPr marL="438150" indent="-319088">
              <a:lnSpc>
                <a:spcPct val="90000"/>
              </a:lnSpc>
            </a:pPr>
            <a:endParaRPr lang="cs-CZ" altLang="cs-CZ" sz="2200" dirty="0"/>
          </a:p>
          <a:p>
            <a:pPr marL="438150" indent="-319088">
              <a:lnSpc>
                <a:spcPct val="90000"/>
              </a:lnSpc>
            </a:pPr>
            <a:r>
              <a:rPr lang="cs-CZ" altLang="cs-CZ" sz="2200" dirty="0"/>
              <a:t>Q</a:t>
            </a:r>
            <a:r>
              <a:rPr lang="cs-CZ" altLang="cs-CZ" sz="2200" baseline="-25000" dirty="0"/>
              <a:t>P</a:t>
            </a:r>
            <a:r>
              <a:rPr lang="cs-CZ" altLang="cs-CZ" sz="2200" dirty="0"/>
              <a:t> – výrobní kapacita v naturálních jednotkách, V</a:t>
            </a:r>
            <a:r>
              <a:rPr lang="cs-CZ" altLang="cs-CZ" sz="2200" baseline="-25000" dirty="0"/>
              <a:t>P</a:t>
            </a:r>
            <a:r>
              <a:rPr lang="cs-CZ" altLang="cs-CZ" sz="2200" dirty="0"/>
              <a:t> – výkon v naturálních jednotkách za hodinu, T</a:t>
            </a:r>
            <a:r>
              <a:rPr lang="cs-CZ" altLang="cs-CZ" sz="2200" baseline="-25000" dirty="0"/>
              <a:t>P</a:t>
            </a:r>
            <a:r>
              <a:rPr lang="cs-CZ" altLang="cs-CZ" sz="2200" dirty="0"/>
              <a:t> – využitelný ČF v hodinách</a:t>
            </a:r>
          </a:p>
          <a:p>
            <a:pPr marL="438150" indent="-319088">
              <a:lnSpc>
                <a:spcPct val="90000"/>
              </a:lnSpc>
            </a:pPr>
            <a:endParaRPr lang="cs-CZ" altLang="cs-CZ" sz="2200" dirty="0"/>
          </a:p>
          <a:p>
            <a:pPr marL="438150" indent="-319088">
              <a:lnSpc>
                <a:spcPct val="90000"/>
              </a:lnSpc>
              <a:buNone/>
            </a:pPr>
            <a:endParaRPr lang="cs-CZ" altLang="cs-CZ" sz="2200" dirty="0"/>
          </a:p>
        </p:txBody>
      </p:sp>
      <p:graphicFrame>
        <p:nvGraphicFramePr>
          <p:cNvPr id="643080" name="Object 8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216400" y="2143125"/>
          <a:ext cx="49276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ditor rovnic 3.0" r:id="rId3" imgW="875920" imgH="215806" progId="Equation.3">
                  <p:embed/>
                </p:oleObj>
              </mc:Choice>
              <mc:Fallback>
                <p:oleObj name="Editor rovnic 3.0" r:id="rId3" imgW="875920" imgH="215806" progId="Equation.3">
                  <p:embed/>
                  <p:pic>
                    <p:nvPicPr>
                      <p:cNvPr id="6430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2143125"/>
                        <a:ext cx="4927600" cy="911225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bdélník 7"/>
          <p:cNvSpPr/>
          <p:nvPr/>
        </p:nvSpPr>
        <p:spPr>
          <a:xfrm>
            <a:off x="285752" y="2143126"/>
            <a:ext cx="3173413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000" kern="0" dirty="0">
                <a:solidFill>
                  <a:srgbClr val="5B5249"/>
                </a:solidFill>
                <a:latin typeface="Arial"/>
              </a:rPr>
              <a:t>použijeme vyrábíme-li </a:t>
            </a:r>
            <a:r>
              <a:rPr lang="cs-CZ" sz="2000" b="1" kern="0" dirty="0">
                <a:solidFill>
                  <a:srgbClr val="5B5249"/>
                </a:solidFill>
                <a:latin typeface="Arial"/>
              </a:rPr>
              <a:t>jeden druh výrobku</a:t>
            </a:r>
            <a:r>
              <a:rPr lang="cs-CZ" sz="2000" kern="0" dirty="0">
                <a:solidFill>
                  <a:srgbClr val="5B5249"/>
                </a:solidFill>
                <a:latin typeface="Arial"/>
              </a:rPr>
              <a:t>, nebo výrobky na sebe převoditelné. Např. </a:t>
            </a:r>
            <a:r>
              <a:rPr lang="cs-CZ" sz="2000" b="1" kern="0" dirty="0">
                <a:solidFill>
                  <a:srgbClr val="5B5249"/>
                </a:solidFill>
                <a:latin typeface="Arial"/>
              </a:rPr>
              <a:t>výrobní kapacita vysoké pece, automatické linky, cukrovaru apod.</a:t>
            </a:r>
            <a:endParaRPr lang="cs-CZ" sz="2000" kern="0" dirty="0">
              <a:solidFill>
                <a:srgbClr val="5B5249"/>
              </a:solidFill>
              <a:latin typeface="Arial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CBC7A51-767E-4C26-82DB-6F489C9B6BBA}"/>
              </a:ext>
            </a:extLst>
          </p:cNvPr>
          <p:cNvSpPr/>
          <p:nvPr/>
        </p:nvSpPr>
        <p:spPr>
          <a:xfrm>
            <a:off x="7740352" y="116632"/>
            <a:ext cx="1296144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81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10817" y="332656"/>
            <a:ext cx="6840760" cy="507703"/>
          </a:xfrm>
          <a:prstGeom prst="rect">
            <a:avLst/>
          </a:prstGeom>
        </p:spPr>
        <p:txBody>
          <a:bodyPr vert="horz" lIns="91440" tIns="45720" rIns="45720" b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>
              <a:defRPr/>
            </a:pPr>
            <a:r>
              <a:rPr lang="cs-CZ" sz="3600" b="1" dirty="0">
                <a:solidFill>
                  <a:srgbClr val="000000"/>
                </a:solidFill>
              </a:rPr>
              <a:t>Výpočet kapacity </a:t>
            </a:r>
            <a:r>
              <a:rPr lang="cs-CZ" sz="3600" b="1" u="sng" dirty="0">
                <a:solidFill>
                  <a:srgbClr val="000000"/>
                </a:solidFill>
              </a:rPr>
              <a:t>výrobních ploch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84663" y="2636838"/>
            <a:ext cx="4859337" cy="2895600"/>
          </a:xfrm>
          <a:prstGeom prst="rect">
            <a:avLst/>
          </a:prstGeom>
        </p:spPr>
        <p:txBody>
          <a:bodyPr vert="horz" lIns="54864" tIns="91440" rIns="91440" bIns="45720" rtlCol="0">
            <a:normAutofit lnSpcReduction="10000"/>
          </a:bodyPr>
          <a:lstStyle/>
          <a:p>
            <a:pPr marL="438150" indent="-319088">
              <a:lnSpc>
                <a:spcPct val="90000"/>
              </a:lnSpc>
            </a:pPr>
            <a:endParaRPr lang="cs-CZ" altLang="cs-CZ" sz="2200" dirty="0"/>
          </a:p>
          <a:p>
            <a:pPr marL="438150" indent="-319088">
              <a:lnSpc>
                <a:spcPct val="90000"/>
              </a:lnSpc>
            </a:pPr>
            <a:r>
              <a:rPr lang="cs-CZ" altLang="cs-CZ" sz="1800" b="1" dirty="0"/>
              <a:t>M</a:t>
            </a:r>
            <a:r>
              <a:rPr lang="cs-CZ" altLang="cs-CZ" sz="1800" dirty="0"/>
              <a:t> je využitelná výrobní plocha v m2</a:t>
            </a:r>
          </a:p>
          <a:p>
            <a:pPr marL="438150" indent="-319088">
              <a:lnSpc>
                <a:spcPct val="90000"/>
              </a:lnSpc>
            </a:pPr>
            <a:r>
              <a:rPr lang="cs-CZ" altLang="cs-CZ" sz="1800" b="1" dirty="0"/>
              <a:t>m</a:t>
            </a:r>
            <a:r>
              <a:rPr lang="cs-CZ" altLang="cs-CZ" sz="1800" dirty="0"/>
              <a:t> je kapacitní norma plochy potřebné k montáži jednoho určitého výrobku včetně pracovní zóny v m2</a:t>
            </a:r>
          </a:p>
          <a:p>
            <a:pPr marL="438150" indent="-319088">
              <a:lnSpc>
                <a:spcPct val="90000"/>
              </a:lnSpc>
            </a:pPr>
            <a:r>
              <a:rPr lang="cs-CZ" altLang="cs-CZ" sz="1800" dirty="0" err="1"/>
              <a:t>dv</a:t>
            </a:r>
            <a:r>
              <a:rPr lang="cs-CZ" altLang="cs-CZ" sz="1800" dirty="0"/>
              <a:t> - kapacitní norma průběžné doby montáže jednoho určitého výrobku, tj. nejkratší období obsazení výrobní plochy určitým výrobkem,</a:t>
            </a:r>
          </a:p>
          <a:p>
            <a:pPr marL="438150" indent="-319088">
              <a:lnSpc>
                <a:spcPct val="90000"/>
              </a:lnSpc>
            </a:pPr>
            <a:r>
              <a:rPr lang="cs-CZ" altLang="cs-CZ" sz="1800" dirty="0" err="1"/>
              <a:t>Tp</a:t>
            </a:r>
            <a:r>
              <a:rPr lang="cs-CZ" altLang="cs-CZ" sz="1800" dirty="0"/>
              <a:t> – využitelný časový fond</a:t>
            </a:r>
          </a:p>
        </p:txBody>
      </p:sp>
      <p:graphicFrame>
        <p:nvGraphicFramePr>
          <p:cNvPr id="643082" name="Object 10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584377648"/>
              </p:ext>
            </p:extLst>
          </p:nvPr>
        </p:nvGraphicFramePr>
        <p:xfrm>
          <a:off x="5364088" y="1732460"/>
          <a:ext cx="222091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Rovnice" r:id="rId3" imgW="863225" imgH="393529" progId="Equation.3">
                  <p:embed/>
                </p:oleObj>
              </mc:Choice>
              <mc:Fallback>
                <p:oleObj name="Rovnice" r:id="rId3" imgW="863225" imgH="393529" progId="Equation.3">
                  <p:embed/>
                  <p:pic>
                    <p:nvPicPr>
                      <p:cNvPr id="6430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732460"/>
                        <a:ext cx="2220912" cy="720725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95537" y="1754536"/>
            <a:ext cx="38576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buFontTx/>
              <a:buChar char="•"/>
            </a:pPr>
            <a:r>
              <a:rPr kumimoji="1" lang="cs-CZ" altLang="cs-CZ" sz="2800" dirty="0">
                <a:latin typeface="Times New Roman" pitchFamily="18" charset="0"/>
                <a:cs typeface="Times New Roman" pitchFamily="18" charset="0"/>
              </a:rPr>
              <a:t>výrobních plochy pro finální montáž a skladování výrobků, </a:t>
            </a:r>
            <a:r>
              <a:rPr kumimoji="1" lang="cs-CZ" altLang="cs-CZ" sz="2800" dirty="0">
                <a:latin typeface="Times New Roman" pitchFamily="18" charset="0"/>
              </a:rPr>
              <a:t>kapacita montáže nebo formovny určená podle výrobní plochy </a:t>
            </a:r>
            <a:r>
              <a:rPr kumimoji="1" lang="cs-CZ" altLang="cs-CZ" sz="2800" dirty="0">
                <a:latin typeface="Times New Roman" pitchFamily="18" charset="0"/>
                <a:cs typeface="Times New Roman" pitchFamily="18" charset="0"/>
              </a:rPr>
              <a:t>pro plánování pracovních míst</a:t>
            </a:r>
            <a:endParaRPr kumimoji="1" lang="cs-CZ" altLang="cs-CZ" sz="2800" dirty="0">
              <a:latin typeface="Times New Roman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781882DB-49A8-4E07-8AEC-2CC69DE800C4}"/>
              </a:ext>
            </a:extLst>
          </p:cNvPr>
          <p:cNvSpPr/>
          <p:nvPr/>
        </p:nvSpPr>
        <p:spPr>
          <a:xfrm>
            <a:off x="7740352" y="116632"/>
            <a:ext cx="1296144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54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Příklad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Stáčecí linka v pivovaru naplní za hodinu 600 lahví, která má objem 500 ml. Je v provozu celoročně (365 dní) na 3 směny; 15 % časového fondu se plánuje na prostoje (plánované opravy a údržba).</a:t>
            </a:r>
            <a:endParaRPr lang="cs-CZ" dirty="0"/>
          </a:p>
          <a:p>
            <a:r>
              <a:rPr lang="cs-CZ" dirty="0"/>
              <a:t>Úkol:</a:t>
            </a:r>
          </a:p>
          <a:p>
            <a:pPr lvl="0"/>
            <a:r>
              <a:rPr lang="cs-CZ" dirty="0"/>
              <a:t>Vypočtěte výrobní kapacitu stáčecí linky pivovaru v počtu lahví.</a:t>
            </a:r>
          </a:p>
          <a:p>
            <a:pPr lvl="0"/>
            <a:r>
              <a:rPr lang="cs-CZ" dirty="0"/>
              <a:t>Zhodnoťte skutečné využití kapacity stáčecí linky v procentech, jestliže v daném roce podnik vyrobil a prodal 2 mil. litrů piva.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5169A-DF7F-4B4D-85C9-37999643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/>
              <a:t>Příklad 1- řešení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1A7755-AE3C-48CE-89BC-82E665487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525963"/>
          </a:xfrm>
        </p:spPr>
        <p:txBody>
          <a:bodyPr/>
          <a:lstStyle/>
          <a:p>
            <a:pPr lvl="0"/>
            <a:r>
              <a:rPr lang="cs-CZ" sz="2000" dirty="0"/>
              <a:t>Vypočtěte výrobní kapacitu stáčecí linky pivovaru v počtu lahví.</a:t>
            </a:r>
          </a:p>
          <a:p>
            <a:pPr lvl="0"/>
            <a:endParaRPr lang="cs-CZ" sz="2000" dirty="0"/>
          </a:p>
          <a:p>
            <a:pPr lvl="0"/>
            <a:endParaRPr lang="cs-CZ" sz="2000" dirty="0"/>
          </a:p>
          <a:p>
            <a:pPr lvl="0"/>
            <a:endParaRPr lang="cs-CZ" sz="2000" dirty="0"/>
          </a:p>
          <a:p>
            <a:pPr lvl="0"/>
            <a:endParaRPr lang="cs-CZ" sz="2000" dirty="0"/>
          </a:p>
          <a:p>
            <a:pPr lvl="0"/>
            <a:endParaRPr lang="cs-CZ" sz="2000" dirty="0"/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Zhodnoťte skutečné využití kapacity stáčecí linky v procentech, jestliže v daném roce podnik vyrobil a prodal 2 mil. litrů piva.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491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2AA4040-3BB0-4ACF-8748-54698B699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537421-6A14-46A1-ACBB-E8B59E484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Celková plocha dílny je 300 m</a:t>
            </a:r>
            <a:r>
              <a:rPr lang="cs-CZ" baseline="30000" dirty="0"/>
              <a:t>2</a:t>
            </a:r>
            <a:r>
              <a:rPr lang="cs-CZ" dirty="0"/>
              <a:t>. Plocha potřebná na opracování jednoho výrobku je  5 m</a:t>
            </a:r>
            <a:r>
              <a:rPr lang="cs-CZ" baseline="30000" dirty="0"/>
              <a:t>2</a:t>
            </a:r>
            <a:r>
              <a:rPr lang="cs-CZ" dirty="0"/>
              <a:t>.  Nominální  časový  fond  pracoviště je 254 dní.  Prostoje se plánují ve výši 3 %  z nominálního časového fondu. Průměrná doba dovolené na 1 pracovníka je 21 dní. Pracuje se v průměru na 2 směny, přičemž jedna směna je 8 hodin. Doba výroby jednoho výrobku je 30 </a:t>
            </a:r>
            <a:r>
              <a:rPr lang="cs-CZ" dirty="0" err="1"/>
              <a:t>normominut</a:t>
            </a:r>
            <a:r>
              <a:rPr lang="cs-CZ" dirty="0"/>
              <a:t>. </a:t>
            </a:r>
          </a:p>
          <a:p>
            <a:r>
              <a:rPr lang="cs-CZ" b="1" dirty="0"/>
              <a:t>Úkol:</a:t>
            </a:r>
            <a:endParaRPr lang="cs-CZ" dirty="0"/>
          </a:p>
          <a:p>
            <a:r>
              <a:rPr lang="cs-CZ" dirty="0"/>
              <a:t>Určete výrobní kapacitu dílny, dále určete plánovaný počet výrobků, které má vyrobit pracovník za rok. Předpokládejte přitom, že stroj nemá dovolenou, ale z důvodu  pravidelných oprav jsou plánovány jeho prostoje. Zároveň předpokládejte, že pracovník má dovolenou a nejsou mu plánovány žádné prostoje.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19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Příklad 2 -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7886700" cy="1243335"/>
          </a:xfrm>
        </p:spPr>
        <p:txBody>
          <a:bodyPr>
            <a:normAutofit fontScale="85000" lnSpcReduction="20000"/>
          </a:bodyPr>
          <a:lstStyle/>
          <a:p>
            <a:r>
              <a:rPr lang="cs-CZ" sz="2400" dirty="0"/>
              <a:t>Určete výrobní kapacitu dílny, dále určete plánovaný počet výrobků, které má vyrobit pracovník za rok. Předpokládejte přitom, že stroj nemá dovolenou, ale z důvodu  pravidelných oprav jsou plánovány jeho prostoje. Zároveň předpokládejte, že pracovník má dovolenou a nejsou mu plánovány žádné prostoje.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552</Words>
  <Application>Microsoft Office PowerPoint</Application>
  <PresentationFormat>Předvádění na obrazovce (4:3)</PresentationFormat>
  <Paragraphs>39</Paragraphs>
  <Slides>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Editor rovnic 3.0</vt:lpstr>
      <vt:lpstr>Rovnice</vt:lpstr>
      <vt:lpstr>Hlavní podnikové procesy II- výroba</vt:lpstr>
      <vt:lpstr>Základní připomenutí – časové fondy</vt:lpstr>
      <vt:lpstr>Výpočet kapacity – v naturálních jednotkách</vt:lpstr>
      <vt:lpstr>Výpočet kapacity výrobních ploch</vt:lpstr>
      <vt:lpstr>Příklad 1</vt:lpstr>
      <vt:lpstr>Příklad 1- řešení</vt:lpstr>
      <vt:lpstr>Příklad 2</vt:lpstr>
      <vt:lpstr>Příklad 2 - řešení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Hlavní podnikové procesy I- nákup, plán nákupu</dc:title>
  <dc:creator>JS</dc:creator>
  <cp:lastModifiedBy>JS</cp:lastModifiedBy>
  <cp:revision>2</cp:revision>
  <dcterms:created xsi:type="dcterms:W3CDTF">2020-05-18T13:05:15Z</dcterms:created>
  <dcterms:modified xsi:type="dcterms:W3CDTF">2020-05-18T13:12:59Z</dcterms:modified>
</cp:coreProperties>
</file>