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0"/>
  </p:notesMasterIdLst>
  <p:sldIdLst>
    <p:sldId id="256" r:id="rId2"/>
    <p:sldId id="258" r:id="rId3"/>
    <p:sldId id="268" r:id="rId4"/>
    <p:sldId id="259" r:id="rId5"/>
    <p:sldId id="262" r:id="rId6"/>
    <p:sldId id="265" r:id="rId7"/>
    <p:sldId id="260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Střední sty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08" y="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64F80-F50D-4274-BFC7-1DF1B7CE70BB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D42E73-EC7B-4A3A-AFC8-52E73CA24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33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D42E73-EC7B-4A3A-AFC8-52E73CA240B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383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8587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024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9604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492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8212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876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2952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1013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893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39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08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079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Podnikové početnictví- kalkulační vzorec, přirážky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Téma č.7</a:t>
            </a:r>
          </a:p>
          <a:p>
            <a:r>
              <a:rPr lang="cs-CZ" dirty="0"/>
              <a:t>doc. Ing. Jarmila Šebestová, Ph.D.</a:t>
            </a:r>
          </a:p>
        </p:txBody>
      </p:sp>
    </p:spTree>
    <p:extLst>
      <p:ext uri="{BB962C8B-B14F-4D97-AF65-F5344CB8AC3E}">
        <p14:creationId xmlns:p14="http://schemas.microsoft.com/office/powerpoint/2010/main" val="3763783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Základní připomenutí</a:t>
            </a:r>
          </a:p>
        </p:txBody>
      </p:sp>
      <p:pic>
        <p:nvPicPr>
          <p:cNvPr id="7" name="Picture 2" descr="G:\2013_vyuka\NP_PNKS\seminare\s2\vseobecnyKalk_vzorec.jpg">
            <a:extLst>
              <a:ext uri="{FF2B5EF4-FFF2-40B4-BE49-F238E27FC236}">
                <a16:creationId xmlns:a16="http://schemas.microsoft.com/office/drawing/2014/main" id="{A355688A-93C9-43AD-9F1D-2B7AA586C6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916832"/>
            <a:ext cx="4710046" cy="41755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86305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015CF8-304C-4C60-83F1-7517A7E2E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Kalkulace přirážkou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55E9E9-4A20-402F-A635-ADE8BE555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467471"/>
          </a:xfrm>
        </p:spPr>
        <p:txBody>
          <a:bodyPr>
            <a:normAutofit fontScale="70000" lnSpcReduction="20000"/>
          </a:bodyPr>
          <a:lstStyle/>
          <a:p>
            <a:pPr marL="214313" indent="-214313"/>
            <a:r>
              <a:rPr lang="cs-CZ" dirty="0"/>
              <a:t>Přímé náklady - vypočítáváme přímo na kalkulační jednici,</a:t>
            </a:r>
          </a:p>
          <a:p>
            <a:pPr marL="214313" indent="-214313"/>
            <a:r>
              <a:rPr lang="cs-CZ" dirty="0"/>
              <a:t>Režijní náklady - se zjišťují pomocí zvolené základny a zúčtovací přirážky (sazby) jako přirážka k přímým nákladům.</a:t>
            </a:r>
          </a:p>
          <a:p>
            <a:pPr marL="214313" indent="-214313"/>
            <a:r>
              <a:rPr lang="cs-CZ" dirty="0"/>
              <a:t>Základna může být:</a:t>
            </a:r>
          </a:p>
          <a:p>
            <a:pPr marL="214313" indent="-214313"/>
            <a:r>
              <a:rPr lang="cs-CZ" dirty="0"/>
              <a:t> peněžní – přímý náklad</a:t>
            </a:r>
          </a:p>
          <a:p>
            <a:pPr marL="214313" indent="-214313"/>
            <a:r>
              <a:rPr lang="cs-CZ" dirty="0"/>
              <a:t>Naturální – spotřeba času, energie…v </a:t>
            </a:r>
            <a:r>
              <a:rPr lang="cs-CZ" dirty="0" err="1"/>
              <a:t>hod.,kWh</a:t>
            </a:r>
            <a:endParaRPr lang="cs-CZ" dirty="0"/>
          </a:p>
          <a:p>
            <a:pPr marL="214313" indent="-214313"/>
            <a:r>
              <a:rPr lang="cs-CZ" dirty="0"/>
              <a:t>Strojové přirážky – při automatizovaném provozu, (např. pražení kávy,…) sazba na 1 hod práce stroje.</a:t>
            </a:r>
          </a:p>
          <a:p>
            <a:endParaRPr lang="en-GB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6E2BAA7-93F0-4019-BE52-84AC1459EC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060"/>
          <a:stretch/>
        </p:blipFill>
        <p:spPr>
          <a:xfrm>
            <a:off x="2586285" y="4428032"/>
            <a:ext cx="3971429" cy="1515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519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Příklad 1</a:t>
            </a:r>
            <a:endParaRPr lang="cs-CZ" dirty="0"/>
          </a:p>
        </p:txBody>
      </p:sp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E3C09E83-54FA-437C-A93A-41ADA31CFB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219578"/>
              </p:ext>
            </p:extLst>
          </p:nvPr>
        </p:nvGraphicFramePr>
        <p:xfrm>
          <a:off x="755574" y="4077072"/>
          <a:ext cx="7759776" cy="22041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39944">
                  <a:extLst>
                    <a:ext uri="{9D8B030D-6E8A-4147-A177-3AD203B41FA5}">
                      <a16:colId xmlns:a16="http://schemas.microsoft.com/office/drawing/2014/main" val="1066002448"/>
                    </a:ext>
                  </a:extLst>
                </a:gridCol>
                <a:gridCol w="1939944">
                  <a:extLst>
                    <a:ext uri="{9D8B030D-6E8A-4147-A177-3AD203B41FA5}">
                      <a16:colId xmlns:a16="http://schemas.microsoft.com/office/drawing/2014/main" val="3973946935"/>
                    </a:ext>
                  </a:extLst>
                </a:gridCol>
                <a:gridCol w="1939944">
                  <a:extLst>
                    <a:ext uri="{9D8B030D-6E8A-4147-A177-3AD203B41FA5}">
                      <a16:colId xmlns:a16="http://schemas.microsoft.com/office/drawing/2014/main" val="1139491897"/>
                    </a:ext>
                  </a:extLst>
                </a:gridCol>
                <a:gridCol w="1939944">
                  <a:extLst>
                    <a:ext uri="{9D8B030D-6E8A-4147-A177-3AD203B41FA5}">
                      <a16:colId xmlns:a16="http://schemas.microsoft.com/office/drawing/2014/main" val="526485296"/>
                    </a:ext>
                  </a:extLst>
                </a:gridCol>
              </a:tblGrid>
              <a:tr h="1568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 Ukazatel 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Měrná jednotka 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Výrobek A 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Výrobek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B 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7847068"/>
                  </a:ext>
                </a:extLst>
              </a:tr>
              <a:tr h="692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Nákupní objem 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ks 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25 000 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5 000 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509932"/>
                  </a:ext>
                </a:extLst>
              </a:tr>
              <a:tr h="692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Materiál - jednicový 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Kč/ks 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25 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20 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8168411"/>
                  </a:ext>
                </a:extLst>
              </a:tr>
              <a:tr h="692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Mzdy – jednicové 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Kč/ks 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15 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 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9066589"/>
                  </a:ext>
                </a:extLst>
              </a:tr>
              <a:tr h="692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Množství hodin kompletace 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hod./ks 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 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 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9174903"/>
                  </a:ext>
                </a:extLst>
              </a:tr>
              <a:tr h="692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Počet návštěv u klienta celkem 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počet 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4 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20 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8530210"/>
                  </a:ext>
                </a:extLst>
              </a:tr>
              <a:tr h="692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Počet dodávek celkem 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počet 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40 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80 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4929164"/>
                  </a:ext>
                </a:extLst>
              </a:tr>
            </a:tbl>
          </a:graphicData>
        </a:graphic>
      </p:graphicFrame>
      <p:sp>
        <p:nvSpPr>
          <p:cNvPr id="9" name="Obdélník 8">
            <a:extLst>
              <a:ext uri="{FF2B5EF4-FFF2-40B4-BE49-F238E27FC236}">
                <a16:creationId xmlns:a16="http://schemas.microsoft.com/office/drawing/2014/main" id="{B15CB395-A9DD-4FDB-B6FB-4C82EC6AFF3E}"/>
              </a:ext>
            </a:extLst>
          </p:cNvPr>
          <p:cNvSpPr/>
          <p:nvPr/>
        </p:nvSpPr>
        <p:spPr>
          <a:xfrm>
            <a:off x="628650" y="1767007"/>
            <a:ext cx="761575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Režijní náklady mají tuto strukturu v  Kč 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Výrobní režie 120 000 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Správní režie 700 000 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Odbytová režie 180 000</a:t>
            </a:r>
          </a:p>
          <a:p>
            <a:pPr>
              <a:spcAft>
                <a:spcPts val="0"/>
              </a:spcAft>
            </a:pP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Úkol:</a:t>
            </a:r>
          </a:p>
          <a:p>
            <a:pPr>
              <a:spcAft>
                <a:spcPts val="0"/>
              </a:spcAft>
            </a:pPr>
            <a:r>
              <a:rPr lang="cs-CZ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Sestavte kalkulaci nákladů pro výrobky A </a:t>
            </a:r>
            <a:r>
              <a:rPr lang="cs-CZ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cs-CZ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B tradiční přirážkovou metodou. Jako rozvrhovou základnu pro rozvržení režijních nákladů použijte jednicové mzdy . Výsledky zapište dle kalkulačního vzorce.</a:t>
            </a:r>
            <a:endParaRPr lang="cs-CZ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cs-CZ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867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9">
            <a:extLst>
              <a:ext uri="{FF2B5EF4-FFF2-40B4-BE49-F238E27FC236}">
                <a16:creationId xmlns:a16="http://schemas.microsoft.com/office/drawing/2014/main" id="{523E859E-BCBF-4E66-BDB2-B45C407894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827419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1">
            <a:extLst>
              <a:ext uri="{FF2B5EF4-FFF2-40B4-BE49-F238E27FC236}">
                <a16:creationId xmlns:a16="http://schemas.microsoft.com/office/drawing/2014/main" id="{3A9AEE7E-B925-446D-8A61-75BFE40B8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16" b="33968"/>
          <a:stretch/>
        </p:blipFill>
        <p:spPr>
          <a:xfrm>
            <a:off x="0" y="1217573"/>
            <a:ext cx="9144000" cy="1393277"/>
          </a:xfrm>
          <a:custGeom>
            <a:avLst/>
            <a:gdLst>
              <a:gd name="connsiteX0" fmla="*/ 0 w 12192000"/>
              <a:gd name="connsiteY0" fmla="*/ 0 h 3049325"/>
              <a:gd name="connsiteX1" fmla="*/ 12192000 w 12192000"/>
              <a:gd name="connsiteY1" fmla="*/ 0 h 3049325"/>
              <a:gd name="connsiteX2" fmla="*/ 12192000 w 12192000"/>
              <a:gd name="connsiteY2" fmla="*/ 3049325 h 3049325"/>
              <a:gd name="connsiteX3" fmla="*/ 0 w 12192000"/>
              <a:gd name="connsiteY3" fmla="*/ 3049325 h 30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049325">
                <a:moveTo>
                  <a:pt x="0" y="0"/>
                </a:moveTo>
                <a:lnTo>
                  <a:pt x="12192000" y="0"/>
                </a:lnTo>
                <a:lnTo>
                  <a:pt x="12192000" y="3049325"/>
                </a:lnTo>
                <a:lnTo>
                  <a:pt x="0" y="3049325"/>
                </a:lnTo>
                <a:close/>
              </a:path>
            </a:pathLst>
          </a:cu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8CB5169A-DF7F-4B4D-85C9-37999643D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457200"/>
            <a:ext cx="7934548" cy="1299411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Příklad 1řešení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45D527E-542C-44E0-8FC2-F03B24CFA2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2466471"/>
            <a:ext cx="9141714" cy="439152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1A7755-AE3C-48CE-89BC-82E665487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6153" y="2827419"/>
            <a:ext cx="3771900" cy="322762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1700" dirty="0">
                <a:solidFill>
                  <a:srgbClr val="000000"/>
                </a:solidFill>
              </a:rPr>
              <a:t>Sazby režií:</a:t>
            </a:r>
          </a:p>
          <a:p>
            <a:endParaRPr lang="cs-CZ" sz="1700" dirty="0">
              <a:solidFill>
                <a:srgbClr val="000000"/>
              </a:solidFill>
            </a:endParaRPr>
          </a:p>
          <a:p>
            <a:endParaRPr lang="cs-CZ" sz="1700" dirty="0">
              <a:solidFill>
                <a:srgbClr val="000000"/>
              </a:solidFill>
            </a:endParaRPr>
          </a:p>
          <a:p>
            <a:endParaRPr lang="en-GB" sz="1700" dirty="0">
              <a:solidFill>
                <a:srgbClr val="000000"/>
              </a:solidFill>
            </a:endParaRP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A9C7C46A-CE66-45CB-8851-3B8E2586DD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92953"/>
              </p:ext>
            </p:extLst>
          </p:nvPr>
        </p:nvGraphicFramePr>
        <p:xfrm>
          <a:off x="603503" y="2921440"/>
          <a:ext cx="3716021" cy="304987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12057">
                  <a:extLst>
                    <a:ext uri="{9D8B030D-6E8A-4147-A177-3AD203B41FA5}">
                      <a16:colId xmlns:a16="http://schemas.microsoft.com/office/drawing/2014/main" val="9757140"/>
                    </a:ext>
                  </a:extLst>
                </a:gridCol>
                <a:gridCol w="939838">
                  <a:extLst>
                    <a:ext uri="{9D8B030D-6E8A-4147-A177-3AD203B41FA5}">
                      <a16:colId xmlns:a16="http://schemas.microsoft.com/office/drawing/2014/main" val="3607831127"/>
                    </a:ext>
                  </a:extLst>
                </a:gridCol>
                <a:gridCol w="882063">
                  <a:extLst>
                    <a:ext uri="{9D8B030D-6E8A-4147-A177-3AD203B41FA5}">
                      <a16:colId xmlns:a16="http://schemas.microsoft.com/office/drawing/2014/main" val="4159943005"/>
                    </a:ext>
                  </a:extLst>
                </a:gridCol>
                <a:gridCol w="882063">
                  <a:extLst>
                    <a:ext uri="{9D8B030D-6E8A-4147-A177-3AD203B41FA5}">
                      <a16:colId xmlns:a16="http://schemas.microsoft.com/office/drawing/2014/main" val="2353904973"/>
                    </a:ext>
                  </a:extLst>
                </a:gridCol>
              </a:tblGrid>
              <a:tr h="4356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784" marR="88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Měrná jednotka 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784" marR="88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Výrobek A 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784" marR="88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Výrobek B 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784" marR="88784" marT="0" marB="0"/>
                </a:tc>
                <a:extLst>
                  <a:ext uri="{0D108BD9-81ED-4DB2-BD59-A6C34878D82A}">
                    <a16:rowId xmlns:a16="http://schemas.microsoft.com/office/drawing/2014/main" val="3978223152"/>
                  </a:ext>
                </a:extLst>
              </a:tr>
              <a:tr h="4356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Materiál - jednicový 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784" marR="88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Kč/ks 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784" marR="88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784" marR="88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784" marR="88784" marT="0" marB="0"/>
                </a:tc>
                <a:extLst>
                  <a:ext uri="{0D108BD9-81ED-4DB2-BD59-A6C34878D82A}">
                    <a16:rowId xmlns:a16="http://schemas.microsoft.com/office/drawing/2014/main" val="130568790"/>
                  </a:ext>
                </a:extLst>
              </a:tr>
              <a:tr h="4356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Mzdy - jednicové 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784" marR="88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Kč/ks 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784" marR="88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784" marR="88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784" marR="88784" marT="0" marB="0"/>
                </a:tc>
                <a:extLst>
                  <a:ext uri="{0D108BD9-81ED-4DB2-BD59-A6C34878D82A}">
                    <a16:rowId xmlns:a16="http://schemas.microsoft.com/office/drawing/2014/main" val="972181661"/>
                  </a:ext>
                </a:extLst>
              </a:tr>
              <a:tr h="4356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Výrobní režie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784" marR="88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Kč/ks 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784" marR="88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784" marR="88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784" marR="88784" marT="0" marB="0"/>
                </a:tc>
                <a:extLst>
                  <a:ext uri="{0D108BD9-81ED-4DB2-BD59-A6C34878D82A}">
                    <a16:rowId xmlns:a16="http://schemas.microsoft.com/office/drawing/2014/main" val="1046354834"/>
                  </a:ext>
                </a:extLst>
              </a:tr>
              <a:tr h="4356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Správní režie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784" marR="88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Kč/ks 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784" marR="88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784" marR="88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784" marR="88784" marT="0" marB="0"/>
                </a:tc>
                <a:extLst>
                  <a:ext uri="{0D108BD9-81ED-4DB2-BD59-A6C34878D82A}">
                    <a16:rowId xmlns:a16="http://schemas.microsoft.com/office/drawing/2014/main" val="2053247778"/>
                  </a:ext>
                </a:extLst>
              </a:tr>
              <a:tr h="4356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Odbytová režie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784" marR="88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Kč/ks 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784" marR="88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784" marR="88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784" marR="88784" marT="0" marB="0"/>
                </a:tc>
                <a:extLst>
                  <a:ext uri="{0D108BD9-81ED-4DB2-BD59-A6C34878D82A}">
                    <a16:rowId xmlns:a16="http://schemas.microsoft.com/office/drawing/2014/main" val="2628307206"/>
                  </a:ext>
                </a:extLst>
              </a:tr>
              <a:tr h="4356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Náklady celkem 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784" marR="88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Kč/ks 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784" marR="88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784" marR="88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784" marR="88784" marT="0" marB="0"/>
                </a:tc>
                <a:extLst>
                  <a:ext uri="{0D108BD9-81ED-4DB2-BD59-A6C34878D82A}">
                    <a16:rowId xmlns:a16="http://schemas.microsoft.com/office/drawing/2014/main" val="3084417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491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92AA4040-3BB0-4ACF-8748-54698B699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2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537421-6A14-46A1-ACBB-E8B59E484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 minulém týdnu byly uskutečněny 3 dopravní zakázky rozvážkové služby. Vzniklé náklady jsou obsaženy v tabulce. </a:t>
            </a:r>
          </a:p>
          <a:p>
            <a:pPr lvl="0"/>
            <a:r>
              <a:rPr lang="cs-CZ" dirty="0"/>
              <a:t>Určete náklady na 1 ks přepraveného balíku v každé zakázce. Režijní náklady rozvrhněte dle přímých nákladů celkem. </a:t>
            </a:r>
          </a:p>
          <a:p>
            <a:pPr lvl="0"/>
            <a:r>
              <a:rPr lang="cs-CZ" dirty="0"/>
              <a:t>Porovnejte kalkulaci, kdyby základnou byly pouze přímé mzdy. Výsledek okomentujte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119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8301658" cy="471586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Příklad 2 – řešení-základna přímé náklady celkem </a:t>
            </a:r>
            <a:endParaRPr lang="cs-CZ" dirty="0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991BC544-5327-4B04-98B5-F4A586F75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982049"/>
              </p:ext>
            </p:extLst>
          </p:nvPr>
        </p:nvGraphicFramePr>
        <p:xfrm>
          <a:off x="1043608" y="1484784"/>
          <a:ext cx="7886700" cy="33792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71675">
                  <a:extLst>
                    <a:ext uri="{9D8B030D-6E8A-4147-A177-3AD203B41FA5}">
                      <a16:colId xmlns:a16="http://schemas.microsoft.com/office/drawing/2014/main" val="3469709872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2978444758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2420020610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2960676145"/>
                    </a:ext>
                  </a:extLst>
                </a:gridCol>
              </a:tblGrid>
              <a:tr h="757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Nákladový druh/doprava 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D1- Kč/kus 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D2-Kč/ks 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D3-Kč/ks 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1657581"/>
                  </a:ext>
                </a:extLst>
              </a:tr>
              <a:tr h="3691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Přímý materiál 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370 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115 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145 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8524557"/>
                  </a:ext>
                </a:extLst>
              </a:tr>
              <a:tr h="3691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Přímé mzdy 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181 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279 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247 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8534755"/>
                  </a:ext>
                </a:extLst>
              </a:tr>
              <a:tr h="757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Ostatní přímé náklady 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110 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120 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68,57 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5174612"/>
                  </a:ext>
                </a:extLst>
              </a:tr>
              <a:tr h="757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Režijní náklady celkem 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7193213"/>
                  </a:ext>
                </a:extLst>
              </a:tr>
              <a:tr h="3691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Suma Kč/ks 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1615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448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71586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Příklad 2 – řešení základna přímé mzdy</a:t>
            </a:r>
            <a:endParaRPr lang="cs-CZ" dirty="0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991BC544-5327-4B04-98B5-F4A586F75BF2}"/>
              </a:ext>
            </a:extLst>
          </p:cNvPr>
          <p:cNvGraphicFramePr>
            <a:graphicFrameLocks noGrp="1"/>
          </p:cNvGraphicFramePr>
          <p:nvPr/>
        </p:nvGraphicFramePr>
        <p:xfrm>
          <a:off x="1043608" y="1484784"/>
          <a:ext cx="7886700" cy="33792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71675">
                  <a:extLst>
                    <a:ext uri="{9D8B030D-6E8A-4147-A177-3AD203B41FA5}">
                      <a16:colId xmlns:a16="http://schemas.microsoft.com/office/drawing/2014/main" val="3469709872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2978444758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2420020610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2960676145"/>
                    </a:ext>
                  </a:extLst>
                </a:gridCol>
              </a:tblGrid>
              <a:tr h="757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Nákladový druh/doprava 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D1- Kč/kus 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D2-Kč/ks 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D3-Kč/ks 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1657581"/>
                  </a:ext>
                </a:extLst>
              </a:tr>
              <a:tr h="3691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Přímý materiál 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370 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115 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145 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8524557"/>
                  </a:ext>
                </a:extLst>
              </a:tr>
              <a:tr h="3691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Přímé mzdy 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181 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279 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247 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8534755"/>
                  </a:ext>
                </a:extLst>
              </a:tr>
              <a:tr h="757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Ostatní přímé náklady 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110 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120 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68,57 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5174612"/>
                  </a:ext>
                </a:extLst>
              </a:tr>
              <a:tr h="757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Režijní náklady celkem 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7193213"/>
                  </a:ext>
                </a:extLst>
              </a:tr>
              <a:tr h="3691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Suma Kč/ks 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1615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1662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385</Words>
  <Application>Microsoft Office PowerPoint</Application>
  <PresentationFormat>Předvádění na obrazovce (4:3)</PresentationFormat>
  <Paragraphs>111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Times New Roman</vt:lpstr>
      <vt:lpstr>Office Theme</vt:lpstr>
      <vt:lpstr>Podnikové početnictví- kalkulační vzorec, přirážky</vt:lpstr>
      <vt:lpstr>Základní připomenutí</vt:lpstr>
      <vt:lpstr>Kalkulace přirážkou</vt:lpstr>
      <vt:lpstr>Příklad 1</vt:lpstr>
      <vt:lpstr>Příklad 1řešení</vt:lpstr>
      <vt:lpstr>Příklad 2</vt:lpstr>
      <vt:lpstr>Příklad 2 – řešení-základna přímé náklady celkem </vt:lpstr>
      <vt:lpstr>Příklad 2 – řešení základna přímé mzdy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Podnikové početnictví- kalkulační vzorec, přirážky</dc:title>
  <dc:creator>JS</dc:creator>
  <cp:lastModifiedBy>JS</cp:lastModifiedBy>
  <cp:revision>2</cp:revision>
  <dcterms:created xsi:type="dcterms:W3CDTF">2020-05-18T13:29:22Z</dcterms:created>
  <dcterms:modified xsi:type="dcterms:W3CDTF">2020-05-18T13:32:37Z</dcterms:modified>
</cp:coreProperties>
</file>