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1"/>
  </p:notesMasterIdLst>
  <p:sldIdLst>
    <p:sldId id="256" r:id="rId2"/>
    <p:sldId id="258" r:id="rId3"/>
    <p:sldId id="268" r:id="rId4"/>
    <p:sldId id="259" r:id="rId5"/>
    <p:sldId id="262" r:id="rId6"/>
    <p:sldId id="270" r:id="rId7"/>
    <p:sldId id="260" r:id="rId8"/>
    <p:sldId id="269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4F80-F50D-4274-BFC7-1DF1B7CE70BB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42E73-EC7B-4A3A-AFC8-52E73CA24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33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D42E73-EC7B-4A3A-AFC8-52E73CA240B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383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587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024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9604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492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8212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76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952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1013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93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39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8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079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Word_Document1.docx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2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Word_Document4.docx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Podnikové početnictví- kalkulace poměrovým číslem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Téma č.8</a:t>
            </a:r>
          </a:p>
          <a:p>
            <a:r>
              <a:rPr lang="cs-CZ" dirty="0"/>
              <a:t>doc. Ing. Jarmila Šebestová, Ph.D.</a:t>
            </a:r>
          </a:p>
        </p:txBody>
      </p:sp>
    </p:spTree>
    <p:extLst>
      <p:ext uri="{BB962C8B-B14F-4D97-AF65-F5344CB8AC3E}">
        <p14:creationId xmlns:p14="http://schemas.microsoft.com/office/powerpoint/2010/main" val="3763783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připomenutí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5C0C2CD0-F8A1-4587-8371-E3760836A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14313" indent="-214313"/>
            <a:r>
              <a:rPr lang="cs-CZ" dirty="0"/>
              <a:t>Technikou rozdělujeme JEN náklady režijní!</a:t>
            </a:r>
          </a:p>
          <a:p>
            <a:pPr marL="214313" indent="-214313"/>
            <a:r>
              <a:rPr lang="cs-CZ" dirty="0"/>
              <a:t>Používá se  zejména u „sériové“ produkce, kdy se poskytuje několik druhů obdobných služeb, výrobků, které se liší velikostí, výkonem, rozměrem, hmotností…. </a:t>
            </a:r>
          </a:p>
          <a:p>
            <a:pPr marL="214313" indent="-214313"/>
            <a:r>
              <a:rPr lang="cs-CZ" dirty="0"/>
              <a:t>Jeden výrobek, který považujeme rozhodující, zvolíme jako základnu a na tento výrobek přepočteme režijní náklady na ostatní výrobky/služby pomocí poměrových čísel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6305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015CF8-304C-4C60-83F1-7517A7E2E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Kalkulace poměrovým číslem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55E9E9-4A20-402F-A635-ADE8BE555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5256583"/>
          </a:xfrm>
        </p:spPr>
        <p:txBody>
          <a:bodyPr>
            <a:normAutofit/>
          </a:bodyPr>
          <a:lstStyle/>
          <a:p>
            <a:pPr marL="214313" indent="-214313"/>
            <a:r>
              <a:rPr lang="cs-CZ" sz="1700" dirty="0"/>
              <a:t>vypočteme poměrová čísla (</a:t>
            </a:r>
            <a:r>
              <a:rPr lang="cs-CZ" sz="1700" dirty="0" err="1"/>
              <a:t>Pč</a:t>
            </a:r>
            <a:r>
              <a:rPr lang="cs-CZ" sz="1700" dirty="0"/>
              <a:t>)</a:t>
            </a:r>
          </a:p>
          <a:p>
            <a:pPr marL="600075" lvl="1" indent="-257175"/>
            <a:r>
              <a:rPr lang="cs-CZ" sz="1700" i="1" dirty="0"/>
              <a:t>Liší-li se výkonem: (km/h; počet/hod…)</a:t>
            </a:r>
          </a:p>
          <a:p>
            <a:pPr marL="942975" lvl="2" indent="-257175">
              <a:buFont typeface="Wingdings" panose="05000000000000000000" pitchFamily="2" charset="2"/>
              <a:buChar char="Ø"/>
            </a:pPr>
            <a:r>
              <a:rPr lang="cs-CZ" sz="1700" dirty="0" err="1">
                <a:solidFill>
                  <a:srgbClr val="FF0000"/>
                </a:solidFill>
              </a:rPr>
              <a:t>Pč</a:t>
            </a:r>
            <a:r>
              <a:rPr lang="cs-CZ" sz="1700" dirty="0">
                <a:solidFill>
                  <a:srgbClr val="FF0000"/>
                </a:solidFill>
              </a:rPr>
              <a:t>=Výkon A/výkon jiného</a:t>
            </a:r>
          </a:p>
          <a:p>
            <a:pPr marL="600075" lvl="1" indent="-257175"/>
            <a:r>
              <a:rPr lang="cs-CZ" sz="1700" i="1" dirty="0"/>
              <a:t>Liší—</a:t>
            </a:r>
            <a:r>
              <a:rPr lang="cs-CZ" sz="1700" i="1" dirty="0" err="1"/>
              <a:t>li</a:t>
            </a:r>
            <a:r>
              <a:rPr lang="cs-CZ" sz="1700" i="1" dirty="0"/>
              <a:t> se pracností, rozměrem, hmotností (km, kg,…)</a:t>
            </a:r>
          </a:p>
          <a:p>
            <a:pPr marL="942975" lvl="2" indent="-257175">
              <a:buFont typeface="Wingdings" panose="05000000000000000000" pitchFamily="2" charset="2"/>
              <a:buChar char="Ø"/>
            </a:pPr>
            <a:r>
              <a:rPr lang="cs-CZ" sz="1700" dirty="0" err="1">
                <a:solidFill>
                  <a:srgbClr val="FF0000"/>
                </a:solidFill>
              </a:rPr>
              <a:t>Pč</a:t>
            </a:r>
            <a:r>
              <a:rPr lang="cs-CZ" sz="1700" dirty="0">
                <a:solidFill>
                  <a:srgbClr val="FF0000"/>
                </a:solidFill>
              </a:rPr>
              <a:t> pracnost= pracnost jiného/pracnost A</a:t>
            </a:r>
          </a:p>
          <a:p>
            <a:pPr marL="257175" indent="-257175">
              <a:lnSpc>
                <a:spcPct val="150000"/>
              </a:lnSpc>
            </a:pPr>
            <a:r>
              <a:rPr lang="cs-CZ" sz="1700" dirty="0"/>
              <a:t>Přepočteme objem celé produkce (Q*)</a:t>
            </a:r>
          </a:p>
          <a:p>
            <a:pPr marL="257175" indent="-257175">
              <a:lnSpc>
                <a:spcPct val="150000"/>
              </a:lnSpc>
            </a:pPr>
            <a:r>
              <a:rPr lang="cs-CZ" sz="1700" dirty="0"/>
              <a:t>objem režijních nákladů (</a:t>
            </a:r>
            <a:r>
              <a:rPr lang="cs-CZ" sz="1700" dirty="0" err="1"/>
              <a:t>RN</a:t>
            </a:r>
            <a:r>
              <a:rPr lang="cs-CZ" sz="1700" dirty="0"/>
              <a:t>) vydělíme rozvrhovou základnou tj. objemem produkce přepočteným přes poměrová čísla (Q*)</a:t>
            </a:r>
          </a:p>
          <a:p>
            <a:pPr marL="257175" indent="-257175">
              <a:lnSpc>
                <a:spcPct val="150000"/>
              </a:lnSpc>
            </a:pPr>
            <a:r>
              <a:rPr lang="cs-CZ" sz="1700" dirty="0"/>
              <a:t>vypočítáme sazbu režijních nákladů na přepočítaný výkon v Kč/Q*</a:t>
            </a:r>
          </a:p>
          <a:p>
            <a:pPr marL="257175" indent="-257175">
              <a:lnSpc>
                <a:spcPct val="150000"/>
              </a:lnSpc>
            </a:pPr>
            <a:r>
              <a:rPr lang="cs-CZ" sz="1700" dirty="0"/>
              <a:t>zjistíme režijní náklady na skutečné výkony (</a:t>
            </a:r>
            <a:r>
              <a:rPr lang="cs-CZ" sz="1700" dirty="0" err="1"/>
              <a:t>Pč</a:t>
            </a:r>
            <a:r>
              <a:rPr lang="cs-CZ" sz="1700" dirty="0"/>
              <a:t> x sazba)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519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Příklad 1 liší se výkonem</a:t>
            </a:r>
            <a:endParaRPr lang="cs-CZ" dirty="0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B15CB395-A9DD-4FDB-B6FB-4C82EC6AFF3E}"/>
              </a:ext>
            </a:extLst>
          </p:cNvPr>
          <p:cNvSpPr/>
          <p:nvPr/>
        </p:nvSpPr>
        <p:spPr>
          <a:xfrm>
            <a:off x="628650" y="1767007"/>
            <a:ext cx="804780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Podnik  provozující mezinárodní nákladní přepravu za sledované období provedl následující výkony v přepravě:</a:t>
            </a:r>
          </a:p>
          <a:p>
            <a:r>
              <a:rPr lang="cs-CZ" dirty="0"/>
              <a:t>Ve zkoumaném období mu vznikly tyto náklady:</a:t>
            </a:r>
          </a:p>
          <a:p>
            <a:r>
              <a:rPr lang="cs-CZ" dirty="0"/>
              <a:t>Úkol : proveďte kalkulaci vlastních nákladů na 1 km v jednotce Kč/km u každého vozidla s ohledem na jejich odlišnost v objemu ložného prostoru (rozměr) s využitím metody dělením poměrovým číslem. Spotřeba paliva (PHM) a přímé mzdy jsou přímo závislé na  počtu ujetých km. Ostatní náklady jsou považovány za režijní a jsou předmětem rozdělování pomocí poměrových čísel.</a:t>
            </a:r>
          </a:p>
          <a:p>
            <a:pPr>
              <a:spcAft>
                <a:spcPts val="0"/>
              </a:spcAft>
            </a:pPr>
            <a:r>
              <a:rPr lang="cs-CZ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cs-CZ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E5C0BA9F-381C-48D5-A301-32A1279EF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190" y="433631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3" name="Objekt 12">
            <a:extLst>
              <a:ext uri="{FF2B5EF4-FFF2-40B4-BE49-F238E27FC236}">
                <a16:creationId xmlns:a16="http://schemas.microsoft.com/office/drawing/2014/main" id="{F083E688-3289-4C64-ACD1-ADD44B338E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4420895"/>
              </p:ext>
            </p:extLst>
          </p:nvPr>
        </p:nvGraphicFramePr>
        <p:xfrm>
          <a:off x="622190" y="4336315"/>
          <a:ext cx="4819650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Document" r:id="rId3" imgW="4830472" imgH="1009412" progId="Word.Document.12">
                  <p:embed/>
                </p:oleObj>
              </mc:Choice>
              <mc:Fallback>
                <p:oleObj name="Document" r:id="rId3" imgW="4830472" imgH="1009412" progId="Word.Document.1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190" y="4336315"/>
                        <a:ext cx="4819650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7">
            <a:extLst>
              <a:ext uri="{FF2B5EF4-FFF2-40B4-BE49-F238E27FC236}">
                <a16:creationId xmlns:a16="http://schemas.microsoft.com/office/drawing/2014/main" id="{644F1A5E-D1CF-4C47-96DC-37A7C4CD3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2120" y="433631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kt 14">
            <a:extLst>
              <a:ext uri="{FF2B5EF4-FFF2-40B4-BE49-F238E27FC236}">
                <a16:creationId xmlns:a16="http://schemas.microsoft.com/office/drawing/2014/main" id="{76F18C78-B47C-42B4-88A9-CB1B3106E6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965068"/>
              </p:ext>
            </p:extLst>
          </p:nvPr>
        </p:nvGraphicFramePr>
        <p:xfrm>
          <a:off x="5652120" y="4336315"/>
          <a:ext cx="4819650" cy="155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Document" r:id="rId5" imgW="4830111" imgH="1551890" progId="Word.Document.12">
                  <p:embed/>
                </p:oleObj>
              </mc:Choice>
              <mc:Fallback>
                <p:oleObj name="Document" r:id="rId5" imgW="4830111" imgH="1551890" progId="Word.Document.1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4336315"/>
                        <a:ext cx="4819650" cy="155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1867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CB5169A-DF7F-4B4D-85C9-37999643D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79" y="473169"/>
            <a:ext cx="7698523" cy="1212102"/>
          </a:xfrm>
        </p:spPr>
        <p:txBody>
          <a:bodyPr>
            <a:normAutofit/>
          </a:bodyPr>
          <a:lstStyle/>
          <a:p>
            <a:r>
              <a:rPr lang="cs-CZ" sz="3500" dirty="0">
                <a:solidFill>
                  <a:srgbClr val="FFFFFF"/>
                </a:solidFill>
              </a:rPr>
              <a:t>Příklad 1řešení</a:t>
            </a:r>
            <a:endParaRPr lang="en-GB" sz="3500" dirty="0">
              <a:solidFill>
                <a:srgbClr val="FFFFFF"/>
              </a:solidFill>
            </a:endParaRP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0BB3F702-CC62-49DC-8745-73C26846E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478" y="2211607"/>
            <a:ext cx="7281746" cy="2469221"/>
          </a:xfrm>
        </p:spPr>
        <p:txBody>
          <a:bodyPr anchor="ctr">
            <a:normAutofit fontScale="55000" lnSpcReduction="20000"/>
          </a:bodyPr>
          <a:lstStyle/>
          <a:p>
            <a:pPr lvl="0"/>
            <a:r>
              <a:rPr lang="cs-CZ" b="1" dirty="0"/>
              <a:t>Přímé náklady budou rozděleny dělením prostým podle celkového počtu km </a:t>
            </a:r>
            <a:endParaRPr lang="cs-CZ" dirty="0"/>
          </a:p>
          <a:p>
            <a:r>
              <a:rPr lang="cs-CZ" dirty="0"/>
              <a:t>Přímé mzdy =	125 000/122 000 = 1,025 Kč/km</a:t>
            </a:r>
          </a:p>
          <a:p>
            <a:r>
              <a:rPr lang="cs-CZ" dirty="0"/>
              <a:t>Spotřeba PHM =	900 000/122 000 =7,377 Kč/km</a:t>
            </a:r>
          </a:p>
          <a:p>
            <a:pPr lvl="0"/>
            <a:r>
              <a:rPr lang="cs-CZ" b="1" dirty="0"/>
              <a:t>Režijní náklady budou rozděleny metodou poměrového čísla.</a:t>
            </a:r>
            <a:endParaRPr lang="cs-CZ" dirty="0"/>
          </a:p>
          <a:p>
            <a:r>
              <a:rPr lang="cs-CZ" dirty="0"/>
              <a:t>Jako základní doprava byla zvolena služba „auto s návěsem“, proto bude mít poměrové číslo 1. Poměrové číslo bude vytvořeno z objemu ložného prostoru, protože dle jednotky, představuje zvolený „rozměr“, podle kterého můžeme dopravní služby mezi sebou srovnávat, měřit či kalkulovat. „rozměr“ či kapacitu přepravy zvolené služby bude v poměrovém čísle ve jmenovateli, „rozměr“ druhé služby bude v čitateli. Přepočtem dosáhneme „fiktivní objem služeb“, kdybychom poskytovali pouze dopravu pomocí auta s návěsem.</a:t>
            </a:r>
          </a:p>
          <a:p>
            <a:endParaRPr lang="en-GB" sz="2100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75FF49AA-930F-4543-8BAE-C8D6680B5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6956" y="410835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7" name="Objekt 16">
            <a:extLst>
              <a:ext uri="{FF2B5EF4-FFF2-40B4-BE49-F238E27FC236}">
                <a16:creationId xmlns:a16="http://schemas.microsoft.com/office/drawing/2014/main" id="{493A4AD6-12F8-4BF8-A752-F05FC1AB9F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4340021"/>
              </p:ext>
            </p:extLst>
          </p:nvPr>
        </p:nvGraphicFramePr>
        <p:xfrm>
          <a:off x="1766956" y="4565556"/>
          <a:ext cx="4772025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Document" r:id="rId4" imgW="4781803" imgH="1815215" progId="Word.Document.12">
                  <p:embed/>
                </p:oleObj>
              </mc:Choice>
              <mc:Fallback>
                <p:oleObj name="Document" r:id="rId4" imgW="4781803" imgH="1815215" progId="Word.Documen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6956" y="4565556"/>
                        <a:ext cx="4772025" cy="181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9491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98A66B34-0FD4-4414-B9C8-3DE73FF4D20C}"/>
              </a:ext>
            </a:extLst>
          </p:cNvPr>
          <p:cNvSpPr/>
          <p:nvPr/>
        </p:nvSpPr>
        <p:spPr>
          <a:xfrm>
            <a:off x="179512" y="25969"/>
            <a:ext cx="33800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Výpočet sazeb režijních nákladů</a:t>
            </a:r>
            <a:endParaRPr lang="cs-CZ" dirty="0">
              <a:solidFill>
                <a:srgbClr val="1F497D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B2CFFDC-DB7A-4733-A453-3E5F158D6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3538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B69BB32E-DCF8-49BF-B3CE-EAC16B8BCD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5241345"/>
              </p:ext>
            </p:extLst>
          </p:nvPr>
        </p:nvGraphicFramePr>
        <p:xfrm>
          <a:off x="395536" y="492587"/>
          <a:ext cx="4772025" cy="195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Document" r:id="rId3" imgW="4781803" imgH="1949756" progId="Word.Document.12">
                  <p:embed/>
                </p:oleObj>
              </mc:Choice>
              <mc:Fallback>
                <p:oleObj name="Document" r:id="rId3" imgW="4781803" imgH="1949756" progId="Word.Documen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92587"/>
                        <a:ext cx="4772025" cy="195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bdélník 6">
            <a:extLst>
              <a:ext uri="{FF2B5EF4-FFF2-40B4-BE49-F238E27FC236}">
                <a16:creationId xmlns:a16="http://schemas.microsoft.com/office/drawing/2014/main" id="{FB882075-466A-4960-B3A2-031EA198F70F}"/>
              </a:ext>
            </a:extLst>
          </p:cNvPr>
          <p:cNvSpPr/>
          <p:nvPr/>
        </p:nvSpPr>
        <p:spPr>
          <a:xfrm>
            <a:off x="422466" y="2302247"/>
            <a:ext cx="84700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Poté každou sazbu u nepřímých nákladů vynásobíme příslušným poměrovým číslem, sečteme všechny položky a vyčíslíme náklady na 1km.</a:t>
            </a:r>
            <a:endParaRPr lang="cs-CZ" dirty="0">
              <a:solidFill>
                <a:srgbClr val="1F497D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997D4061-5E0C-435F-AE43-EE496C3A3B66}"/>
              </a:ext>
            </a:extLst>
          </p:cNvPr>
          <p:cNvSpPr/>
          <p:nvPr/>
        </p:nvSpPr>
        <p:spPr>
          <a:xfrm>
            <a:off x="395536" y="2828836"/>
            <a:ext cx="8325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Přímé mzdy a spotřeba PHM je u všech stejná, je shoda jednotky sazby a kalkulační jednice. Kontrola správnosti: Auto s návěsem: 56 000 km x 1,025/56 000 = 1,025 Kč.</a:t>
            </a:r>
            <a:endParaRPr lang="cs-CZ" dirty="0">
              <a:solidFill>
                <a:srgbClr val="1F497D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53410584-BC72-4160-A0CC-2D8DA07BB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364502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0" name="Objekt 9">
            <a:extLst>
              <a:ext uri="{FF2B5EF4-FFF2-40B4-BE49-F238E27FC236}">
                <a16:creationId xmlns:a16="http://schemas.microsoft.com/office/drawing/2014/main" id="{AFFC5058-C1BF-4B4F-B62D-523C9F0149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154408"/>
              </p:ext>
            </p:extLst>
          </p:nvPr>
        </p:nvGraphicFramePr>
        <p:xfrm>
          <a:off x="539552" y="3645024"/>
          <a:ext cx="4772025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Document" r:id="rId5" imgW="4781803" imgH="1996161" progId="Word.Document.12">
                  <p:embed/>
                </p:oleObj>
              </mc:Choice>
              <mc:Fallback>
                <p:oleObj name="Document" r:id="rId5" imgW="4781803" imgH="1996161" progId="Word.Document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645024"/>
                        <a:ext cx="4772025" cy="200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3948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Příklad 2: liší se pracností</a:t>
            </a:r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2BE1A6C2-91F8-4B70-8B5F-621166BA3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80729"/>
            <a:ext cx="7886700" cy="3024335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cs-CZ" sz="1600" dirty="0"/>
              <a:t>Wellness a lázně nabízí v rámci doplňkové činnosti v odpoledních hodinách 4 základní služby. V níže uvedené tabulce jsou uvedeny předpokládané (plánované) </a:t>
            </a:r>
            <a:r>
              <a:rPr lang="cs-CZ" sz="1600" dirty="0" err="1"/>
              <a:t>technicko-ekonomické</a:t>
            </a:r>
            <a:r>
              <a:rPr lang="cs-CZ" sz="1600" dirty="0"/>
              <a:t> parametry provozu, které se týkají měsíčního období v délce trvání 20 pracovních dnů. Předpokládá se rovnoměrné rozložení počtu služeb na jednotlivé dny v měsíci.</a:t>
            </a:r>
          </a:p>
          <a:p>
            <a:pPr marL="0" lvl="0" indent="0">
              <a:buNone/>
            </a:pPr>
            <a:r>
              <a:rPr lang="cs-CZ" sz="1600" dirty="0"/>
              <a:t>V průběhu měsíce se dále počítá s náklady za pronájem provozovny ve výši 15 000 Kč/měsíc. K rozdělení nákladů za pronájem provozovny využijte kalkulace dělením poměrovým číslem.</a:t>
            </a:r>
          </a:p>
          <a:p>
            <a:pPr marL="0" lvl="0" indent="0">
              <a:buNone/>
            </a:pPr>
            <a:r>
              <a:rPr lang="cs-CZ" sz="1600" dirty="0"/>
              <a:t>Úkol: </a:t>
            </a:r>
          </a:p>
          <a:p>
            <a:pPr marL="0" lvl="0" indent="0">
              <a:buNone/>
            </a:pPr>
            <a:r>
              <a:rPr lang="cs-CZ" sz="1600" dirty="0"/>
              <a:t>Na základě zadání sestavte kalkulaci pro nákladové jednice (jednotlivé druhy) wellness služeb[Kč/služba]. Spočítejte: </a:t>
            </a:r>
          </a:p>
          <a:p>
            <a:pPr marL="0" lvl="0" indent="0">
              <a:buNone/>
            </a:pPr>
            <a:r>
              <a:rPr lang="cs-CZ" sz="1600" dirty="0"/>
              <a:t>•	Spotřeba jednicového materiálu [Kč/služba]</a:t>
            </a:r>
          </a:p>
          <a:p>
            <a:pPr marL="0" lvl="0" indent="0">
              <a:buNone/>
            </a:pPr>
            <a:r>
              <a:rPr lang="cs-CZ" sz="1600" dirty="0"/>
              <a:t>•	Spotřeba jednicové energie [Kč/služba]</a:t>
            </a:r>
          </a:p>
          <a:p>
            <a:pPr marL="0" lvl="0" indent="0">
              <a:buNone/>
            </a:pPr>
            <a:r>
              <a:rPr lang="cs-CZ" sz="1600" dirty="0"/>
              <a:t>•	Podíl mzdových nákladů[Kč/služba]</a:t>
            </a:r>
          </a:p>
          <a:p>
            <a:pPr marL="0" lvl="0" indent="0">
              <a:buNone/>
            </a:pPr>
            <a:r>
              <a:rPr lang="cs-CZ" sz="1600" dirty="0"/>
              <a:t>•	Podíl nákladů na pronájem provozovny[Kč/služba]</a:t>
            </a:r>
          </a:p>
          <a:p>
            <a:endParaRPr lang="en-GB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AC3CE98-EA84-4D72-B8E9-6A0FB86C2D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80" y="414908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9" name="Objekt 8">
            <a:extLst>
              <a:ext uri="{FF2B5EF4-FFF2-40B4-BE49-F238E27FC236}">
                <a16:creationId xmlns:a16="http://schemas.microsoft.com/office/drawing/2014/main" id="{652395B7-990D-44AC-8A14-3DE3B3941E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5956587"/>
              </p:ext>
            </p:extLst>
          </p:nvPr>
        </p:nvGraphicFramePr>
        <p:xfrm>
          <a:off x="1691680" y="4149080"/>
          <a:ext cx="5362575" cy="204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Document" r:id="rId3" imgW="5365829" imgH="2046154" progId="Word.Document.12">
                  <p:embed/>
                </p:oleObj>
              </mc:Choice>
              <mc:Fallback>
                <p:oleObj name="Document" r:id="rId3" imgW="5365829" imgH="2046154" progId="Word.Documen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4149080"/>
                        <a:ext cx="5362575" cy="204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2448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71586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Příklad 2 – řešení</a:t>
            </a: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553A04CE-7B1C-438B-BA79-2CF073956F19}"/>
              </a:ext>
            </a:extLst>
          </p:cNvPr>
          <p:cNvSpPr/>
          <p:nvPr/>
        </p:nvSpPr>
        <p:spPr>
          <a:xfrm>
            <a:off x="395536" y="908720"/>
            <a:ext cx="8424936" cy="1278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Poměrová </a:t>
            </a:r>
            <a:r>
              <a:rPr lang="cs-CZ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čísla:Vytvoříme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 doby trvání(liší se </a:t>
            </a:r>
            <a:r>
              <a:rPr lang="cs-CZ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pracností,čas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vířivka jako základna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/>
              <a:t>Sazba nákladů na pronájem = 15 000/ 1932= 7,76 Kč/přepočtenou službu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F4FA9D39-BE60-4D92-AFF7-15FC6DD342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563240"/>
              </p:ext>
            </p:extLst>
          </p:nvPr>
        </p:nvGraphicFramePr>
        <p:xfrm>
          <a:off x="251520" y="1740871"/>
          <a:ext cx="8712968" cy="510527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{284E427A-3D55-4303-BF80-6455036E1DE7}</a:tableStyleId>
              </a:tblPr>
              <a:tblGrid>
                <a:gridCol w="1430669">
                  <a:extLst>
                    <a:ext uri="{9D8B030D-6E8A-4147-A177-3AD203B41FA5}">
                      <a16:colId xmlns:a16="http://schemas.microsoft.com/office/drawing/2014/main" val="449417483"/>
                    </a:ext>
                  </a:extLst>
                </a:gridCol>
                <a:gridCol w="425193">
                  <a:extLst>
                    <a:ext uri="{9D8B030D-6E8A-4147-A177-3AD203B41FA5}">
                      <a16:colId xmlns:a16="http://schemas.microsoft.com/office/drawing/2014/main" val="3671126719"/>
                    </a:ext>
                  </a:extLst>
                </a:gridCol>
                <a:gridCol w="1244212">
                  <a:extLst>
                    <a:ext uri="{9D8B030D-6E8A-4147-A177-3AD203B41FA5}">
                      <a16:colId xmlns:a16="http://schemas.microsoft.com/office/drawing/2014/main" val="3803268952"/>
                    </a:ext>
                  </a:extLst>
                </a:gridCol>
                <a:gridCol w="1336569">
                  <a:extLst>
                    <a:ext uri="{9D8B030D-6E8A-4147-A177-3AD203B41FA5}">
                      <a16:colId xmlns:a16="http://schemas.microsoft.com/office/drawing/2014/main" val="2065859097"/>
                    </a:ext>
                  </a:extLst>
                </a:gridCol>
                <a:gridCol w="1421956">
                  <a:extLst>
                    <a:ext uri="{9D8B030D-6E8A-4147-A177-3AD203B41FA5}">
                      <a16:colId xmlns:a16="http://schemas.microsoft.com/office/drawing/2014/main" val="1266271265"/>
                    </a:ext>
                  </a:extLst>
                </a:gridCol>
                <a:gridCol w="1157083">
                  <a:extLst>
                    <a:ext uri="{9D8B030D-6E8A-4147-A177-3AD203B41FA5}">
                      <a16:colId xmlns:a16="http://schemas.microsoft.com/office/drawing/2014/main" val="351139005"/>
                    </a:ext>
                  </a:extLst>
                </a:gridCol>
                <a:gridCol w="1697286">
                  <a:extLst>
                    <a:ext uri="{9D8B030D-6E8A-4147-A177-3AD203B41FA5}">
                      <a16:colId xmlns:a16="http://schemas.microsoft.com/office/drawing/2014/main" val="3386417777"/>
                    </a:ext>
                  </a:extLst>
                </a:gridCol>
              </a:tblGrid>
              <a:tr h="717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effectLst/>
                        </a:rPr>
                        <a:t>Služby</a:t>
                      </a:r>
                      <a:endParaRPr lang="cs-CZ" sz="20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effectLst/>
                        </a:rPr>
                        <a:t>Doba trvání koupele</a:t>
                      </a:r>
                      <a:endParaRPr lang="cs-CZ" sz="20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>
                          <a:effectLst/>
                        </a:rPr>
                        <a:t>Poměrové číslo</a:t>
                      </a:r>
                      <a:endParaRPr lang="cs-CZ" sz="20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>
                          <a:effectLst/>
                        </a:rPr>
                        <a:t>Předpokládaný počet koupelí</a:t>
                      </a:r>
                      <a:endParaRPr lang="cs-CZ" sz="20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>
                          <a:effectLst/>
                        </a:rPr>
                        <a:t>Přepočtené koupele</a:t>
                      </a:r>
                      <a:endParaRPr lang="cs-CZ" sz="20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>
                          <a:effectLst/>
                        </a:rPr>
                        <a:t>Náklady na pronájem </a:t>
                      </a:r>
                      <a:endParaRPr lang="cs-CZ" sz="20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44442434"/>
                  </a:ext>
                </a:extLst>
              </a:tr>
              <a:tr h="2520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effectLst/>
                        </a:rPr>
                        <a:t> </a:t>
                      </a:r>
                      <a:endParaRPr lang="cs-CZ" sz="20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effectLst/>
                        </a:rPr>
                        <a:t>[minuty]</a:t>
                      </a:r>
                      <a:endParaRPr lang="cs-CZ" sz="20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effectLst/>
                        </a:rPr>
                        <a:t>Pracnost představitele bude ve jmenovateli</a:t>
                      </a:r>
                      <a:endParaRPr lang="cs-CZ" sz="20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effectLst/>
                        </a:rPr>
                        <a:t>[počet]</a:t>
                      </a:r>
                      <a:endParaRPr lang="cs-CZ" sz="20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>
                          <a:effectLst/>
                        </a:rPr>
                        <a:t>Poměr.číslox počet</a:t>
                      </a:r>
                      <a:endParaRPr lang="cs-CZ" sz="20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>
                          <a:effectLst/>
                        </a:rPr>
                        <a:t>Kč/služba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>
                          <a:effectLst/>
                        </a:rPr>
                        <a:t>Poměr.číslo x sazba</a:t>
                      </a:r>
                      <a:endParaRPr lang="cs-CZ" sz="20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9469464"/>
                  </a:ext>
                </a:extLst>
              </a:tr>
              <a:tr h="2520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>
                          <a:effectLst/>
                        </a:rPr>
                        <a:t>vířivka</a:t>
                      </a:r>
                      <a:endParaRPr lang="cs-CZ" sz="20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>
                          <a:effectLst/>
                        </a:rPr>
                        <a:t>	10</a:t>
                      </a:r>
                      <a:endParaRPr lang="cs-CZ" sz="20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>
                          <a:effectLst/>
                        </a:rPr>
                        <a:t>10/10=1</a:t>
                      </a:r>
                      <a:endParaRPr lang="cs-CZ" sz="20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effectLst/>
                        </a:rPr>
                        <a:t>	210</a:t>
                      </a:r>
                      <a:endParaRPr lang="cs-CZ" sz="20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effectLst/>
                        </a:rPr>
                        <a:t>210</a:t>
                      </a:r>
                      <a:endParaRPr lang="cs-CZ" sz="20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>
                          <a:effectLst/>
                        </a:rPr>
                        <a:t>1*7,76=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>
                          <a:effectLst/>
                        </a:rPr>
                        <a:t>7,76</a:t>
                      </a:r>
                      <a:endParaRPr lang="cs-CZ" sz="20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28893781"/>
                  </a:ext>
                </a:extLst>
              </a:tr>
              <a:tr h="2520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>
                          <a:effectLst/>
                        </a:rPr>
                        <a:t>Koupel pěnová</a:t>
                      </a:r>
                      <a:endParaRPr lang="cs-CZ" sz="20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>
                          <a:effectLst/>
                        </a:rPr>
                        <a:t>	12</a:t>
                      </a:r>
                      <a:endParaRPr lang="cs-CZ" sz="20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>
                          <a:effectLst/>
                        </a:rPr>
                        <a:t>12/10=1,2</a:t>
                      </a:r>
                      <a:endParaRPr lang="cs-CZ" sz="20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>
                          <a:effectLst/>
                        </a:rPr>
                        <a:t>	310</a:t>
                      </a:r>
                      <a:endParaRPr lang="cs-CZ" sz="20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effectLst/>
                        </a:rPr>
                        <a:t>372</a:t>
                      </a:r>
                      <a:endParaRPr lang="cs-CZ" sz="20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>
                          <a:effectLst/>
                        </a:rPr>
                        <a:t>9,31</a:t>
                      </a:r>
                      <a:endParaRPr lang="cs-CZ" sz="20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47245747"/>
                  </a:ext>
                </a:extLst>
              </a:tr>
              <a:tr h="2520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>
                          <a:effectLst/>
                        </a:rPr>
                        <a:t>Podvodní masáž</a:t>
                      </a:r>
                      <a:endParaRPr lang="cs-CZ" sz="20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>
                          <a:effectLst/>
                        </a:rPr>
                        <a:t>	25</a:t>
                      </a:r>
                      <a:endParaRPr lang="cs-CZ" sz="20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>
                          <a:effectLst/>
                        </a:rPr>
                        <a:t>25/10=2,5</a:t>
                      </a:r>
                      <a:endParaRPr lang="cs-CZ" sz="20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>
                          <a:effectLst/>
                        </a:rPr>
                        <a:t>	140</a:t>
                      </a:r>
                      <a:endParaRPr lang="cs-CZ" sz="20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effectLst/>
                        </a:rPr>
                        <a:t>350</a:t>
                      </a:r>
                      <a:endParaRPr lang="cs-CZ" sz="20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effectLst/>
                        </a:rPr>
                        <a:t>19,4</a:t>
                      </a:r>
                      <a:endParaRPr lang="cs-CZ" sz="20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747702"/>
                  </a:ext>
                </a:extLst>
              </a:tr>
              <a:tr h="2520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>
                          <a:effectLst/>
                        </a:rPr>
                        <a:t>Aroma koupel</a:t>
                      </a:r>
                      <a:endParaRPr lang="cs-CZ" sz="20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>
                          <a:effectLst/>
                        </a:rPr>
                        <a:t>	40</a:t>
                      </a:r>
                      <a:endParaRPr lang="cs-CZ" sz="20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>
                          <a:effectLst/>
                        </a:rPr>
                        <a:t>40/10=4</a:t>
                      </a:r>
                      <a:endParaRPr lang="cs-CZ" sz="20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>
                          <a:effectLst/>
                        </a:rPr>
                        <a:t>	250</a:t>
                      </a:r>
                      <a:endParaRPr lang="cs-CZ" sz="20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>
                          <a:effectLst/>
                        </a:rPr>
                        <a:t>1000</a:t>
                      </a:r>
                      <a:endParaRPr lang="cs-CZ" sz="20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effectLst/>
                        </a:rPr>
                        <a:t>31,04</a:t>
                      </a:r>
                      <a:endParaRPr lang="cs-CZ" sz="20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53639533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>
                          <a:effectLst/>
                        </a:rPr>
                        <a:t>suma</a:t>
                      </a:r>
                      <a:endParaRPr lang="cs-CZ" sz="20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>
                          <a:effectLst/>
                        </a:rPr>
                        <a:t> </a:t>
                      </a:r>
                      <a:endParaRPr lang="cs-CZ" sz="20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>
                          <a:effectLst/>
                        </a:rPr>
                        <a:t>--------</a:t>
                      </a:r>
                      <a:endParaRPr lang="cs-CZ" sz="20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>
                          <a:effectLst/>
                        </a:rPr>
                        <a:t>---------</a:t>
                      </a:r>
                      <a:endParaRPr lang="cs-CZ" sz="20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>
                          <a:effectLst/>
                        </a:rPr>
                        <a:t>910</a:t>
                      </a:r>
                      <a:endParaRPr lang="cs-CZ" sz="20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>
                          <a:effectLst/>
                        </a:rPr>
                        <a:t>1932</a:t>
                      </a:r>
                      <a:endParaRPr lang="cs-CZ" sz="20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effectLst/>
                        </a:rPr>
                        <a:t>----------</a:t>
                      </a:r>
                      <a:endParaRPr lang="cs-CZ" sz="20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48406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662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9141618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9144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19ED8FC-31E9-4769-930A-A52C46541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554" y="489439"/>
            <a:ext cx="8354891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7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Řešení: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43300" y="1479733"/>
            <a:ext cx="20574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9141618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F0F2534B-5A5E-4B12-B4B7-A185F51C39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156875"/>
              </p:ext>
            </p:extLst>
          </p:nvPr>
        </p:nvGraphicFramePr>
        <p:xfrm>
          <a:off x="417363" y="2427541"/>
          <a:ext cx="8267951" cy="3997639"/>
        </p:xfrm>
        <a:graphic>
          <a:graphicData uri="http://schemas.openxmlformats.org/drawingml/2006/table">
            <a:tbl>
              <a:tblPr firstRow="1" firstCol="1" lastRow="1" lastCol="1" bandRow="1" bandCol="1">
                <a:noFill/>
                <a:tableStyleId>{5C22544A-7EE6-4342-B048-85BDC9FD1C3A}</a:tableStyleId>
              </a:tblPr>
              <a:tblGrid>
                <a:gridCol w="1938041">
                  <a:extLst>
                    <a:ext uri="{9D8B030D-6E8A-4147-A177-3AD203B41FA5}">
                      <a16:colId xmlns:a16="http://schemas.microsoft.com/office/drawing/2014/main" val="1639738120"/>
                    </a:ext>
                  </a:extLst>
                </a:gridCol>
                <a:gridCol w="1766013">
                  <a:extLst>
                    <a:ext uri="{9D8B030D-6E8A-4147-A177-3AD203B41FA5}">
                      <a16:colId xmlns:a16="http://schemas.microsoft.com/office/drawing/2014/main" val="3630512448"/>
                    </a:ext>
                  </a:extLst>
                </a:gridCol>
                <a:gridCol w="1654351">
                  <a:extLst>
                    <a:ext uri="{9D8B030D-6E8A-4147-A177-3AD203B41FA5}">
                      <a16:colId xmlns:a16="http://schemas.microsoft.com/office/drawing/2014/main" val="265804067"/>
                    </a:ext>
                  </a:extLst>
                </a:gridCol>
                <a:gridCol w="1469505">
                  <a:extLst>
                    <a:ext uri="{9D8B030D-6E8A-4147-A177-3AD203B41FA5}">
                      <a16:colId xmlns:a16="http://schemas.microsoft.com/office/drawing/2014/main" val="4154662855"/>
                    </a:ext>
                  </a:extLst>
                </a:gridCol>
                <a:gridCol w="1440041">
                  <a:extLst>
                    <a:ext uri="{9D8B030D-6E8A-4147-A177-3AD203B41FA5}">
                      <a16:colId xmlns:a16="http://schemas.microsoft.com/office/drawing/2014/main" val="3480219461"/>
                    </a:ext>
                  </a:extLst>
                </a:gridCol>
              </a:tblGrid>
              <a:tr h="130635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0" cap="all" spc="150">
                          <a:solidFill>
                            <a:schemeClr val="lt1"/>
                          </a:solidFill>
                          <a:effectLst/>
                        </a:rPr>
                        <a:t>Služby</a:t>
                      </a:r>
                      <a:endParaRPr lang="cs-CZ" sz="1600" b="0" cap="all" spc="15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043" marR="134043" marT="134043" marB="13404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0" cap="all" spc="150">
                          <a:solidFill>
                            <a:schemeClr val="lt1"/>
                          </a:solidFill>
                          <a:effectLst/>
                        </a:rPr>
                        <a:t>Spotřeba jednicového materiálu</a:t>
                      </a:r>
                      <a:endParaRPr lang="cs-CZ" sz="1600" b="0" cap="all" spc="15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043" marR="134043" marT="134043" marB="13404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0" cap="all" spc="150">
                          <a:solidFill>
                            <a:schemeClr val="lt1"/>
                          </a:solidFill>
                          <a:effectLst/>
                        </a:rPr>
                        <a:t>Spotřeba jednicové energie</a:t>
                      </a:r>
                      <a:endParaRPr lang="cs-CZ" sz="1600" b="0" cap="all" spc="15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043" marR="134043" marT="134043" marB="13404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0" cap="all" spc="150">
                          <a:solidFill>
                            <a:schemeClr val="lt1"/>
                          </a:solidFill>
                          <a:effectLst/>
                        </a:rPr>
                        <a:t>Náklady na pronájem</a:t>
                      </a:r>
                      <a:endParaRPr lang="cs-CZ" sz="1600" b="0" cap="all" spc="15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043" marR="134043" marT="134043" marB="13404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0" cap="all" spc="150">
                          <a:solidFill>
                            <a:schemeClr val="lt1"/>
                          </a:solidFill>
                          <a:effectLst/>
                        </a:rPr>
                        <a:t>celkem</a:t>
                      </a:r>
                      <a:endParaRPr lang="cs-CZ" sz="1600" b="0" cap="all" spc="15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043" marR="134043" marT="134043" marB="13404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124603"/>
                  </a:ext>
                </a:extLst>
              </a:tr>
              <a:tr h="4968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cap="none" spc="0">
                          <a:solidFill>
                            <a:schemeClr val="tx1"/>
                          </a:solidFill>
                          <a:effectLst/>
                        </a:rPr>
                        <a:t>symbol</a:t>
                      </a:r>
                      <a:endParaRPr lang="cs-CZ" sz="1300" b="1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043" marR="134043" marT="134043" marB="13404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cap="none" spc="0">
                          <a:solidFill>
                            <a:schemeClr val="tx1"/>
                          </a:solidFill>
                          <a:effectLst/>
                        </a:rPr>
                        <a:t>[Kč/služba]</a:t>
                      </a:r>
                      <a:endParaRPr lang="cs-CZ" sz="13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043" marR="134043" marT="134043" marB="13404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cap="none" spc="0">
                          <a:solidFill>
                            <a:schemeClr val="tx1"/>
                          </a:solidFill>
                          <a:effectLst/>
                        </a:rPr>
                        <a:t>[Kč/služba]</a:t>
                      </a:r>
                      <a:endParaRPr lang="cs-CZ" sz="13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043" marR="134043" marT="134043" marB="1340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cap="none" spc="0">
                          <a:solidFill>
                            <a:schemeClr val="tx1"/>
                          </a:solidFill>
                          <a:effectLst/>
                        </a:rPr>
                        <a:t>[Kč/služba]</a:t>
                      </a:r>
                      <a:endParaRPr lang="cs-CZ" sz="13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043" marR="134043" marT="134043" marB="1340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cap="none" spc="0">
                          <a:solidFill>
                            <a:schemeClr val="tx1"/>
                          </a:solidFill>
                          <a:effectLst/>
                        </a:rPr>
                        <a:t>[Kč/služba]</a:t>
                      </a:r>
                      <a:endParaRPr lang="cs-CZ" sz="1300" b="1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043" marR="134043" marT="134043" marB="1340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74574"/>
                  </a:ext>
                </a:extLst>
              </a:tr>
              <a:tr h="7039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cap="none" spc="0">
                          <a:solidFill>
                            <a:schemeClr val="tx1"/>
                          </a:solidFill>
                          <a:effectLst/>
                        </a:rPr>
                        <a:t>vířivka</a:t>
                      </a:r>
                      <a:endParaRPr lang="cs-CZ" sz="1300" b="1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043" marR="134043" marT="134043" marB="13404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cap="none" spc="0">
                          <a:solidFill>
                            <a:schemeClr val="tx1"/>
                          </a:solidFill>
                          <a:effectLst/>
                        </a:rPr>
                        <a:t>	16</a:t>
                      </a:r>
                      <a:endParaRPr lang="cs-CZ" sz="13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043" marR="134043" marT="134043" marB="13404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cap="none" spc="0">
                          <a:solidFill>
                            <a:schemeClr val="tx1"/>
                          </a:solidFill>
                          <a:effectLst/>
                        </a:rPr>
                        <a:t>2 400/210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cap="none" spc="0">
                          <a:solidFill>
                            <a:schemeClr val="tx1"/>
                          </a:solidFill>
                          <a:effectLst/>
                        </a:rPr>
                        <a:t>11,43</a:t>
                      </a:r>
                      <a:endParaRPr lang="cs-CZ" sz="13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043" marR="134043" marT="134043" marB="13404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cap="none" spc="0">
                          <a:solidFill>
                            <a:schemeClr val="tx1"/>
                          </a:solidFill>
                          <a:effectLst/>
                        </a:rPr>
                        <a:t>7,76</a:t>
                      </a:r>
                      <a:endParaRPr lang="cs-CZ" sz="13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043" marR="134043" marT="134043" marB="13404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cap="none" spc="0">
                          <a:solidFill>
                            <a:schemeClr val="tx1"/>
                          </a:solidFill>
                          <a:effectLst/>
                        </a:rPr>
                        <a:t>35,19</a:t>
                      </a:r>
                      <a:endParaRPr lang="cs-CZ" sz="1300" b="1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043" marR="134043" marT="134043" marB="13404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609095"/>
                  </a:ext>
                </a:extLst>
              </a:tr>
              <a:tr h="4968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cap="none" spc="0">
                          <a:solidFill>
                            <a:schemeClr val="tx1"/>
                          </a:solidFill>
                          <a:effectLst/>
                        </a:rPr>
                        <a:t>Koupel pěnová</a:t>
                      </a:r>
                      <a:endParaRPr lang="cs-CZ" sz="1300" b="1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043" marR="134043" marT="134043" marB="13404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cap="none" spc="0">
                          <a:solidFill>
                            <a:schemeClr val="tx1"/>
                          </a:solidFill>
                          <a:effectLst/>
                        </a:rPr>
                        <a:t>	15</a:t>
                      </a:r>
                      <a:endParaRPr lang="cs-CZ" sz="13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043" marR="134043" marT="134043" marB="13404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cap="none" spc="0">
                          <a:solidFill>
                            <a:schemeClr val="tx1"/>
                          </a:solidFill>
                          <a:effectLst/>
                        </a:rPr>
                        <a:t>9,68</a:t>
                      </a:r>
                      <a:endParaRPr lang="cs-CZ" sz="13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043" marR="134043" marT="134043" marB="13404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cap="none" spc="0">
                          <a:solidFill>
                            <a:schemeClr val="tx1"/>
                          </a:solidFill>
                          <a:effectLst/>
                        </a:rPr>
                        <a:t>9,31</a:t>
                      </a:r>
                      <a:endParaRPr lang="cs-CZ" sz="13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043" marR="134043" marT="134043" marB="13404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cap="none" spc="0">
                          <a:solidFill>
                            <a:schemeClr val="tx1"/>
                          </a:solidFill>
                          <a:effectLst/>
                        </a:rPr>
                        <a:t>33,99</a:t>
                      </a:r>
                      <a:endParaRPr lang="cs-CZ" sz="1300" b="1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043" marR="134043" marT="134043" marB="13404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6529013"/>
                  </a:ext>
                </a:extLst>
              </a:tr>
              <a:tr h="4968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cap="none" spc="0">
                          <a:solidFill>
                            <a:schemeClr val="tx1"/>
                          </a:solidFill>
                          <a:effectLst/>
                        </a:rPr>
                        <a:t>Podvodní masáž</a:t>
                      </a:r>
                      <a:endParaRPr lang="cs-CZ" sz="1300" b="1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043" marR="134043" marT="134043" marB="13404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cap="none" spc="0">
                          <a:solidFill>
                            <a:schemeClr val="tx1"/>
                          </a:solidFill>
                          <a:effectLst/>
                        </a:rPr>
                        <a:t>12,50</a:t>
                      </a:r>
                      <a:endParaRPr lang="cs-CZ" sz="13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043" marR="134043" marT="134043" marB="13404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cap="none" spc="0">
                          <a:solidFill>
                            <a:schemeClr val="tx1"/>
                          </a:solidFill>
                          <a:effectLst/>
                        </a:rPr>
                        <a:t>1,71</a:t>
                      </a:r>
                      <a:endParaRPr lang="cs-CZ" sz="13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043" marR="134043" marT="134043" marB="13404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tx1"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cap="none" spc="0">
                          <a:solidFill>
                            <a:schemeClr val="tx1"/>
                          </a:solidFill>
                          <a:effectLst/>
                        </a:rPr>
                        <a:t>19,4</a:t>
                      </a:r>
                      <a:endParaRPr lang="cs-CZ" sz="13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043" marR="134043" marT="134043" marB="13404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cap="none" spc="0">
                          <a:solidFill>
                            <a:schemeClr val="tx1"/>
                          </a:solidFill>
                          <a:effectLst/>
                        </a:rPr>
                        <a:t>33,61</a:t>
                      </a:r>
                      <a:endParaRPr lang="cs-CZ" sz="1300" b="1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043" marR="134043" marT="134043" marB="13404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755355"/>
                  </a:ext>
                </a:extLst>
              </a:tr>
              <a:tr h="4968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cap="none" spc="0">
                          <a:solidFill>
                            <a:schemeClr val="tx1"/>
                          </a:solidFill>
                          <a:effectLst/>
                        </a:rPr>
                        <a:t>Aroma koupel</a:t>
                      </a:r>
                      <a:endParaRPr lang="cs-CZ" sz="1300" b="1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043" marR="134043" marT="134043" marB="13404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cap="none" spc="0">
                          <a:solidFill>
                            <a:schemeClr val="tx1"/>
                          </a:solidFill>
                          <a:effectLst/>
                        </a:rPr>
                        <a:t>	60</a:t>
                      </a:r>
                      <a:endParaRPr lang="cs-CZ" sz="1300" b="1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043" marR="134043" marT="134043" marB="13404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cap="none" spc="0">
                          <a:solidFill>
                            <a:schemeClr val="tx1"/>
                          </a:solidFill>
                          <a:effectLst/>
                        </a:rPr>
                        <a:t>8,48</a:t>
                      </a:r>
                      <a:endParaRPr lang="cs-CZ" sz="1300" b="1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043" marR="134043" marT="134043" marB="13404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cap="none" spc="0">
                          <a:solidFill>
                            <a:schemeClr val="tx1"/>
                          </a:solidFill>
                          <a:effectLst/>
                        </a:rPr>
                        <a:t>31,04</a:t>
                      </a:r>
                      <a:endParaRPr lang="cs-CZ" sz="1300" b="1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043" marR="134043" marT="134043" marB="13404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cap="none" spc="0">
                          <a:solidFill>
                            <a:schemeClr val="tx1"/>
                          </a:solidFill>
                          <a:effectLst/>
                        </a:rPr>
                        <a:t>99,52</a:t>
                      </a:r>
                      <a:endParaRPr lang="cs-CZ" sz="1300" b="1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043" marR="134043" marT="134043" marB="13404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0182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0131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807</Words>
  <Application>Microsoft Office PowerPoint</Application>
  <PresentationFormat>Předvádění na obrazovce (4:3)</PresentationFormat>
  <Paragraphs>122</Paragraphs>
  <Slides>9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Office Theme</vt:lpstr>
      <vt:lpstr>Dokument Microsoft Wordu</vt:lpstr>
      <vt:lpstr>Podnikové početnictví- kalkulace poměrovým číslem</vt:lpstr>
      <vt:lpstr>Základní připomenutí</vt:lpstr>
      <vt:lpstr>Kalkulace poměrovým číslem</vt:lpstr>
      <vt:lpstr>Příklad 1 liší se výkonem</vt:lpstr>
      <vt:lpstr>Příklad 1řešení</vt:lpstr>
      <vt:lpstr>Prezentace aplikace PowerPoint</vt:lpstr>
      <vt:lpstr>Příklad 2: liší se pracností</vt:lpstr>
      <vt:lpstr>Příklad 2 – řešení</vt:lpstr>
      <vt:lpstr>Řešení: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Podnikové početnictví- kalkulace poměrovým číslem</dc:title>
  <dc:creator>JS</dc:creator>
  <cp:lastModifiedBy>JS</cp:lastModifiedBy>
  <cp:revision>1</cp:revision>
  <dcterms:created xsi:type="dcterms:W3CDTF">2020-05-18T18:29:28Z</dcterms:created>
  <dcterms:modified xsi:type="dcterms:W3CDTF">2020-05-18T18:29:37Z</dcterms:modified>
</cp:coreProperties>
</file>