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18.xml" ContentType="application/vnd.openxmlformats-officedocument.theme+xml"/>
  <Default Extension="docx" ContentType="application/vnd.openxmlformats-officedocument.wordprocessingml.document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6.xml" ContentType="application/vnd.openxmlformats-officedocument.theme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3.xml" ContentType="application/vnd.openxmlformats-officedocument.presentationml.slideMaster+xml"/>
  <Override PartName="/ppt/theme/theme14.xml" ContentType="application/vnd.openxmlformats-officedocument.them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Default Extension="xlsx" ContentType="application/vnd.openxmlformats-officedocument.spreadsheetml.sheet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drawings/drawing1.xml" ContentType="application/vnd.openxmlformats-officedocument.drawingml.chartshapes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19.xml" ContentType="application/vnd.openxmlformats-officedocument.theme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17.xml" ContentType="application/vnd.openxmlformats-officedocument.them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Default Extension="vml" ContentType="application/vnd.openxmlformats-officedocument.vmlDrawing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  <p:sldMasterId id="2147483674" r:id="rId8"/>
    <p:sldMasterId id="2147483676" r:id="rId9"/>
    <p:sldMasterId id="2147483678" r:id="rId10"/>
    <p:sldMasterId id="2147483680" r:id="rId11"/>
    <p:sldMasterId id="2147483682" r:id="rId12"/>
    <p:sldMasterId id="2147483684" r:id="rId13"/>
    <p:sldMasterId id="2147483686" r:id="rId14"/>
    <p:sldMasterId id="2147483688" r:id="rId15"/>
    <p:sldMasterId id="2147483690" r:id="rId16"/>
    <p:sldMasterId id="2147483692" r:id="rId17"/>
    <p:sldMasterId id="2147483694" r:id="rId18"/>
  </p:sldMasterIdLst>
  <p:notesMasterIdLst>
    <p:notesMasterId r:id="rId55"/>
  </p:notesMasterIdLst>
  <p:sldIdLst>
    <p:sldId id="256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  <p:sldId id="274" r:id="rId34"/>
    <p:sldId id="275" r:id="rId35"/>
    <p:sldId id="276" r:id="rId36"/>
    <p:sldId id="281" r:id="rId37"/>
    <p:sldId id="286" r:id="rId38"/>
    <p:sldId id="290" r:id="rId39"/>
    <p:sldId id="291" r:id="rId40"/>
    <p:sldId id="289" r:id="rId41"/>
    <p:sldId id="292" r:id="rId42"/>
    <p:sldId id="294" r:id="rId43"/>
    <p:sldId id="293" r:id="rId44"/>
    <p:sldId id="295" r:id="rId45"/>
    <p:sldId id="296" r:id="rId46"/>
    <p:sldId id="304" r:id="rId47"/>
    <p:sldId id="297" r:id="rId48"/>
    <p:sldId id="298" r:id="rId49"/>
    <p:sldId id="299" r:id="rId50"/>
    <p:sldId id="300" r:id="rId51"/>
    <p:sldId id="301" r:id="rId52"/>
    <p:sldId id="302" r:id="rId53"/>
    <p:sldId id="303" r:id="rId5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slide" Target="slides/slide21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slide" Target="slides/slide24.xml"/><Relationship Id="rId47" Type="http://schemas.openxmlformats.org/officeDocument/2006/relationships/slide" Target="slides/slide29.xml"/><Relationship Id="rId50" Type="http://schemas.openxmlformats.org/officeDocument/2006/relationships/slide" Target="slides/slide32.xml"/><Relationship Id="rId55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slide" Target="slides/slide20.xml"/><Relationship Id="rId46" Type="http://schemas.openxmlformats.org/officeDocument/2006/relationships/slide" Target="slides/slide28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41" Type="http://schemas.openxmlformats.org/officeDocument/2006/relationships/slide" Target="slides/slide23.xml"/><Relationship Id="rId54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slide" Target="slides/slide19.xml"/><Relationship Id="rId40" Type="http://schemas.openxmlformats.org/officeDocument/2006/relationships/slide" Target="slides/slide22.xml"/><Relationship Id="rId45" Type="http://schemas.openxmlformats.org/officeDocument/2006/relationships/slide" Target="slides/slide27.xml"/><Relationship Id="rId53" Type="http://schemas.openxmlformats.org/officeDocument/2006/relationships/slide" Target="slides/slide35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49" Type="http://schemas.openxmlformats.org/officeDocument/2006/relationships/slide" Target="slides/slide31.xml"/><Relationship Id="rId57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4" Type="http://schemas.openxmlformats.org/officeDocument/2006/relationships/slide" Target="slides/slide26.xml"/><Relationship Id="rId52" Type="http://schemas.openxmlformats.org/officeDocument/2006/relationships/slide" Target="slides/slide3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Relationship Id="rId43" Type="http://schemas.openxmlformats.org/officeDocument/2006/relationships/slide" Target="slides/slide25.xml"/><Relationship Id="rId48" Type="http://schemas.openxmlformats.org/officeDocument/2006/relationships/slide" Target="slides/slide30.xml"/><Relationship Id="rId56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3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2007_Workbook1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 algn="ctr">
              <a:defRPr sz="10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sz="1050"/>
              <a:t>Nákladová funkce sestavená metodou regresní a korelační analýzy</a:t>
            </a:r>
          </a:p>
        </c:rich>
      </c:tx>
      <c:layout>
        <c:manualLayout>
          <c:xMode val="edge"/>
          <c:yMode val="edge"/>
          <c:x val="0.11293567251462015"/>
          <c:y val="3.0645751526490069E-2"/>
        </c:manualLayout>
      </c:layout>
      <c:spPr>
        <a:noFill/>
        <a:ln w="9720">
          <a:noFill/>
        </a:ln>
      </c:spPr>
    </c:title>
    <c:plotArea>
      <c:layout>
        <c:manualLayout>
          <c:layoutTarget val="inner"/>
          <c:xMode val="edge"/>
          <c:yMode val="edge"/>
          <c:x val="8.3386839802919374E-2"/>
          <c:y val="0.16452594861673636"/>
          <c:w val="0.87395833333333495"/>
          <c:h val="0.72895622895622858"/>
        </c:manualLayout>
      </c:layout>
      <c:scatterChart>
        <c:scatterStyle val="lineMarker"/>
        <c:ser>
          <c:idx val="0"/>
          <c:order val="0"/>
          <c:spPr>
            <a:ln w="10935">
              <a:noFill/>
            </a:ln>
          </c:spPr>
          <c:marker>
            <c:symbol val="diamond"/>
            <c:size val="2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trendline>
            <c:spPr>
              <a:ln w="9720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/>
              <c:numFmt formatCode="General" sourceLinked="0"/>
              <c:spPr>
                <a:noFill/>
                <a:ln w="9720">
                  <a:noFill/>
                </a:ln>
              </c:spPr>
              <c:txPr>
                <a:bodyPr/>
                <a:lstStyle/>
                <a:p>
                  <a:pPr>
                    <a:defRPr sz="431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cs-CZ"/>
                </a:p>
              </c:txPr>
            </c:trendlineLbl>
          </c:trendline>
          <c:xVal>
            <c:numRef>
              <c:f>List1!$B$9:$B$20</c:f>
              <c:numCache>
                <c:formatCode>#,##0</c:formatCode>
                <c:ptCount val="12"/>
                <c:pt idx="0">
                  <c:v>6224</c:v>
                </c:pt>
                <c:pt idx="1">
                  <c:v>8460</c:v>
                </c:pt>
                <c:pt idx="2">
                  <c:v>10408</c:v>
                </c:pt>
                <c:pt idx="3">
                  <c:v>12623</c:v>
                </c:pt>
                <c:pt idx="4">
                  <c:v>11976</c:v>
                </c:pt>
                <c:pt idx="5">
                  <c:v>4872</c:v>
                </c:pt>
                <c:pt idx="6">
                  <c:v>6380</c:v>
                </c:pt>
                <c:pt idx="7">
                  <c:v>8708</c:v>
                </c:pt>
                <c:pt idx="8">
                  <c:v>7452</c:v>
                </c:pt>
                <c:pt idx="9">
                  <c:v>8629</c:v>
                </c:pt>
                <c:pt idx="10">
                  <c:v>11402</c:v>
                </c:pt>
                <c:pt idx="11">
                  <c:v>11237</c:v>
                </c:pt>
              </c:numCache>
            </c:numRef>
          </c:xVal>
          <c:yVal>
            <c:numRef>
              <c:f>List1!$C$9:$C$20</c:f>
              <c:numCache>
                <c:formatCode>General</c:formatCode>
                <c:ptCount val="12"/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0-8324-4D73-9507-7A06FCC0B2BA}"/>
            </c:ext>
          </c:extLst>
        </c:ser>
        <c:ser>
          <c:idx val="1"/>
          <c:order val="1"/>
          <c:spPr>
            <a:ln w="10935">
              <a:noFill/>
            </a:ln>
          </c:spPr>
          <c:marker>
            <c:symbol val="x"/>
            <c:size val="3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trendline>
            <c:spPr>
              <a:ln w="14580">
                <a:solidFill>
                  <a:srgbClr val="80008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0.37383782290371598"/>
                  <c:y val="-0.18353789327247974"/>
                </c:manualLayout>
              </c:layout>
              <c:tx>
                <c:rich>
                  <a:bodyPr/>
                  <a:lstStyle/>
                  <a:p>
                    <a:pPr>
                      <a:defRPr sz="12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/>
                        <a:cs typeface="Arial"/>
                      </a:defRPr>
                    </a:pPr>
                    <a:r>
                      <a:rPr lang="cs-CZ" sz="1200" baseline="0">
                        <a:latin typeface="Times New Roman" panose="02020603050405020304" pitchFamily="18" charset="0"/>
                      </a:rPr>
                      <a:t>N = 0,2748 Q+ 5390,4
R2 = 0,783</a:t>
                    </a:r>
                  </a:p>
                </c:rich>
              </c:tx>
              <c:numFmt formatCode="General" sourceLinked="0"/>
              <c:spPr>
                <a:noFill/>
                <a:ln w="9720">
                  <a:noFill/>
                </a:ln>
              </c:spPr>
            </c:trendlineLbl>
          </c:trendline>
          <c:xVal>
            <c:numRef>
              <c:f>List1!$B$9:$B$20</c:f>
              <c:numCache>
                <c:formatCode>#,##0</c:formatCode>
                <c:ptCount val="12"/>
                <c:pt idx="0">
                  <c:v>6224</c:v>
                </c:pt>
                <c:pt idx="1">
                  <c:v>8460</c:v>
                </c:pt>
                <c:pt idx="2">
                  <c:v>10408</c:v>
                </c:pt>
                <c:pt idx="3">
                  <c:v>12623</c:v>
                </c:pt>
                <c:pt idx="4">
                  <c:v>11976</c:v>
                </c:pt>
                <c:pt idx="5">
                  <c:v>4872</c:v>
                </c:pt>
                <c:pt idx="6">
                  <c:v>6380</c:v>
                </c:pt>
                <c:pt idx="7">
                  <c:v>8708</c:v>
                </c:pt>
                <c:pt idx="8">
                  <c:v>7452</c:v>
                </c:pt>
                <c:pt idx="9">
                  <c:v>8629</c:v>
                </c:pt>
                <c:pt idx="10">
                  <c:v>11402</c:v>
                </c:pt>
                <c:pt idx="11">
                  <c:v>11237</c:v>
                </c:pt>
              </c:numCache>
            </c:numRef>
          </c:xVal>
          <c:yVal>
            <c:numRef>
              <c:f>List1!$D$9:$D$20</c:f>
              <c:numCache>
                <c:formatCode>#,##0</c:formatCode>
                <c:ptCount val="12"/>
                <c:pt idx="0">
                  <c:v>6967</c:v>
                </c:pt>
                <c:pt idx="1">
                  <c:v>7776</c:v>
                </c:pt>
                <c:pt idx="2">
                  <c:v>8002</c:v>
                </c:pt>
                <c:pt idx="3">
                  <c:v>8687</c:v>
                </c:pt>
                <c:pt idx="4">
                  <c:v>8539</c:v>
                </c:pt>
                <c:pt idx="5">
                  <c:v>7261</c:v>
                </c:pt>
                <c:pt idx="6">
                  <c:v>6989</c:v>
                </c:pt>
                <c:pt idx="7">
                  <c:v>7512</c:v>
                </c:pt>
                <c:pt idx="8">
                  <c:v>7138</c:v>
                </c:pt>
                <c:pt idx="9">
                  <c:v>7598</c:v>
                </c:pt>
                <c:pt idx="10">
                  <c:v>8621</c:v>
                </c:pt>
                <c:pt idx="11">
                  <c:v>9378</c:v>
                </c:pt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1-8324-4D73-9507-7A06FCC0B2BA}"/>
            </c:ext>
          </c:extLst>
        </c:ser>
        <c:ser>
          <c:idx val="2"/>
          <c:order val="2"/>
          <c:spPr>
            <a:ln w="10935">
              <a:noFill/>
            </a:ln>
          </c:spPr>
          <c:marker>
            <c:symbol val="triangl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trendline>
            <c:spPr>
              <a:ln w="9720">
                <a:solidFill>
                  <a:srgbClr val="000000"/>
                </a:solidFill>
                <a:prstDash val="solid"/>
              </a:ln>
            </c:spPr>
            <c:trendlineType val="linear"/>
          </c:trendline>
          <c:xVal>
            <c:numRef>
              <c:f>List1!$B$9:$B$20</c:f>
              <c:numCache>
                <c:formatCode>#,##0</c:formatCode>
                <c:ptCount val="12"/>
                <c:pt idx="0">
                  <c:v>6224</c:v>
                </c:pt>
                <c:pt idx="1">
                  <c:v>8460</c:v>
                </c:pt>
                <c:pt idx="2">
                  <c:v>10408</c:v>
                </c:pt>
                <c:pt idx="3">
                  <c:v>12623</c:v>
                </c:pt>
                <c:pt idx="4">
                  <c:v>11976</c:v>
                </c:pt>
                <c:pt idx="5">
                  <c:v>4872</c:v>
                </c:pt>
                <c:pt idx="6">
                  <c:v>6380</c:v>
                </c:pt>
                <c:pt idx="7">
                  <c:v>8708</c:v>
                </c:pt>
                <c:pt idx="8">
                  <c:v>7452</c:v>
                </c:pt>
                <c:pt idx="9">
                  <c:v>8629</c:v>
                </c:pt>
                <c:pt idx="10">
                  <c:v>11402</c:v>
                </c:pt>
                <c:pt idx="11">
                  <c:v>11237</c:v>
                </c:pt>
              </c:numCache>
            </c:numRef>
          </c:xVal>
          <c:yVal>
            <c:numRef>
              <c:f>List1!$E$9:$E$20</c:f>
              <c:numCache>
                <c:formatCode>General</c:formatCode>
                <c:ptCount val="12"/>
              </c:numCache>
            </c:numRef>
          </c:yVal>
          <c:extLst xmlns:c16r2="http://schemas.microsoft.com/office/drawing/2015/06/chart">
            <c:ext xmlns:c16="http://schemas.microsoft.com/office/drawing/2014/chart" uri="{C3380CC4-5D6E-409C-BE32-E72D297353CC}">
              <c16:uniqueId val="{00000002-8324-4D73-9507-7A06FCC0B2BA}"/>
            </c:ext>
          </c:extLst>
        </c:ser>
        <c:dLbls/>
        <c:axId val="164406016"/>
        <c:axId val="164407936"/>
      </c:scatterChart>
      <c:valAx>
        <c:axId val="164406016"/>
        <c:scaling>
          <c:orientation val="minMax"/>
          <c:min val="4000"/>
        </c:scaling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 sz="800" baseline="0"/>
                  <a:t>Produkce (ks)</a:t>
                </a:r>
              </a:p>
            </c:rich>
          </c:tx>
          <c:layout>
            <c:manualLayout>
              <c:xMode val="edge"/>
              <c:yMode val="edge"/>
              <c:x val="0.47500000000000031"/>
              <c:y val="0.95622895622895665"/>
            </c:manualLayout>
          </c:layout>
          <c:spPr>
            <a:noFill/>
            <a:ln w="9720">
              <a:noFill/>
            </a:ln>
          </c:spPr>
        </c:title>
        <c:numFmt formatCode="#,##0" sourceLinked="1"/>
        <c:tickLblPos val="nextTo"/>
        <c:spPr>
          <a:ln w="121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64407936"/>
        <c:crosses val="autoZero"/>
        <c:crossBetween val="midCat"/>
      </c:valAx>
      <c:valAx>
        <c:axId val="164407936"/>
        <c:scaling>
          <c:orientation val="minMax"/>
          <c:min val="5000"/>
        </c:scaling>
        <c:axPos val="l"/>
        <c:majorGridlines>
          <c:spPr>
            <a:ln w="121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cs-CZ" sz="800" b="0" i="1" baseline="0"/>
                  <a:t>Náklady (tis. Kč)</a:t>
                </a:r>
              </a:p>
            </c:rich>
          </c:tx>
          <c:layout>
            <c:manualLayout>
              <c:xMode val="edge"/>
              <c:yMode val="edge"/>
              <c:x val="7.2916148639314889E-3"/>
              <c:y val="0.43265996450182631"/>
            </c:manualLayout>
          </c:layout>
          <c:spPr>
            <a:noFill/>
            <a:ln w="9720">
              <a:noFill/>
            </a:ln>
          </c:spPr>
        </c:title>
        <c:numFmt formatCode="General" sourceLinked="1"/>
        <c:tickLblPos val="nextTo"/>
        <c:spPr>
          <a:ln w="121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64406016"/>
        <c:crosses val="autoZero"/>
        <c:crossBetween val="midCat"/>
      </c:valAx>
      <c:spPr>
        <a:solidFill>
          <a:srgbClr val="FFFFFF"/>
        </a:solidFill>
        <a:ln w="4860">
          <a:solidFill>
            <a:srgbClr val="FFFFFF"/>
          </a:solidFill>
          <a:prstDash val="solid"/>
        </a:ln>
        <a:scene3d>
          <a:camera prst="orthographicFront"/>
          <a:lightRig rig="threePt" dir="t"/>
        </a:scene3d>
        <a:sp3d>
          <a:bevelT w="57150"/>
          <a:bevelB w="31750"/>
        </a:sp3d>
      </c:spPr>
    </c:plotArea>
    <c:plotVisOnly val="1"/>
    <c:dispBlanksAs val="gap"/>
  </c:chart>
  <c:spPr>
    <a:solidFill>
      <a:schemeClr val="tx1"/>
    </a:solidFill>
    <a:ln>
      <a:noFill/>
    </a:ln>
  </c:spPr>
  <c:txPr>
    <a:bodyPr/>
    <a:lstStyle/>
    <a:p>
      <a:pPr>
        <a:defRPr sz="36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0.32105</cdr:x>
      <cdr:y>0.23238</cdr:y>
    </cdr:from>
    <cdr:to>
      <cdr:x>0.62281</cdr:x>
      <cdr:y>0.43081</cdr:y>
    </cdr:to>
    <cdr:sp macro="" textlink="">
      <cdr:nvSpPr>
        <cdr:cNvPr id="3077" name="Line 5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743075" y="847725"/>
          <a:ext cx="1638300" cy="7239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BEB2D-1997-42B6-9C60-0D50507102EF}" type="datetimeFigureOut">
              <a:rPr lang="cs-CZ" smtClean="0"/>
              <a:pPr/>
              <a:t>24.2.2019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3AD60-2E1E-4DEF-AACF-DB29FE9DFA4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BEC300-E61E-4DF6-8511-E1EE7AAD106A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E8AC-4BC4-422A-A349-A92E3F75D2B3}" type="datetimeFigureOut">
              <a:rPr lang="cs-CZ" smtClean="0"/>
              <a:pPr/>
              <a:t>24.2.2019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E8AC-4BC4-422A-A349-A92E3F75D2B3}" type="datetimeFigureOut">
              <a:rPr lang="cs-CZ" smtClean="0"/>
              <a:pPr/>
              <a:t>24.2.2019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E8AC-4BC4-422A-A349-A92E3F75D2B3}" type="datetimeFigureOut">
              <a:rPr lang="cs-CZ" smtClean="0"/>
              <a:pPr/>
              <a:t>24.2.2019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BA3C0-8098-425C-B831-9FC7D5578D70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2/24/2019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045E5-570F-4E3B-A869-48F18D43987B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E8AC-4BC4-422A-A349-A92E3F75D2B3}" type="datetimeFigureOut">
              <a:rPr lang="cs-CZ" smtClean="0"/>
              <a:pPr/>
              <a:t>24.2.2019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5479-CFA7-410D-80CA-B4970A5DC4CA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2B014-81BE-4E95-9C3B-73125155AE33}" type="slidenum">
              <a:rPr lang="cs-CZ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E8AC-4BC4-422A-A349-A92E3F75D2B3}" type="datetimeFigureOut">
              <a:rPr lang="cs-CZ" smtClean="0"/>
              <a:pPr/>
              <a:t>24.2.2019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E8AC-4BC4-422A-A349-A92E3F75D2B3}" type="datetimeFigureOut">
              <a:rPr lang="cs-CZ" smtClean="0"/>
              <a:pPr/>
              <a:t>24.2.2019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E8AC-4BC4-422A-A349-A92E3F75D2B3}" type="datetimeFigureOut">
              <a:rPr lang="cs-CZ" smtClean="0"/>
              <a:pPr/>
              <a:t>24.2.2019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E8AC-4BC4-422A-A349-A92E3F75D2B3}" type="datetimeFigureOut">
              <a:rPr lang="cs-CZ" smtClean="0"/>
              <a:pPr/>
              <a:t>24.2.2019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E8AC-4BC4-422A-A349-A92E3F75D2B3}" type="datetimeFigureOut">
              <a:rPr lang="cs-CZ" smtClean="0"/>
              <a:pPr/>
              <a:t>24.2.2019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E8AC-4BC4-422A-A349-A92E3F75D2B3}" type="datetimeFigureOut">
              <a:rPr lang="cs-CZ" smtClean="0"/>
              <a:pPr/>
              <a:t>24.2.2019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BE8AC-4BC4-422A-A349-A92E3F75D2B3}" type="datetimeFigureOut">
              <a:rPr lang="cs-CZ" smtClean="0"/>
              <a:pPr/>
              <a:t>24.2.2019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4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5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6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7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8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E8AC-4BC4-422A-A349-A92E3F75D2B3}" type="datetimeFigureOut">
              <a:rPr lang="cs-CZ" smtClean="0"/>
              <a:pPr/>
              <a:t>24.2.2019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945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E316A6-CA39-4555-B6D8-554D6D5A8DA8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2/24/2019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5E849A-79F2-43AE-84B9-0C9F88F78E58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Wingdings" pitchFamily="2" charset="2"/>
        <a:buChar char="q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Font typeface="Courier New" pitchFamily="49" charset="0"/>
        <a:buChar char="o"/>
        <a:defRPr sz="2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Font typeface="Arial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5F136B-89A0-406B-A16E-54EAA60639C3}" type="slidenum">
              <a:rPr lang="cs-CZ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4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.docx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2.docx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8.vml"/><Relationship Id="rId4" Type="http://schemas.openxmlformats.org/officeDocument/2006/relationships/package" Target="../embeddings/Word_2007_Document3.docx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4.docx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9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5.docx"/><Relationship Id="rId7" Type="http://schemas.openxmlformats.org/officeDocument/2006/relationships/package" Target="../embeddings/Word_2007_Document7.docx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package" Target="../embeddings/Word_2007_Document6.docx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8.docx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1.vml"/><Relationship Id="rId4" Type="http://schemas.openxmlformats.org/officeDocument/2006/relationships/package" Target="../embeddings/Word_2007_Document9.docx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0.docx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1.docx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3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2.docx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4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3.docx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6.vml"/><Relationship Id="rId4" Type="http://schemas.openxmlformats.org/officeDocument/2006/relationships/package" Target="../embeddings/Word_2007_Document15.docx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Word_2007_Document16.docx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17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Matematická formulace nákladových funkcí metodou dvou bodů a využitím  regresní a korelační analýzy. Příklady využití nákladových funkcí v ekonomické praxi.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Seminář z předmětu „Podniková ekonomika“</a:t>
            </a:r>
          </a:p>
          <a:p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0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(klasifikační analýza)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7324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Metoda </a:t>
            </a:r>
            <a:r>
              <a:rPr lang="cs-CZ" sz="24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klasifikační analýzy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(expertní) je založena na roztřídění jednotlivých nákladových položek do skupin variabilních a fixních (konstantních) nákladů na základě posouzení jejich chování při měnícím se objemu produkce.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Poznámka: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Druhově stejný typ nákladů nemusí být zařazen „jednoznačně  a trvale“  do jedné z skupin nákladů.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(metoda dvou období)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81075"/>
            <a:ext cx="8820472" cy="58769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446088" algn="l"/>
                <a:tab pos="4572000" algn="l"/>
              </a:tabLst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Metoda dvou období využívá ke konstrukci nákladové funkce pouze dva extremní body ve výrobě. Principem řešení je sestavení rovnice přímky s využitím „souřadnic“ dvou extrémních bodů:</a:t>
            </a: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tabLst>
                <a:tab pos="446088" algn="l"/>
                <a:tab pos="4572000" algn="l"/>
              </a:tabLst>
              <a:defRPr/>
            </a:pPr>
            <a:endParaRPr lang="cs-CZ" sz="2400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00B050"/>
              </a:buClr>
              <a:buSzTx/>
              <a:buFont typeface="Wingdings" pitchFamily="2" charset="2"/>
              <a:buAutoNum type="arabicPeriod"/>
              <a:tabLst>
                <a:tab pos="446088" algn="l"/>
                <a:tab pos="4572000" algn="l"/>
              </a:tabLst>
              <a:defRPr/>
            </a:pP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N </a:t>
            </a:r>
            <a:r>
              <a:rPr lang="cs-CZ" sz="2400" i="1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QMIN 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2400" b="1" i="1" u="sng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Q</a:t>
            </a:r>
            <a:r>
              <a:rPr lang="cs-CZ" sz="2400" i="1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400" b="1" i="1" u="sng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	byly dosazeny souřadnice bodu 		A dle předchozího diagramu </a:t>
            </a:r>
            <a:b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	A</a:t>
            </a:r>
            <a:r>
              <a:rPr lang="en-US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i="1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,, N</a:t>
            </a:r>
            <a:r>
              <a:rPr lang="cs-CZ" sz="2400" i="1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QMIN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rgbClr val="FFFF00"/>
              </a:buClr>
              <a:buSzTx/>
              <a:buNone/>
              <a:tabLst>
                <a:tab pos="446088" algn="l"/>
                <a:tab pos="4572000" algn="l"/>
              </a:tabLst>
              <a:defRPr/>
            </a:pPr>
            <a:r>
              <a:rPr lang="cs-CZ" sz="2400" i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.	N</a:t>
            </a:r>
            <a:r>
              <a:rPr lang="cs-CZ" sz="2400" i="1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QMAX  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b="1" i="1" u="sng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∙ Q</a:t>
            </a:r>
            <a:r>
              <a:rPr lang="cs-CZ" sz="2400" i="1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400" b="1" i="1" u="sng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byly dosazeny souřadnice bodu 		B dle předchozího diagramu </a:t>
            </a:r>
            <a:b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	B</a:t>
            </a:r>
            <a:r>
              <a:rPr lang="en-US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Q</a:t>
            </a:r>
            <a:r>
              <a:rPr lang="cs-CZ" sz="2400" i="1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, N</a:t>
            </a:r>
            <a:r>
              <a:rPr lang="cs-CZ" sz="2400" i="1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QMAX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endParaRPr lang="cs-CZ" sz="2400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AutoNum type="arabicPeriod"/>
              <a:tabLst>
                <a:tab pos="446088" algn="l"/>
                <a:tab pos="4572000" algn="l"/>
              </a:tabLst>
              <a:defRPr/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Nákladová funkce (metoda dvou období)</a:t>
            </a:r>
          </a:p>
        </p:txBody>
      </p:sp>
      <p:graphicFrame>
        <p:nvGraphicFramePr>
          <p:cNvPr id="1024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127125"/>
          <a:ext cx="9144000" cy="5730875"/>
        </p:xfrm>
        <a:graphic>
          <a:graphicData uri="http://schemas.openxmlformats.org/presentationml/2006/ole">
            <p:oleObj spid="_x0000_s4104" name="Dokument" r:id="rId3" imgW="5775404" imgH="3427505" progId="">
              <p:embed/>
            </p:oleObj>
          </a:graphicData>
        </a:graphic>
      </p:graphicFrame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979613" y="4149725"/>
            <a:ext cx="4318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 flipV="1">
            <a:off x="6227763" y="1736725"/>
            <a:ext cx="79216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>
                <a:solidFill>
                  <a:srgbClr val="FFFFFF"/>
                </a:solidFill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90872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(metoda dvou bodů)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24745"/>
            <a:ext cx="8856984" cy="5544615"/>
          </a:xfrm>
        </p:spPr>
        <p:txBody>
          <a:bodyPr/>
          <a:lstStyle/>
          <a:p>
            <a:pPr marL="0" lv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Metoda dvou bodů (metoda průměru) </a:t>
            </a:r>
            <a:endParaRPr lang="cs-CZ" sz="24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Vyžaduje </a:t>
            </a:r>
            <a:r>
              <a:rPr lang="cs-CZ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údaje </a:t>
            </a:r>
            <a:r>
              <a:rPr lang="cs-CZ" sz="2400" i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alespoň za čtyři období</a:t>
            </a:r>
            <a:r>
              <a:rPr lang="cs-CZ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Vstupní údaje se seřadí od největšího objemu výroby k nejmenšímu. Pak se soubor vstupních údajů rozdělí na dvě skupiny, pro každou skupinu se vypočítá průměrný objem výroby za jedno období a průměrné náklady za jedno období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None/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Vypočtené průměrné hodnoty se dosadí v obou případech do lineárních rovnic o dvou neznámých se zjistí konstanty nákladové funkce. 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Postup stanovení parametrů nákladové funkce v této fázi výpočtu je shodný s výpočtem dle metody dvou období.</a:t>
            </a:r>
            <a:endParaRPr lang="cs-CZ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163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Nákladová funkce (metoda dvou bodů)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04464201"/>
              </p:ext>
            </p:extLst>
          </p:nvPr>
        </p:nvGraphicFramePr>
        <p:xfrm>
          <a:off x="4763" y="982663"/>
          <a:ext cx="9085262" cy="5418137"/>
        </p:xfrm>
        <a:graphic>
          <a:graphicData uri="http://schemas.openxmlformats.org/presentationml/2006/ole">
            <p:oleObj spid="_x0000_s5128" name="Document" r:id="rId3" imgW="5746651" imgH="342689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980728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Nákladová funkce </a:t>
            </a:r>
            <a:r>
              <a:rPr lang="cs-CZ" sz="24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(metoda regresní a korelační analýzy)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5"/>
            <a:ext cx="8229600" cy="5733256"/>
          </a:xfrm>
        </p:spPr>
        <p:txBody>
          <a:bodyPr/>
          <a:lstStyle/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Metoda regresní a korelační analýzy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dává nejvěrohodnější výsledky při sestavování </a:t>
            </a:r>
            <a:r>
              <a:rPr lang="cs-CZ" sz="24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nákladové funkce. 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Její nespornou předností je fakt, že lze </a:t>
            </a:r>
            <a:r>
              <a:rPr lang="cs-CZ" sz="24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nákladové funkce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sestrojit i pro </a:t>
            </a:r>
            <a:r>
              <a:rPr lang="cs-CZ" sz="24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nelineární průběh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S využitím tabulkového programu „Excel“ lze rychle zjistit i korelační koeficient (koeficient spolehlivosti).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Princip metody regresní a korelační analýzy: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Nákladová funkce (metoda regresní a korelační analýzy)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981200"/>
            <a:ext cx="8496944" cy="4876800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 využitím metody regresní a korelační analýzy lze rovněž stanovit hodnotu korelačního koeficientu </a:t>
            </a:r>
            <a:r>
              <a:rPr lang="cs-CZ" sz="2400" b="1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který čím více se blíží hodnotě </a:t>
            </a:r>
            <a:r>
              <a:rPr lang="cs-CZ" sz="2400" b="1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tím stanovená nákladová funkce lépe popisuje vývoj (závislost ) nákladů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Výpočet parametrů nákladové funkce metodou regresní a korelační analýzy je poměrně pracný. K výpočtu se využívá následujících vztahů: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cs-CZ" sz="2400" dirty="0" smtClean="0"/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Metoda regresní a korelační analýzy</a:t>
            </a:r>
            <a:endParaRPr lang="en-US" sz="2800" b="1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60350" y="1566863"/>
          <a:ext cx="8851900" cy="5116512"/>
        </p:xfrm>
        <a:graphic>
          <a:graphicData uri="http://schemas.openxmlformats.org/presentationml/2006/ole">
            <p:oleObj spid="_x0000_s6152" name="Document" r:id="rId4" imgW="6503930" imgH="3759796" progId="">
              <p:embed/>
            </p:oleObj>
          </a:graphicData>
        </a:graphic>
      </p:graphicFrame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Využití nákladových funkcí v podnikové praxi</a:t>
            </a:r>
            <a:endParaRPr lang="en-US" sz="2800" b="1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Znalost fixních a variabilních nákladů umožňuje posuzovat efektivnost racionalizačních opatření, slouží ke srovnání různých variant technologických postupů.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Jednotlivé varianty se obvykle liší výši svých variabilních i fixních nákladů. (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respektive variabilní náklady na jednotku produkce jsou shodné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), ale výkon výrobního zařízení umožňuje dosáhnout vyšší objem produkce na „výkonnějším“ novém zařízení.</a:t>
            </a:r>
            <a:endParaRPr lang="en-US" sz="2400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50405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 1/1</a:t>
            </a:r>
            <a:endParaRPr lang="en-US" sz="2800" b="1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0658" name="Object 2"/>
          <p:cNvGraphicFramePr>
            <a:graphicFrameLocks noChangeAspect="1"/>
          </p:cNvGraphicFramePr>
          <p:nvPr/>
        </p:nvGraphicFramePr>
        <p:xfrm>
          <a:off x="107504" y="908720"/>
          <a:ext cx="8878887" cy="5786437"/>
        </p:xfrm>
        <a:graphic>
          <a:graphicData uri="http://schemas.openxmlformats.org/presentationml/2006/ole">
            <p:oleObj spid="_x0000_s70664" name="Dokument" r:id="rId3" imgW="5918314" imgH="385831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5400675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3228975" algn="l"/>
              </a:tabLst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principy:</a:t>
            </a:r>
          </a:p>
          <a:p>
            <a:pPr marL="960438" lvl="1" indent="-503238" eaLnBrk="1" hangingPunct="1">
              <a:spcBef>
                <a:spcPct val="50000"/>
              </a:spcBef>
              <a:buClr>
                <a:srgbClr val="00B050"/>
              </a:buClr>
              <a:buFont typeface="Wingdings" pitchFamily="2" charset="2"/>
              <a:buChar char="q"/>
              <a:tabLst>
                <a:tab pos="3228975" algn="l"/>
              </a:tabLst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pojetí nákladů z pohledu finančního účetnictví,</a:t>
            </a:r>
          </a:p>
          <a:p>
            <a:pPr marL="960438" lvl="1" indent="-503238" eaLnBrk="1" hangingPunct="1">
              <a:spcBef>
                <a:spcPct val="50000"/>
              </a:spcBef>
              <a:buClr>
                <a:srgbClr val="00B050"/>
              </a:buClr>
              <a:buFont typeface="Wingdings" pitchFamily="2" charset="2"/>
              <a:buChar char="q"/>
              <a:tabLst>
                <a:tab pos="3228975" algn="l"/>
              </a:tabLst>
            </a:pPr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náklady v rámci vnitropodnikového (manažerského) účetnictví,</a:t>
            </a:r>
          </a:p>
          <a:p>
            <a:pPr eaLnBrk="1" hangingPunct="1">
              <a:spcBef>
                <a:spcPct val="50000"/>
              </a:spcBef>
              <a:buNone/>
              <a:tabLst>
                <a:tab pos="3228975" algn="l"/>
              </a:tabLst>
            </a:pPr>
            <a:r>
              <a:rPr lang="cs-CZ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náklady je nutno odlišit od peněžních výdajů,</a:t>
            </a:r>
          </a:p>
          <a:p>
            <a:pPr marL="960438" lvl="1" indent="-503238" eaLnBrk="1" hangingPunct="1">
              <a:spcBef>
                <a:spcPct val="50000"/>
              </a:spcBef>
              <a:buFont typeface="Wingdings" pitchFamily="2" charset="2"/>
              <a:buNone/>
              <a:tabLst>
                <a:tab pos="3228975" algn="l"/>
              </a:tabLst>
            </a:pPr>
            <a:endParaRPr lang="cs-CZ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3228975" algn="l"/>
              </a:tabLst>
            </a:pPr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Náklady podniku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jsou peněžní částky, které podnik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účelně vynaložil na získání </a:t>
            </a:r>
            <a:r>
              <a:rPr lang="cs-CZ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výnosů.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tabLst>
                <a:tab pos="3228975" algn="l"/>
              </a:tabLst>
            </a:pP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Jsou finančním ohodnocením spotřeby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výrobních faktorů.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/>
          <a:lstStyle/>
          <a:p>
            <a:pPr lvl="0" eaLnBrk="1" hangingPunct="1">
              <a:defRPr/>
            </a:pPr>
            <a:r>
              <a:rPr lang="cs-CZ" sz="1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 1/1</a:t>
            </a:r>
            <a:r>
              <a:rPr lang="cs-CZ" sz="1800" i="1" dirty="0" smtClean="0">
                <a:solidFill>
                  <a:schemeClr val="bg1"/>
                </a:solidFill>
                <a:effectLst/>
              </a:rPr>
              <a:t> </a:t>
            </a:r>
            <a:r>
              <a:rPr lang="cs-CZ" sz="18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Metodou </a:t>
            </a:r>
            <a:r>
              <a:rPr lang="cs-CZ" sz="1800" i="1" u="sng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dvou bodů</a:t>
            </a:r>
            <a:r>
              <a:rPr lang="cs-CZ" sz="18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a s využitím údajů uvedených v tabulce, stanovte matematickou podobu nákladové funkce pro měsíční období.</a:t>
            </a:r>
            <a:r>
              <a:rPr lang="cs-CZ" sz="2800" dirty="0" smtClean="0">
                <a:solidFill>
                  <a:schemeClr val="bg1"/>
                </a:solidFill>
                <a:effectLst/>
              </a:rPr>
              <a:t/>
            </a:r>
            <a:br>
              <a:rPr lang="cs-CZ" sz="2800" dirty="0" smtClean="0">
                <a:solidFill>
                  <a:schemeClr val="bg1"/>
                </a:solidFill>
                <a:effectLst/>
              </a:rPr>
            </a:b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712968" cy="5832647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251520" y="980728"/>
          <a:ext cx="5918200" cy="1549400"/>
        </p:xfrm>
        <a:graphic>
          <a:graphicData uri="http://schemas.openxmlformats.org/presentationml/2006/ole">
            <p:oleObj spid="_x0000_s71695" name="Dokument" r:id="rId3" imgW="5918314" imgH="1548942" progId="Word.Document.12">
              <p:embed/>
            </p:oleObj>
          </a:graphicData>
        </a:graphic>
      </p:graphicFrame>
      <p:graphicFrame>
        <p:nvGraphicFramePr>
          <p:cNvPr id="71684" name="Object 4"/>
          <p:cNvGraphicFramePr>
            <a:graphicFrameLocks noChangeAspect="1"/>
          </p:cNvGraphicFramePr>
          <p:nvPr/>
        </p:nvGraphicFramePr>
        <p:xfrm>
          <a:off x="251520" y="2636912"/>
          <a:ext cx="8643937" cy="3676650"/>
        </p:xfrm>
        <a:graphic>
          <a:graphicData uri="http://schemas.openxmlformats.org/presentationml/2006/ole">
            <p:oleObj spid="_x0000_s71696" name="Dokument" r:id="rId4" imgW="5762038" imgH="245159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/>
          <a:lstStyle/>
          <a:p>
            <a:pPr lvl="0" eaLnBrk="1" hangingPunct="1">
              <a:defRPr/>
            </a:pPr>
            <a:r>
              <a:rPr lang="cs-CZ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 1/2</a:t>
            </a:r>
            <a:r>
              <a:rPr lang="cs-CZ" sz="1800" i="1" dirty="0" smtClean="0">
                <a:solidFill>
                  <a:schemeClr val="bg1"/>
                </a:solidFill>
                <a:effectLst/>
              </a:rPr>
              <a:t> </a:t>
            </a:r>
            <a:r>
              <a:rPr lang="cs-CZ" sz="1800" i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Upravte nákladovou funkci sestavenou dle bodu ad a) tak, aby byla použitelná pro kvartální hodnocení.</a:t>
            </a:r>
            <a:r>
              <a:rPr lang="cs-CZ" sz="1800" dirty="0" smtClean="0">
                <a:solidFill>
                  <a:schemeClr val="bg1"/>
                </a:solidFill>
                <a:effectLst/>
              </a:rPr>
              <a:t/>
            </a:r>
            <a:br>
              <a:rPr lang="cs-CZ" sz="1800" dirty="0" smtClean="0">
                <a:solidFill>
                  <a:schemeClr val="bg1"/>
                </a:solidFill>
                <a:effectLst/>
              </a:rPr>
            </a:b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712968" cy="5832647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368152"/>
          </a:xfrm>
        </p:spPr>
        <p:txBody>
          <a:bodyPr/>
          <a:lstStyle/>
          <a:p>
            <a:pPr eaLnBrk="1" hangingPunct="1">
              <a:defRPr/>
            </a:pPr>
            <a:r>
              <a:rPr lang="cs-CZ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 1/3 </a:t>
            </a:r>
            <a:r>
              <a:rPr lang="cs-CZ" sz="1800" i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S jakým výsledkem hospodaření může kalkulovat management firmy za předpokladu, že měsíční produkce (Q</a:t>
            </a:r>
            <a:r>
              <a:rPr lang="cs-CZ" sz="1800" i="1" baseline="-250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MĚSÍC</a:t>
            </a:r>
            <a:r>
              <a:rPr lang="cs-CZ" sz="1800" i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) bude v objemu 4 500 m</a:t>
            </a:r>
            <a:r>
              <a:rPr lang="cs-CZ" sz="1800" i="1" baseline="300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800" i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 podlahových dílců?  </a:t>
            </a:r>
            <a:r>
              <a:rPr lang="cs-CZ" sz="1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8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712968" cy="5832647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50405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 2/1</a:t>
            </a:r>
            <a:endParaRPr lang="en-US" sz="2800" b="1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784976" cy="5832647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107504" y="727075"/>
          <a:ext cx="8878888" cy="6130925"/>
        </p:xfrm>
        <a:graphic>
          <a:graphicData uri="http://schemas.openxmlformats.org/presentationml/2006/ole">
            <p:oleObj spid="_x0000_s74761" name="Dokument" r:id="rId3" imgW="5918314" imgH="40869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50405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 2/1</a:t>
            </a:r>
            <a:endParaRPr lang="en-US" sz="2800" b="1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08720"/>
            <a:ext cx="8784976" cy="5832647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7827" name="Object 3"/>
          <p:cNvGraphicFramePr>
            <a:graphicFrameLocks noChangeAspect="1"/>
          </p:cNvGraphicFramePr>
          <p:nvPr/>
        </p:nvGraphicFramePr>
        <p:xfrm>
          <a:off x="107504" y="908720"/>
          <a:ext cx="5918200" cy="1890713"/>
        </p:xfrm>
        <a:graphic>
          <a:graphicData uri="http://schemas.openxmlformats.org/presentationml/2006/ole">
            <p:oleObj spid="_x0000_s77857" name="Dokument" r:id="rId3" imgW="5918314" imgH="1890631" progId="Word.Document.12">
              <p:embed/>
            </p:oleObj>
          </a:graphicData>
        </a:graphic>
      </p:graphicFrame>
      <p:graphicFrame>
        <p:nvGraphicFramePr>
          <p:cNvPr id="77828" name="Object 4"/>
          <p:cNvGraphicFramePr>
            <a:graphicFrameLocks noChangeAspect="1"/>
          </p:cNvGraphicFramePr>
          <p:nvPr/>
        </p:nvGraphicFramePr>
        <p:xfrm>
          <a:off x="0" y="3933056"/>
          <a:ext cx="8878887" cy="2782888"/>
        </p:xfrm>
        <a:graphic>
          <a:graphicData uri="http://schemas.openxmlformats.org/presentationml/2006/ole">
            <p:oleObj spid="_x0000_s77858" name="Dokument" r:id="rId4" imgW="5918314" imgH="1854265" progId="Word.Document.12">
              <p:embed/>
            </p:oleObj>
          </a:graphicData>
        </a:graphic>
      </p:graphicFrame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783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1196752"/>
            <a:ext cx="1533525" cy="381000"/>
          </a:xfrm>
          <a:prstGeom prst="rect">
            <a:avLst/>
          </a:prstGeom>
          <a:noFill/>
        </p:spPr>
      </p:pic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78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7838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1988840"/>
            <a:ext cx="895350" cy="180975"/>
          </a:xfrm>
          <a:prstGeom prst="rect">
            <a:avLst/>
          </a:prstGeom>
          <a:noFill/>
        </p:spPr>
      </p:pic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7841" name="Object 17"/>
          <p:cNvGraphicFramePr>
            <a:graphicFrameLocks noChangeAspect="1"/>
          </p:cNvGraphicFramePr>
          <p:nvPr/>
        </p:nvGraphicFramePr>
        <p:xfrm>
          <a:off x="0" y="3501008"/>
          <a:ext cx="8892480" cy="455612"/>
        </p:xfrm>
        <a:graphic>
          <a:graphicData uri="http://schemas.openxmlformats.org/presentationml/2006/ole">
            <p:oleObj spid="_x0000_s77859" name="Dokument" r:id="rId7" imgW="5762038" imgH="35069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54868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č.2/1</a:t>
            </a:r>
            <a:endParaRPr lang="en-US" sz="2800" b="1" i="1" dirty="0" smtClean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9036496" cy="6165303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8509136"/>
              </p:ext>
            </p:extLst>
          </p:nvPr>
        </p:nvGraphicFramePr>
        <p:xfrm>
          <a:off x="457200" y="1268760"/>
          <a:ext cx="8372007" cy="2692588"/>
        </p:xfrm>
        <a:graphic>
          <a:graphicData uri="http://schemas.openxmlformats.org/presentationml/2006/ole">
            <p:oleObj spid="_x0000_s92162" name="Dokument" r:id="rId3" imgW="5773798" imgH="1856957" progId="Word.Document.12">
              <p:embed/>
            </p:oleObj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34844780"/>
              </p:ext>
            </p:extLst>
          </p:nvPr>
        </p:nvGraphicFramePr>
        <p:xfrm>
          <a:off x="1403648" y="3861048"/>
          <a:ext cx="5773737" cy="2828925"/>
        </p:xfrm>
        <a:graphic>
          <a:graphicData uri="http://schemas.openxmlformats.org/presentationml/2006/ole">
            <p:oleObj spid="_x0000_s92163" name="Dokument" r:id="rId4" imgW="5773798" imgH="282942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54868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 3/1</a:t>
            </a:r>
            <a:endParaRPr lang="en-US" sz="2800" b="1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9036496" cy="6165303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0" y="764704"/>
          <a:ext cx="6734175" cy="5908675"/>
        </p:xfrm>
        <a:graphic>
          <a:graphicData uri="http://schemas.openxmlformats.org/presentationml/2006/ole">
            <p:oleObj spid="_x0000_s85001" name="Dokument" r:id="rId3" imgW="5905711" imgH="518114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548680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 3/1a </a:t>
            </a:r>
            <a:r>
              <a:rPr lang="cs-CZ" sz="20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Metoda dvou období</a:t>
            </a:r>
            <a:r>
              <a:rPr lang="cs-CZ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000" b="1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9036496" cy="6165303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8066" name="Object 2"/>
          <p:cNvGraphicFramePr>
            <a:graphicFrameLocks noChangeAspect="1"/>
          </p:cNvGraphicFramePr>
          <p:nvPr/>
        </p:nvGraphicFramePr>
        <p:xfrm>
          <a:off x="179512" y="764704"/>
          <a:ext cx="4538663" cy="3990975"/>
        </p:xfrm>
        <a:graphic>
          <a:graphicData uri="http://schemas.openxmlformats.org/presentationml/2006/ole">
            <p:oleObj spid="_x0000_s88072" name="Dokument" r:id="rId3" imgW="5905711" imgH="518114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548680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 3/b </a:t>
            </a:r>
            <a:r>
              <a:rPr lang="cs-CZ" sz="2000" i="1" dirty="0" smtClean="0">
                <a:solidFill>
                  <a:schemeClr val="bg1"/>
                </a:solidFill>
                <a:effectLst/>
              </a:rPr>
              <a:t>Metoda dvou bodů</a:t>
            </a:r>
            <a:r>
              <a:rPr lang="cs-CZ" sz="2000" dirty="0" smtClean="0">
                <a:solidFill>
                  <a:schemeClr val="bg1"/>
                </a:solidFill>
                <a:effectLst/>
              </a:rPr>
              <a:t/>
            </a:r>
            <a:br>
              <a:rPr lang="cs-CZ" sz="2000" dirty="0" smtClean="0">
                <a:solidFill>
                  <a:schemeClr val="bg1"/>
                </a:solidFill>
                <a:effectLst/>
              </a:rPr>
            </a:br>
            <a:endParaRPr lang="en-US" sz="2000" b="1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9036496" cy="6165303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180975" y="695325"/>
          <a:ext cx="4029075" cy="6046043"/>
        </p:xfrm>
        <a:graphic>
          <a:graphicData uri="http://schemas.openxmlformats.org/presentationml/2006/ole">
            <p:oleObj spid="_x0000_s87048" name="Dokument" r:id="rId3" imgW="5958283" imgH="446319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548680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 3/b </a:t>
            </a:r>
            <a:r>
              <a:rPr lang="cs-CZ" sz="2000" i="1" dirty="0" smtClean="0">
                <a:solidFill>
                  <a:schemeClr val="bg1"/>
                </a:solidFill>
                <a:effectLst/>
              </a:rPr>
              <a:t>Metoda dvou bodů</a:t>
            </a:r>
            <a:r>
              <a:rPr lang="cs-CZ" sz="2000" dirty="0" smtClean="0">
                <a:solidFill>
                  <a:schemeClr val="bg1"/>
                </a:solidFill>
                <a:effectLst/>
              </a:rPr>
              <a:t/>
            </a:r>
            <a:br>
              <a:rPr lang="cs-CZ" sz="2000" dirty="0" smtClean="0">
                <a:solidFill>
                  <a:schemeClr val="bg1"/>
                </a:solidFill>
                <a:effectLst/>
              </a:rPr>
            </a:br>
            <a:endParaRPr lang="en-US" sz="2000" b="1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9036496" cy="6165303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97520476"/>
              </p:ext>
            </p:extLst>
          </p:nvPr>
        </p:nvGraphicFramePr>
        <p:xfrm>
          <a:off x="107504" y="404664"/>
          <a:ext cx="7974583" cy="6138587"/>
        </p:xfrm>
        <a:graphic>
          <a:graphicData uri="http://schemas.openxmlformats.org/presentationml/2006/ole">
            <p:oleObj spid="_x0000_s93186" name="Dokument" r:id="rId3" imgW="5863664" imgH="4513667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1436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864096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Nákladová funkce</a:t>
            </a: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23528" y="1196975"/>
            <a:ext cx="8496944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Analýza</a:t>
            </a:r>
            <a:r>
              <a:rPr lang="cs-CZ" sz="24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nákladové funkce 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umožňuje členění nákladů do dvou základních skupin:</a:t>
            </a:r>
          </a:p>
          <a:p>
            <a:pPr marL="803275" lvl="1" indent="-346075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00B050"/>
              </a:buClr>
              <a:buSzTx/>
              <a:buFont typeface="Wingdings" pitchFamily="2" charset="2"/>
              <a:buChar char="q"/>
              <a:tabLst>
                <a:tab pos="446088" algn="l"/>
                <a:tab pos="539750" algn="l"/>
              </a:tabLst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fixní </a:t>
            </a:r>
            <a:r>
              <a:rPr lang="cs-CZ" sz="20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(konstantní) 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náklady,</a:t>
            </a:r>
          </a:p>
          <a:p>
            <a:pPr marL="803275" lvl="1" indent="-346075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00B050"/>
              </a:buClr>
              <a:buSzTx/>
              <a:buFont typeface="Wingdings" pitchFamily="2" charset="2"/>
              <a:buChar char="q"/>
              <a:tabLst>
                <a:tab pos="446088" algn="l"/>
                <a:tab pos="539750" algn="l"/>
              </a:tabLst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variabilní </a:t>
            </a:r>
            <a:r>
              <a:rPr lang="cs-CZ" sz="20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(proměnné)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náklady.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SzTx/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Uvedené členění nákladů je výsledkem závislosti nákladů na množství </a:t>
            </a:r>
            <a:r>
              <a:rPr lang="cs-CZ" sz="20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(objemu)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produkce.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Clr>
                <a:srgbClr val="00B050"/>
              </a:buClr>
              <a:buSzTx/>
              <a:buFont typeface="Wingdings" pitchFamily="2" charset="2"/>
              <a:buChar char="q"/>
              <a:tabLst>
                <a:tab pos="446088" algn="l"/>
                <a:tab pos="539750" algn="l"/>
              </a:tabLst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fixní náklady (má se na myslí celková výše fixních nákladů za 	určité období) jsou vůči změnám objemu produkce netečné.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548680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 3/c 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Regresní a korelační analýza</a:t>
            </a:r>
            <a:r>
              <a:rPr lang="cs-CZ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2000" b="1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9036496" cy="6165303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9091" name="Picture 3"/>
          <p:cNvPicPr>
            <a:picLocks noChangeAspect="1" noChangeArrowheads="1"/>
          </p:cNvPicPr>
          <p:nvPr/>
        </p:nvPicPr>
        <p:blipFill>
          <a:blip r:embed="rId2" cstate="print"/>
          <a:srcRect b="28671"/>
          <a:stretch>
            <a:fillRect/>
          </a:stretch>
        </p:blipFill>
        <p:spPr bwMode="auto">
          <a:xfrm>
            <a:off x="251520" y="1052736"/>
            <a:ext cx="7992888" cy="338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54868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 3/c </a:t>
            </a:r>
            <a:r>
              <a:rPr lang="cs-CZ" sz="28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Regresní a korelační analýza</a:t>
            </a:r>
            <a:endParaRPr lang="en-US" sz="2800" b="1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9036496" cy="6165303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kt 3"/>
          <p:cNvGraphicFramePr/>
          <p:nvPr/>
        </p:nvGraphicFramePr>
        <p:xfrm>
          <a:off x="539552" y="1196752"/>
          <a:ext cx="8208911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548680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Příklad č. 3/d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Nákladové funkce dle jednotlivých metod porovnejte a výsledky okomentujte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980728"/>
            <a:ext cx="5426075" cy="29749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0115" name="Object 3"/>
          <p:cNvGraphicFramePr>
            <a:graphicFrameLocks noChangeAspect="1"/>
          </p:cNvGraphicFramePr>
          <p:nvPr/>
        </p:nvGraphicFramePr>
        <p:xfrm>
          <a:off x="323850" y="4362450"/>
          <a:ext cx="8639175" cy="1838325"/>
        </p:xfrm>
        <a:graphic>
          <a:graphicData uri="http://schemas.openxmlformats.org/presentationml/2006/ole">
            <p:oleObj spid="_x0000_s90121" name="Dokument" r:id="rId4" imgW="5762038" imgH="122741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54868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Příklad č. </a:t>
            </a:r>
            <a:r>
              <a:rPr lang="cs-CZ" sz="2800" b="1" i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4/1</a:t>
            </a:r>
            <a:endParaRPr lang="en-US" sz="2800" b="1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9036496" cy="6165303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1138" name="Object 2"/>
          <p:cNvGraphicFramePr>
            <a:graphicFrameLocks noChangeAspect="1"/>
          </p:cNvGraphicFramePr>
          <p:nvPr/>
        </p:nvGraphicFramePr>
        <p:xfrm>
          <a:off x="0" y="764704"/>
          <a:ext cx="9144000" cy="4396928"/>
        </p:xfrm>
        <a:graphic>
          <a:graphicData uri="http://schemas.openxmlformats.org/presentationml/2006/ole">
            <p:oleObj spid="_x0000_s91144" name="Dokument" r:id="rId3" imgW="5762038" imgH="283468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9036496" cy="2016224"/>
          </a:xfrm>
        </p:spPr>
        <p:txBody>
          <a:bodyPr/>
          <a:lstStyle/>
          <a:p>
            <a:pPr algn="l">
              <a:spcAft>
                <a:spcPts val="600"/>
              </a:spcAft>
            </a:pPr>
            <a:r>
              <a:rPr lang="cs-CZ" sz="1200" dirty="0" smtClean="0">
                <a:solidFill>
                  <a:schemeClr val="bg2"/>
                </a:solidFill>
                <a:effectLst/>
              </a:rPr>
              <a:t>V rámci projektu „Výstavba kabelové sítě“ máte rozhodnout o volbě varianty pro výkop kabelové přípojky o délce 16 m a hloubce 120 cm mezi následujícími možnostmi: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/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>Výkop provést pásovým </a:t>
            </a:r>
            <a:r>
              <a:rPr lang="cs-CZ" sz="1200" dirty="0" err="1" smtClean="0">
                <a:solidFill>
                  <a:schemeClr val="bg2"/>
                </a:solidFill>
                <a:effectLst/>
              </a:rPr>
              <a:t>minibagrem</a:t>
            </a:r>
            <a:r>
              <a:rPr lang="cs-CZ" sz="1200" dirty="0" smtClean="0">
                <a:solidFill>
                  <a:schemeClr val="bg2"/>
                </a:solidFill>
                <a:effectLst/>
              </a:rPr>
              <a:t>, jehož ekonomické parametry jsou následující: 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>cena výkopu za 1 m o hloubce 120 cm činí 145 Kč/m fixní náklady spojené s dovozem </a:t>
            </a:r>
            <a:r>
              <a:rPr lang="cs-CZ" sz="1200" dirty="0" err="1" smtClean="0">
                <a:solidFill>
                  <a:schemeClr val="bg2"/>
                </a:solidFill>
                <a:effectLst/>
              </a:rPr>
              <a:t>minibagru</a:t>
            </a:r>
            <a:r>
              <a:rPr lang="cs-CZ" sz="1200" dirty="0" smtClean="0">
                <a:solidFill>
                  <a:schemeClr val="bg2"/>
                </a:solidFill>
                <a:effectLst/>
              </a:rPr>
              <a:t> jsou vyčísleny na 2 750 Kč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/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>Výkop zajistit skupinou kopáčů, kteří požadují:cena výkopu za 1 m o hloubce 120 cm činí 350 Kč/m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>fixní náklady spojené s dovozem skupiny pracovníků jsou vyčísleny na 300 Kč.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>Úkol: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i="1" dirty="0" smtClean="0">
                <a:solidFill>
                  <a:srgbClr val="00B050"/>
                </a:solidFill>
                <a:effectLst/>
              </a:rPr>
              <a:t>Zakreslete schematicky nákladové funkce obou variant</a:t>
            </a:r>
            <a:endParaRPr lang="cs-CZ" sz="1200" dirty="0">
              <a:solidFill>
                <a:srgbClr val="00B050"/>
              </a:solidFill>
              <a:effectLst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2856"/>
            <a:ext cx="9036496" cy="4725143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132856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1200" dirty="0" smtClean="0">
                <a:solidFill>
                  <a:schemeClr val="bg2"/>
                </a:solidFill>
                <a:effectLst/>
              </a:rPr>
              <a:t>V rámci projektu „Výstavba kabelové sítě“ máte rozhodnout o volbě varianty pro výkop kabelové přípojky o délce 16 m a hloubce 120 cm mezi následujícími možnostmi: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/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>Výkop provést pásovým </a:t>
            </a:r>
            <a:r>
              <a:rPr lang="cs-CZ" sz="1200" dirty="0" err="1" smtClean="0">
                <a:solidFill>
                  <a:schemeClr val="bg2"/>
                </a:solidFill>
                <a:effectLst/>
              </a:rPr>
              <a:t>minibagrem</a:t>
            </a:r>
            <a:r>
              <a:rPr lang="cs-CZ" sz="1200" dirty="0" smtClean="0">
                <a:solidFill>
                  <a:schemeClr val="bg2"/>
                </a:solidFill>
                <a:effectLst/>
              </a:rPr>
              <a:t>, jehož ekonomické parametry jsou následující: 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>cena výkopu za 1 m o hloubce 120 cm činí 145 Kč/m fixní náklady spojené s dovozem </a:t>
            </a:r>
            <a:r>
              <a:rPr lang="cs-CZ" sz="1200" dirty="0" err="1" smtClean="0">
                <a:solidFill>
                  <a:schemeClr val="bg2"/>
                </a:solidFill>
                <a:effectLst/>
              </a:rPr>
              <a:t>minibagru</a:t>
            </a:r>
            <a:r>
              <a:rPr lang="cs-CZ" sz="1200" dirty="0" smtClean="0">
                <a:solidFill>
                  <a:schemeClr val="bg2"/>
                </a:solidFill>
                <a:effectLst/>
              </a:rPr>
              <a:t> jsou vyčísleny na 2 750 Kč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/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>Výkop zajistit skupinou kopáčů, kteří požadují:cena výkopu za 1 m o hloubce 120 cm činí 350 Kč/m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>fixní náklady spojené s dovozem skupiny pracovníků jsou vyčísleny na 300 Kč.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>Úkol: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i="1" dirty="0" smtClean="0">
                <a:solidFill>
                  <a:srgbClr val="00B050"/>
                </a:solidFill>
                <a:effectLst/>
              </a:rPr>
              <a:t>Rozhodněte, kterou variantu zvolíte pro vlastní výkop kabelové přípojky</a:t>
            </a:r>
            <a:endParaRPr lang="en-US" sz="12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2856"/>
            <a:ext cx="9036496" cy="4725143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496" cy="2276872"/>
          </a:xfrm>
        </p:spPr>
        <p:txBody>
          <a:bodyPr/>
          <a:lstStyle/>
          <a:p>
            <a:pPr lvl="2" algn="l" eaLnBrk="1" hangingPunct="1">
              <a:defRPr/>
            </a:pPr>
            <a:r>
              <a:rPr lang="cs-CZ" sz="1200" dirty="0" smtClean="0">
                <a:solidFill>
                  <a:schemeClr val="bg2"/>
                </a:solidFill>
                <a:effectLst/>
              </a:rPr>
              <a:t>V rámci projektu „Výstavba kabelové sítě“ máte rozhodnout o volbě varianty pro výkop kabelové přípojky o délce 16 m a hloubce 120 cm mezi následujícími možnostmi: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/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>Výkop provést pásovým </a:t>
            </a:r>
            <a:r>
              <a:rPr lang="cs-CZ" sz="1200" dirty="0" err="1" smtClean="0">
                <a:solidFill>
                  <a:schemeClr val="bg2"/>
                </a:solidFill>
                <a:effectLst/>
              </a:rPr>
              <a:t>minibagrem</a:t>
            </a:r>
            <a:r>
              <a:rPr lang="cs-CZ" sz="1200" dirty="0" smtClean="0">
                <a:solidFill>
                  <a:schemeClr val="bg2"/>
                </a:solidFill>
                <a:effectLst/>
              </a:rPr>
              <a:t>, jehož ekonomické parametry jsou následující: 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>cena výkopu za 1 m o hloubce 120 cm činí 145 Kč/m fixní náklady spojené s dovozem </a:t>
            </a:r>
            <a:r>
              <a:rPr lang="cs-CZ" sz="1200" dirty="0" err="1" smtClean="0">
                <a:solidFill>
                  <a:schemeClr val="bg2"/>
                </a:solidFill>
                <a:effectLst/>
              </a:rPr>
              <a:t>minibagru</a:t>
            </a:r>
            <a:r>
              <a:rPr lang="cs-CZ" sz="1200" dirty="0" smtClean="0">
                <a:solidFill>
                  <a:schemeClr val="bg2"/>
                </a:solidFill>
                <a:effectLst/>
              </a:rPr>
              <a:t> jsou vyčísleny na 2 750 Kč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/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>Výkop zajistit skupinou kopáčů, kteří požadují:cena výkopu za 1 m o hloubce 120 cm činí 350 Kč/m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>fixní náklady spojené s dovozem skupiny pracovníků jsou vyčísleny na 300 Kč.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dirty="0" smtClean="0">
                <a:solidFill>
                  <a:schemeClr val="bg2"/>
                </a:solidFill>
                <a:effectLst/>
              </a:rPr>
              <a:t>Úkol:</a:t>
            </a:r>
            <a:br>
              <a:rPr lang="cs-CZ" sz="1200" dirty="0" smtClean="0">
                <a:solidFill>
                  <a:schemeClr val="bg2"/>
                </a:solidFill>
                <a:effectLst/>
              </a:rPr>
            </a:br>
            <a:r>
              <a:rPr lang="cs-CZ" sz="1200" i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Při jaké délce výkopu kabelové přípojky bude lhostejno, kterou variantu zvolíte?</a:t>
            </a:r>
            <a:r>
              <a:rPr lang="cs-CZ" sz="12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200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en-US" sz="1200" b="1" i="1" dirty="0" smtClean="0">
              <a:solidFill>
                <a:srgbClr val="00B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32856"/>
            <a:ext cx="9036496" cy="4725143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Závislost fixních nákladů na množství (objemu ) produkce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938" y="1487488"/>
          <a:ext cx="9136062" cy="5408612"/>
        </p:xfrm>
        <a:graphic>
          <a:graphicData uri="http://schemas.openxmlformats.org/presentationml/2006/ole">
            <p:oleObj spid="_x0000_s1032" name="Dokument" r:id="rId3" imgW="5785319" imgH="342835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Variabilní náklady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588" y="1555750"/>
          <a:ext cx="9090025" cy="5349875"/>
        </p:xfrm>
        <a:graphic>
          <a:graphicData uri="http://schemas.openxmlformats.org/presentationml/2006/ole">
            <p:oleObj spid="_x0000_s2056" name="Dokument" r:id="rId3" imgW="5825615" imgH="342835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  <a:endParaRPr lang="en-US" sz="2800" b="1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10000"/>
              </a:lnSpc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Parametrem (parametry) nákladové funkce se rozumí stanovení (kvantifikace) hodnot variabilních nákladů </a:t>
            </a:r>
            <a:r>
              <a:rPr lang="cs-CZ" sz="24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(jednotkových) a celkových fixních nákladů </a:t>
            </a:r>
            <a:r>
              <a:rPr lang="cs-CZ" sz="24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v nákladové funkci.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Platí vztah: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 = N</a:t>
            </a:r>
            <a:r>
              <a:rPr lang="cs-CZ" sz="2400" b="1" i="1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24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+ F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	(1)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Dále platí:</a:t>
            </a:r>
          </a:p>
          <a:p>
            <a:pPr eaLnBrk="1" hangingPunct="1">
              <a:spcBef>
                <a:spcPts val="1800"/>
              </a:spcBef>
              <a:spcAft>
                <a:spcPts val="6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i="1" baseline="-25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= v ∙ Q</a:t>
            </a:r>
          </a:p>
          <a:p>
            <a:pPr marL="0" indent="0" algn="just" eaLnBrk="1" hangingPunct="1">
              <a:lnSpc>
                <a:spcPct val="110000"/>
              </a:lnSpc>
              <a:spcBef>
                <a:spcPct val="50000"/>
              </a:spcBef>
              <a:spcAft>
                <a:spcPct val="50000"/>
              </a:spcAft>
              <a:buFont typeface="Wingdings" pitchFamily="2" charset="2"/>
              <a:buNone/>
              <a:tabLst>
                <a:tab pos="446088" algn="l"/>
                <a:tab pos="539750" algn="l"/>
              </a:tabLst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28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875"/>
            <a:ext cx="8676456" cy="5256485"/>
          </a:xfrm>
        </p:spPr>
        <p:txBody>
          <a:bodyPr/>
          <a:lstStyle/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dirty="0" smtClean="0"/>
              <a:t> </a:t>
            </a:r>
            <a:r>
              <a:rPr lang="cs-CZ" sz="24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cs-CZ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b="1" i="1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· Q + </a:t>
            </a:r>
            <a:r>
              <a:rPr lang="cs-CZ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endParaRPr lang="cs-CZ" sz="24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endParaRPr lang="cs-CZ" sz="2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kde: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variabilní náklady vztažené na jednotku produkce 	(jednotkové variabilní</a:t>
            </a:r>
            <a:r>
              <a:rPr lang="cs-CZ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náklady)              </a:t>
            </a:r>
            <a:r>
              <a:rPr lang="cs-CZ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[Kč/ks,m,kg…]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007100" algn="l"/>
                <a:tab pos="6096000" algn="l"/>
              </a:tabLst>
              <a:defRPr/>
            </a:pP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Q 	množství (objem, masa) produkce	 [ks,m,kg…]</a:t>
            </a: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endParaRPr lang="cs-CZ" sz="2400" i="1" dirty="0" smtClean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35000"/>
              </a:spcBef>
              <a:spcAft>
                <a:spcPct val="35000"/>
              </a:spcAft>
              <a:buFont typeface="Wingdings" pitchFamily="2" charset="2"/>
              <a:buNone/>
              <a:tabLst>
                <a:tab pos="981075" algn="l"/>
                <a:tab pos="6913563" algn="l"/>
              </a:tabLst>
              <a:defRPr/>
            </a:pP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400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celková výše fixních nákladů za příslušné období     [Kč]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00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Metody pro stanovení parametrů nákladových funkcí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341438"/>
            <a:ext cx="8858250" cy="551656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FFFF00"/>
              </a:buClr>
              <a:buFont typeface="Wingdings" pitchFamily="2" charset="2"/>
              <a:buNone/>
              <a:tabLst>
                <a:tab pos="1344613" algn="l"/>
              </a:tabLst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Přehled vybraných </a:t>
            </a:r>
            <a:r>
              <a:rPr lang="cs-CZ" sz="2400" u="sng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metodických postupů</a:t>
            </a: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k stanovení matematické (grafické) formy </a:t>
            </a:r>
            <a:r>
              <a:rPr lang="cs-CZ" sz="24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nákladové funkce: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00B05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klasifikační analýza (expertní analýza),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00B05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metoda dvou období,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00B05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grafické řešení (bodový diagram),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00B05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metoda dvou bodů.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00B05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regresní a korelační analýza,</a:t>
            </a:r>
          </a:p>
          <a:p>
            <a:pPr marL="538163" indent="0" eaLnBrk="1" hangingPunct="1">
              <a:lnSpc>
                <a:spcPct val="120000"/>
              </a:lnSpc>
              <a:spcBef>
                <a:spcPct val="50000"/>
              </a:spcBef>
              <a:buClr>
                <a:srgbClr val="00B050"/>
              </a:buClr>
              <a:buSzTx/>
              <a:buFont typeface="Wingdings" pitchFamily="2" charset="2"/>
              <a:buChar char="q"/>
              <a:tabLst>
                <a:tab pos="1344613" algn="l"/>
              </a:tabLst>
              <a:defRPr/>
            </a:pPr>
            <a:r>
              <a:rPr lang="cs-CZ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	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Měsíční hodnoty produkce a celkových nákladů převzaté z účetnictví podnikatelského subjektu</a:t>
            </a:r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0" y="1344613"/>
          <a:ext cx="9118600" cy="5451475"/>
        </p:xfrm>
        <a:graphic>
          <a:graphicData uri="http://schemas.openxmlformats.org/presentationml/2006/ole">
            <p:oleObj spid="_x0000_s3080" name="Dokument" r:id="rId3" imgW="5746936" imgH="343541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7_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9_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0_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1_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2_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3_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4_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5_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PB_šablona">
  <a:themeElements>
    <a:clrScheme name="EPB_šablona 1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FFFFFF"/>
      </a:accent3>
      <a:accent4>
        <a:srgbClr val="000000"/>
      </a:accent4>
      <a:accent5>
        <a:srgbClr val="BCBFCE"/>
      </a:accent5>
      <a:accent6>
        <a:srgbClr val="90A6BA"/>
      </a:accent6>
      <a:hlink>
        <a:srgbClr val="B292CA"/>
      </a:hlink>
      <a:folHlink>
        <a:srgbClr val="6B5680"/>
      </a:folHlink>
    </a:clrScheme>
    <a:fontScheme name="EPB_šablon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PB_šablona 1">
        <a:dk1>
          <a:srgbClr val="000000"/>
        </a:dk1>
        <a:lt1>
          <a:srgbClr val="FFFFFF"/>
        </a:lt1>
        <a:dk2>
          <a:srgbClr val="464653"/>
        </a:dk2>
        <a:lt2>
          <a:srgbClr val="DDE9EC"/>
        </a:lt2>
        <a:accent1>
          <a:srgbClr val="727CA3"/>
        </a:accent1>
        <a:accent2>
          <a:srgbClr val="9FB8CD"/>
        </a:accent2>
        <a:accent3>
          <a:srgbClr val="FFFFFF"/>
        </a:accent3>
        <a:accent4>
          <a:srgbClr val="000000"/>
        </a:accent4>
        <a:accent5>
          <a:srgbClr val="BCBFCE"/>
        </a:accent5>
        <a:accent6>
          <a:srgbClr val="90A6BA"/>
        </a:accent6>
        <a:hlink>
          <a:srgbClr val="B292CA"/>
        </a:hlink>
        <a:folHlink>
          <a:srgbClr val="6B56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VZOR">
  <a:themeElements>
    <a:clrScheme name="VZOR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VZO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ZOR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OR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OR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571</Words>
  <Application>Microsoft Office PowerPoint</Application>
  <PresentationFormat>Předvádění na obrazovce (4:3)</PresentationFormat>
  <Paragraphs>93</Paragraphs>
  <Slides>36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18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56" baseType="lpstr">
      <vt:lpstr>Motiv sady Office</vt:lpstr>
      <vt:lpstr>EPB_šablona</vt:lpstr>
      <vt:lpstr>VZOR</vt:lpstr>
      <vt:lpstr>1_VZOR</vt:lpstr>
      <vt:lpstr>2_VZOR</vt:lpstr>
      <vt:lpstr>3_VZOR</vt:lpstr>
      <vt:lpstr>4_VZOR</vt:lpstr>
      <vt:lpstr>5_VZOR</vt:lpstr>
      <vt:lpstr>6_VZOR</vt:lpstr>
      <vt:lpstr>7_VZOR</vt:lpstr>
      <vt:lpstr>8_VZOR</vt:lpstr>
      <vt:lpstr>9_VZOR</vt:lpstr>
      <vt:lpstr>10_VZOR</vt:lpstr>
      <vt:lpstr>11_VZOR</vt:lpstr>
      <vt:lpstr>12_VZOR</vt:lpstr>
      <vt:lpstr>13_VZOR</vt:lpstr>
      <vt:lpstr>14_VZOR</vt:lpstr>
      <vt:lpstr>15_VZOR</vt:lpstr>
      <vt:lpstr>Dokument</vt:lpstr>
      <vt:lpstr>Document</vt:lpstr>
      <vt:lpstr>Matematická formulace nákladových funkcí metodou dvou bodů a využitím  regresní a korelační analýzy. Příklady využití nákladových funkcí v ekonomické praxi.</vt:lpstr>
      <vt:lpstr>Náklady</vt:lpstr>
      <vt:lpstr>Nákladová funkce</vt:lpstr>
      <vt:lpstr>Závislost fixních nákladů na množství (objemu ) produkce</vt:lpstr>
      <vt:lpstr>Variabilní náklady</vt:lpstr>
      <vt:lpstr>Metody pro stanovení parametrů nákladových funkcí</vt:lpstr>
      <vt:lpstr>Metody pro stanovení parametrů nákladových funkcí</vt:lpstr>
      <vt:lpstr>Metody pro stanovení parametrů nákladových funkcí</vt:lpstr>
      <vt:lpstr>Měsíční hodnoty produkce a celkových nákladů převzaté z účetnictví podnikatelského subjektu</vt:lpstr>
      <vt:lpstr>Nákladová funkce (klasifikační analýza)</vt:lpstr>
      <vt:lpstr>Nákladová funkce (metoda dvou období)</vt:lpstr>
      <vt:lpstr>Nákladová funkce (metoda dvou období)</vt:lpstr>
      <vt:lpstr>Nákladová funkce (metoda dvou bodů)</vt:lpstr>
      <vt:lpstr>Nákladová funkce (metoda dvou bodů)</vt:lpstr>
      <vt:lpstr>Nákladová funkce (metoda regresní a korelační analýzy)</vt:lpstr>
      <vt:lpstr>Nákladová funkce (metoda regresní a korelační analýzy)</vt:lpstr>
      <vt:lpstr>Metoda regresní a korelační analýzy</vt:lpstr>
      <vt:lpstr>Využití nákladových funkcí v podnikové praxi</vt:lpstr>
      <vt:lpstr>Příklad č. 1/1</vt:lpstr>
      <vt:lpstr>Příklad č. 1/1 Metodou dvou bodů a s využitím údajů uvedených v tabulce, stanovte matematickou podobu nákladové funkce pro měsíční období.  </vt:lpstr>
      <vt:lpstr>  Příklad č. 1/2 Upravte nákladovou funkci sestavenou dle bodu ad a) tak, aby byla použitelná pro kvartální hodnocení.    </vt:lpstr>
      <vt:lpstr> Příklad č. 1/3 S jakým výsledkem hospodaření může kalkulovat management firmy za předpokladu, že měsíční produkce (QMĚSÍC) bude v objemu 4 500 m2 podlahových dílců?    </vt:lpstr>
      <vt:lpstr>Příklad č. 2/1</vt:lpstr>
      <vt:lpstr>Příklad č. 2/1</vt:lpstr>
      <vt:lpstr>Příklad č.2/1</vt:lpstr>
      <vt:lpstr>Příklad č. 3/1</vt:lpstr>
      <vt:lpstr> Příklad č. 3/1a Metoda dvou období </vt:lpstr>
      <vt:lpstr> Příklad č. 3/b Metoda dvou bodů </vt:lpstr>
      <vt:lpstr> Příklad č. 3/b Metoda dvou bodů </vt:lpstr>
      <vt:lpstr> Příklad č. 3/c Regresní a korelační analýza </vt:lpstr>
      <vt:lpstr>Příklad č. 3/c Regresní a korelační analýza</vt:lpstr>
      <vt:lpstr>  Příklad č. 3/d Nákladové funkce dle jednotlivých metod porovnejte a výsledky okomentujte </vt:lpstr>
      <vt:lpstr>Příklad č. 4/1</vt:lpstr>
      <vt:lpstr>V rámci projektu „Výstavba kabelové sítě“ máte rozhodnout o volbě varianty pro výkop kabelové přípojky o délce 16 m a hloubce 120 cm mezi následujícími možnostmi:  Výkop provést pásovým minibagrem, jehož ekonomické parametry jsou následující:  cena výkopu za 1 m o hloubce 120 cm činí 145 Kč/m fixní náklady spojené s dovozem minibagru jsou vyčísleny na 2 750 Kč  Výkop zajistit skupinou kopáčů, kteří požadují:cena výkopu za 1 m o hloubce 120 cm činí 350 Kč/m fixní náklady spojené s dovozem skupiny pracovníků jsou vyčísleny na 300 Kč. Úkol: Zakreslete schematicky nákladové funkce obou variant</vt:lpstr>
      <vt:lpstr>V rámci projektu „Výstavba kabelové sítě“ máte rozhodnout o volbě varianty pro výkop kabelové přípojky o délce 16 m a hloubce 120 cm mezi následujícími možnostmi:  Výkop provést pásovým minibagrem, jehož ekonomické parametry jsou následující:  cena výkopu za 1 m o hloubce 120 cm činí 145 Kč/m fixní náklady spojené s dovozem minibagru jsou vyčísleny na 2 750 Kč  Výkop zajistit skupinou kopáčů, kteří požadují:cena výkopu za 1 m o hloubce 120 cm činí 350 Kč/m fixní náklady spojené s dovozem skupiny pracovníků jsou vyčísleny na 300 Kč. Úkol: Rozhodněte, kterou variantu zvolíte pro vlastní výkop kabelové přípojky</vt:lpstr>
      <vt:lpstr>V rámci projektu „Výstavba kabelové sítě“ máte rozhodnout o volbě varianty pro výkop kabelové přípojky o délce 16 m a hloubce 120 cm mezi následujícími možnostmi:  Výkop provést pásovým minibagrem, jehož ekonomické parametry jsou následující:  cena výkopu za 1 m o hloubce 120 cm činí 145 Kč/m fixní náklady spojené s dovozem minibagru jsou vyčísleny na 2 750 Kč  Výkop zajistit skupinou kopáčů, kteří požadují:cena výkopu za 1 m o hloubce 120 cm činí 350 Kč/m fixní náklady spojené s dovozem skupiny pracovníků jsou vyčísleny na 300 Kč. Úkol: Při jaké délce výkopu kabelové přípojky bude lhostejno, kterou variantu zvolíte?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Matematická formulace nákladových funkcí metodou dvou bodů a využitím  regresní a korelační analýzy</dc:title>
  <dc:creator>Uzivatel</dc:creator>
  <cp:lastModifiedBy>Uzivatel</cp:lastModifiedBy>
  <cp:revision>48</cp:revision>
  <dcterms:created xsi:type="dcterms:W3CDTF">2019-01-21T17:24:58Z</dcterms:created>
  <dcterms:modified xsi:type="dcterms:W3CDTF">2019-02-24T19:44:46Z</dcterms:modified>
</cp:coreProperties>
</file>