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2" r:id="rId2"/>
  </p:sldMasterIdLst>
  <p:notesMasterIdLst>
    <p:notesMasterId r:id="rId21"/>
  </p:notesMasterIdLst>
  <p:sldIdLst>
    <p:sldId id="343" r:id="rId3"/>
    <p:sldId id="317" r:id="rId4"/>
    <p:sldId id="305" r:id="rId5"/>
    <p:sldId id="315" r:id="rId6"/>
    <p:sldId id="327" r:id="rId7"/>
    <p:sldId id="306" r:id="rId8"/>
    <p:sldId id="307" r:id="rId9"/>
    <p:sldId id="310" r:id="rId10"/>
    <p:sldId id="334" r:id="rId11"/>
    <p:sldId id="336" r:id="rId12"/>
    <p:sldId id="323" r:id="rId13"/>
    <p:sldId id="322" r:id="rId14"/>
    <p:sldId id="337" r:id="rId15"/>
    <p:sldId id="344" r:id="rId16"/>
    <p:sldId id="345" r:id="rId17"/>
    <p:sldId id="347" r:id="rId18"/>
    <p:sldId id="339" r:id="rId19"/>
    <p:sldId id="346" r:id="rId20"/>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08" autoAdjust="0"/>
    <p:restoredTop sz="94660" autoAdjust="0"/>
  </p:normalViewPr>
  <p:slideViewPr>
    <p:cSldViewPr>
      <p:cViewPr varScale="1">
        <p:scale>
          <a:sx n="106" d="100"/>
          <a:sy n="106" d="100"/>
        </p:scale>
        <p:origin x="-17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88B8B6B-DAEC-497E-B4C2-305566F7F367}" type="datetimeFigureOut">
              <a:rPr lang="en-US"/>
              <a:pPr>
                <a:defRPr/>
              </a:pPr>
              <a:t>2/19/2019</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en-US" noProof="0" smtClean="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B9648E8-DD37-42D2-8A54-C917DEA5F53D}" type="slidenum">
              <a:rPr lang="en-US"/>
              <a:pPr>
                <a:defRPr/>
              </a:pPr>
              <a:t>‹#›</a:t>
            </a:fld>
            <a:endParaRPr lang="en-US"/>
          </a:p>
        </p:txBody>
      </p:sp>
    </p:spTree>
    <p:extLst>
      <p:ext uri="{BB962C8B-B14F-4D97-AF65-F5344CB8AC3E}">
        <p14:creationId xmlns="" xmlns:p14="http://schemas.microsoft.com/office/powerpoint/2010/main" val="23231426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7650" name="Rectangle 2"/>
          <p:cNvSpPr>
            <a:spLocks noGrp="1" noChangeArrowheads="1"/>
          </p:cNvSpPr>
          <p:nvPr>
            <p:ph type="ctrTitle" sz="quarter"/>
          </p:nvPr>
        </p:nvSpPr>
        <p:spPr>
          <a:xfrm>
            <a:off x="685800" y="1676400"/>
            <a:ext cx="7772400" cy="1828800"/>
          </a:xfrm>
        </p:spPr>
        <p:txBody>
          <a:bodyPr/>
          <a:lstStyle>
            <a:lvl1pPr>
              <a:defRPr/>
            </a:lvl1pPr>
          </a:lstStyle>
          <a:p>
            <a:r>
              <a:rPr lang="cs-CZ"/>
              <a:t>Klepnutím lze upravit styl předlohy nadpisů.</a:t>
            </a:r>
          </a:p>
        </p:txBody>
      </p:sp>
      <p:sp>
        <p:nvSpPr>
          <p:cNvPr id="2765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cs-CZ"/>
              <a:t>Klepnutím lze upravit styl předlohy podnadpisů.</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9ABF0136-C1EC-40AF-95F9-0E21658A30EF}"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6E759F7D-713B-4873-9347-C839DD206312}"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381000"/>
            <a:ext cx="2057400" cy="5715000"/>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381000"/>
            <a:ext cx="6019800" cy="57150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3BF3437-3E20-4536-9303-00044DE1E650}"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381000"/>
            <a:ext cx="8229600" cy="1371600"/>
          </a:xfrm>
        </p:spPr>
        <p:txBody>
          <a:bodyPr/>
          <a:lstStyle/>
          <a:p>
            <a:r>
              <a:rPr lang="cs-CZ" smtClean="0"/>
              <a:t>Klepnutím lze upravit styl předlohy nadpisů.</a:t>
            </a:r>
            <a:endParaRPr lang="en-US"/>
          </a:p>
        </p:txBody>
      </p:sp>
      <p:sp>
        <p:nvSpPr>
          <p:cNvPr id="3" name="Zástupný symbol pro text 2"/>
          <p:cNvSpPr>
            <a:spLocks noGrp="1"/>
          </p:cNvSpPr>
          <p:nvPr>
            <p:ph type="body" sz="half" idx="1"/>
          </p:nvPr>
        </p:nvSpPr>
        <p:spPr>
          <a:xfrm>
            <a:off x="457200" y="1981200"/>
            <a:ext cx="4038600" cy="41148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981200"/>
            <a:ext cx="4038600" cy="41148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04327C9E-1FDB-4707-9927-EF1718971987}"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7BBE8AC-4BC4-422A-A349-A92E3F75D2B3}" type="datetimeFigureOut">
              <a:rPr kumimoji="0" lang="cs-CZ"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19.2.2019</a:t>
            </a:fld>
            <a:endParaRPr kumimoji="0" lang="cs-CZ"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Zástupný symbol pro zápatí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Zástupný symbol pro číslo snímk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970E87-AA00-459F-8C20-B247F3FC95A2}" type="slidenum">
              <a:rPr kumimoji="0" lang="cs-CZ"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 xmlns:p14="http://schemas.microsoft.com/office/powerpoint/2010/main" val="3223882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5EEA1415-7CDB-4CC6-999F-696AB559F9FF}"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612533BC-D1BE-417F-84DE-52177D7F00F0}"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BA827111-7696-4CC5-923D-58EFD34B08E5}"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D125BADA-8C31-4E9A-859B-92897C54D4D6}"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B470E27E-4615-4EA3-A2A5-E93650EBE554}"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BA3985F5-1EF3-44CD-8949-FA293AE97635}"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7F590886-C72A-4E7E-BF36-04CA0FB05B57}"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CA42A281-AE00-474C-B195-BAD622E25E0B}"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alpha val="10000"/>
          </a:schemeClr>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26627"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66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cs-CZ"/>
          </a:p>
        </p:txBody>
      </p:sp>
      <p:sp>
        <p:nvSpPr>
          <p:cNvPr id="266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cs-CZ"/>
          </a:p>
        </p:txBody>
      </p:sp>
      <p:sp>
        <p:nvSpPr>
          <p:cNvPr id="266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F7BCFFD8-FE37-4807-9721-09E798ADEF9A}" type="slidenum">
              <a:rPr lang="cs-CZ"/>
              <a:pPr>
                <a:defRPr/>
              </a:pPr>
              <a:t>‹#›</a:t>
            </a:fld>
            <a:endParaRPr lang="cs-CZ"/>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lumMod val="50000"/>
            <a:alpha val="10000"/>
          </a:scheme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BE8AC-4BC4-422A-A349-A92E3F75D2B3}" type="datetimeFigureOut">
              <a:rPr lang="cs-CZ" smtClean="0"/>
              <a:pPr/>
              <a:t>19.2.2019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970E87-AA00-459F-8C20-B247F3FC95A2}" type="slidenum">
              <a:rPr lang="cs-CZ" smtClean="0"/>
              <a:pPr/>
              <a:t>‹#›</a:t>
            </a:fld>
            <a:endParaRPr lang="cs-CZ"/>
          </a:p>
        </p:txBody>
      </p:sp>
    </p:spTree>
    <p:extLst>
      <p:ext uri="{BB962C8B-B14F-4D97-AF65-F5344CB8AC3E}">
        <p14:creationId xmlns="" xmlns:p14="http://schemas.microsoft.com/office/powerpoint/2010/main" val="538307392"/>
      </p:ext>
    </p:extLst>
  </p:cSld>
  <p:clrMap bg1="lt1" tx1="dk1" bg2="lt2" tx2="dk2" accent1="accent1" accent2="accent2" accent3="accent3" accent4="accent4" accent5="accent5" accent6="accent6" hlink="hlink" folHlink="folHlink"/>
  <p:sldLayoutIdLst>
    <p:sldLayoutId id="214748366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Word_2007_Document1.docx"/><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package" Target="../embeddings/Word_2007_Document2.docx"/></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package" Target="../embeddings/Word_2007_Document3.docx"/><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package" Target="../embeddings/Word_2007_Document4.docx"/><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1052736"/>
            <a:ext cx="7772400" cy="1470025"/>
          </a:xfrm>
        </p:spPr>
        <p:txBody>
          <a:bodyPr>
            <a:normAutofit/>
          </a:bodyPr>
          <a:lstStyle/>
          <a:p>
            <a:pPr marL="457200" indent="-11113">
              <a:lnSpc>
                <a:spcPct val="80000"/>
              </a:lnSpc>
              <a:defRPr/>
            </a:pPr>
            <a:r>
              <a:rPr lang="cs-CZ" sz="2800" b="1" i="1" dirty="0">
                <a:latin typeface="Times New Roman" pitchFamily="18" charset="0"/>
                <a:cs typeface="Times New Roman" pitchFamily="18" charset="0"/>
              </a:rPr>
              <a:t>Rentabilita tržeb (výnosů), rentabilita nákladů, nákladovost.</a:t>
            </a:r>
          </a:p>
        </p:txBody>
      </p:sp>
      <p:sp>
        <p:nvSpPr>
          <p:cNvPr id="3" name="Podnadpis 2"/>
          <p:cNvSpPr>
            <a:spLocks noGrp="1"/>
          </p:cNvSpPr>
          <p:nvPr>
            <p:ph type="subTitle" idx="1"/>
          </p:nvPr>
        </p:nvSpPr>
        <p:spPr/>
        <p:txBody>
          <a:bodyPr>
            <a:normAutofit/>
          </a:bodyPr>
          <a:lstStyle/>
          <a:p>
            <a:r>
              <a:rPr lang="cs-CZ" sz="2800" i="1" dirty="0" smtClean="0">
                <a:solidFill>
                  <a:schemeClr val="tx1"/>
                </a:solidFill>
                <a:latin typeface="Times New Roman" pitchFamily="18" charset="0"/>
                <a:cs typeface="Times New Roman" pitchFamily="18" charset="0"/>
              </a:rPr>
              <a:t>Seminář z předmětu „Podniková ekonomika“</a:t>
            </a:r>
          </a:p>
          <a:p>
            <a:r>
              <a:rPr lang="cs-CZ" sz="2800" i="1" dirty="0" smtClean="0">
                <a:solidFill>
                  <a:schemeClr val="tx1"/>
                </a:solidFill>
                <a:latin typeface="Times New Roman" pitchFamily="18" charset="0"/>
                <a:cs typeface="Times New Roman" pitchFamily="18" charset="0"/>
              </a:rPr>
              <a:t>1</a:t>
            </a:r>
            <a:endParaRPr lang="cs-CZ" sz="2800" i="1"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492267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ChangeArrowheads="1"/>
          </p:cNvSpPr>
          <p:nvPr>
            <p:ph type="title"/>
          </p:nvPr>
        </p:nvSpPr>
        <p:spPr>
          <a:xfrm>
            <a:off x="457200" y="0"/>
            <a:ext cx="8229600" cy="981075"/>
          </a:xfrm>
        </p:spPr>
        <p:txBody>
          <a:bodyPr/>
          <a:lstStyle/>
          <a:p>
            <a:pPr>
              <a:defRPr/>
            </a:pPr>
            <a:r>
              <a:rPr lang="cs-CZ" sz="2800" b="1" i="1" dirty="0">
                <a:solidFill>
                  <a:schemeClr val="bg1"/>
                </a:solidFill>
                <a:effectLst/>
                <a:latin typeface="Times New Roman" pitchFamily="18" charset="0"/>
                <a:cs typeface="Times New Roman" pitchFamily="18" charset="0"/>
              </a:rPr>
              <a:t>Vztah mezi rentabilitou tržeb, rentabilitou nákladů a nákladovostí</a:t>
            </a:r>
            <a:r>
              <a:rPr lang="cs-CZ" sz="2800" b="1" i="1" dirty="0" smtClean="0">
                <a:solidFill>
                  <a:schemeClr val="bg1"/>
                </a:solidFill>
                <a:effectLst/>
                <a:latin typeface="Times New Roman" pitchFamily="18" charset="0"/>
                <a:cs typeface="Times New Roman" pitchFamily="18" charset="0"/>
              </a:rPr>
              <a:t>:</a:t>
            </a:r>
            <a:endParaRPr lang="cs-CZ" sz="2800" b="1" i="1" dirty="0">
              <a:solidFill>
                <a:schemeClr val="bg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ChangeArrowheads="1"/>
          </p:cNvSpPr>
          <p:nvPr>
            <p:ph type="title"/>
          </p:nvPr>
        </p:nvSpPr>
        <p:spPr>
          <a:xfrm>
            <a:off x="457200" y="0"/>
            <a:ext cx="8229600" cy="981075"/>
          </a:xfrm>
        </p:spPr>
        <p:txBody>
          <a:bodyPr/>
          <a:lstStyle/>
          <a:p>
            <a:pPr>
              <a:defRPr/>
            </a:pPr>
            <a:r>
              <a:rPr lang="cs-CZ" sz="2800" b="1" i="1" dirty="0">
                <a:solidFill>
                  <a:schemeClr val="bg2"/>
                </a:solidFill>
                <a:effectLst/>
                <a:latin typeface="Times New Roman" pitchFamily="18" charset="0"/>
                <a:cs typeface="Times New Roman" pitchFamily="18" charset="0"/>
              </a:rPr>
              <a:t>Vztah mezi rentabilitou tržeb, rentabilitou nákladů a nákladovostí:</a:t>
            </a:r>
          </a:p>
        </p:txBody>
      </p:sp>
      <p:graphicFrame>
        <p:nvGraphicFramePr>
          <p:cNvPr id="11266" name="Object 2"/>
          <p:cNvGraphicFramePr>
            <a:graphicFrameLocks noGrp="1" noChangeAspect="1"/>
          </p:cNvGraphicFramePr>
          <p:nvPr>
            <p:ph idx="1"/>
          </p:nvPr>
        </p:nvGraphicFramePr>
        <p:xfrm>
          <a:off x="0" y="1119188"/>
          <a:ext cx="9077325" cy="5738812"/>
        </p:xfrm>
        <a:graphic>
          <a:graphicData uri="http://schemas.openxmlformats.org/presentationml/2006/ole">
            <p:oleObj spid="_x0000_s11280" name="Dokument" r:id="rId3" imgW="5799548" imgH="4580799" progId="">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81000"/>
            <a:ext cx="8229600" cy="527050"/>
          </a:xfrm>
        </p:spPr>
        <p:txBody>
          <a:bodyPr/>
          <a:lstStyle/>
          <a:p>
            <a:pPr>
              <a:defRPr/>
            </a:pPr>
            <a:r>
              <a:rPr lang="cs-CZ" sz="2800" b="1" i="1" dirty="0" smtClean="0">
                <a:solidFill>
                  <a:schemeClr val="bg2"/>
                </a:solidFill>
                <a:effectLst/>
                <a:latin typeface="Times New Roman" pitchFamily="18" charset="0"/>
                <a:cs typeface="Times New Roman" pitchFamily="18" charset="0"/>
              </a:rPr>
              <a:t>Význam rentability v ekonomice podniku</a:t>
            </a:r>
            <a:endParaRPr lang="cs-CZ" sz="2800" b="1" i="1" dirty="0">
              <a:solidFill>
                <a:schemeClr val="bg2"/>
              </a:solidFill>
              <a:effectLst/>
              <a:latin typeface="Times New Roman" pitchFamily="18" charset="0"/>
              <a:cs typeface="Times New Roman" pitchFamily="18" charset="0"/>
            </a:endParaRPr>
          </a:p>
        </p:txBody>
      </p:sp>
      <p:sp>
        <p:nvSpPr>
          <p:cNvPr id="19459" name="Rectangle 3"/>
          <p:cNvSpPr>
            <a:spLocks noGrp="1" noChangeArrowheads="1"/>
          </p:cNvSpPr>
          <p:nvPr>
            <p:ph type="body" idx="1"/>
          </p:nvPr>
        </p:nvSpPr>
        <p:spPr>
          <a:xfrm>
            <a:off x="0" y="1125538"/>
            <a:ext cx="9144000" cy="5732462"/>
          </a:xfrm>
        </p:spPr>
        <p:txBody>
          <a:bodyPr/>
          <a:lstStyle/>
          <a:p>
            <a:pPr marL="85725" indent="0">
              <a:lnSpc>
                <a:spcPct val="120000"/>
              </a:lnSpc>
              <a:spcBef>
                <a:spcPct val="50000"/>
              </a:spcBef>
              <a:spcAft>
                <a:spcPct val="50000"/>
              </a:spcAft>
              <a:buFont typeface="Wingdings" pitchFamily="2" charset="2"/>
              <a:buNone/>
              <a:defRPr/>
            </a:pPr>
            <a:endParaRPr lang="cs-CZ" sz="2400" dirty="0" smtClean="0">
              <a:latin typeface="Arial" charset="0"/>
            </a:endParaRPr>
          </a:p>
          <a:p>
            <a:pPr marL="85725" indent="0">
              <a:lnSpc>
                <a:spcPct val="120000"/>
              </a:lnSpc>
              <a:spcBef>
                <a:spcPct val="50000"/>
              </a:spcBef>
              <a:spcAft>
                <a:spcPct val="50000"/>
              </a:spcAft>
              <a:buFont typeface="Wingdings" pitchFamily="2" charset="2"/>
              <a:buNone/>
              <a:defRPr/>
            </a:pPr>
            <a:r>
              <a:rPr lang="cs-CZ" sz="2400" dirty="0" smtClean="0">
                <a:solidFill>
                  <a:schemeClr val="bg1"/>
                </a:solidFill>
                <a:effectLst/>
                <a:latin typeface="Times New Roman" pitchFamily="18" charset="0"/>
                <a:cs typeface="Times New Roman" pitchFamily="18" charset="0"/>
              </a:rPr>
              <a:t>V rámci finanční analýzy se ve výpočtech pro stanovení rentability (výnosnosti) poměřuje </a:t>
            </a:r>
            <a:r>
              <a:rPr lang="cs-CZ" sz="2400" i="1" dirty="0" smtClean="0">
                <a:solidFill>
                  <a:srgbClr val="0070C0"/>
                </a:solidFill>
                <a:effectLst/>
                <a:latin typeface="Times New Roman" pitchFamily="18" charset="0"/>
                <a:cs typeface="Times New Roman" pitchFamily="18" charset="0"/>
              </a:rPr>
              <a:t>zisk po zdanění k tržbám. </a:t>
            </a:r>
          </a:p>
          <a:p>
            <a:pPr marL="85725" indent="0">
              <a:lnSpc>
                <a:spcPct val="120000"/>
              </a:lnSpc>
              <a:spcBef>
                <a:spcPct val="50000"/>
              </a:spcBef>
              <a:spcAft>
                <a:spcPct val="50000"/>
              </a:spcAft>
              <a:buFont typeface="Wingdings" pitchFamily="2" charset="2"/>
              <a:buNone/>
              <a:defRPr/>
            </a:pPr>
            <a:r>
              <a:rPr lang="cs-CZ" sz="2400" u="sng" dirty="0" smtClean="0">
                <a:solidFill>
                  <a:schemeClr val="bg2"/>
                </a:solidFill>
                <a:effectLst/>
                <a:latin typeface="Times New Roman" pitchFamily="18" charset="0"/>
                <a:cs typeface="Times New Roman" pitchFamily="18" charset="0"/>
              </a:rPr>
              <a:t>Pro účely posuzování provozní efektivnosti se nabízí použít zisk před zdaněním a odpočtem úroků (EBIT), který není ovlivněn ani mírou zdanění, ani strukturou kapitálu. Je proto vhodný pro posuzování provozní výnosnosti podnikatelských subjektů.</a:t>
            </a:r>
            <a:endParaRPr lang="cs-CZ" u="sng" dirty="0" smtClean="0">
              <a:solidFill>
                <a:schemeClr val="bg2"/>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116632"/>
            <a:ext cx="8229600" cy="504056"/>
          </a:xfrm>
        </p:spPr>
        <p:txBody>
          <a:bodyPr/>
          <a:lstStyle/>
          <a:p>
            <a:pPr>
              <a:defRPr/>
            </a:pPr>
            <a:r>
              <a:rPr lang="cs-CZ" sz="2800" b="1" i="1" dirty="0">
                <a:solidFill>
                  <a:schemeClr val="bg2"/>
                </a:solidFill>
                <a:effectLst/>
                <a:latin typeface="Times New Roman" panose="02020603050405020304" pitchFamily="18" charset="0"/>
                <a:cs typeface="Times New Roman" panose="02020603050405020304" pitchFamily="18" charset="0"/>
              </a:rPr>
              <a:t>Příklad:</a:t>
            </a:r>
            <a:r>
              <a:rPr lang="cs-CZ" sz="2800" i="1" dirty="0">
                <a:solidFill>
                  <a:schemeClr val="bg2"/>
                </a:solidFill>
                <a:effectLst/>
                <a:latin typeface="Times New Roman" panose="02020603050405020304" pitchFamily="18" charset="0"/>
                <a:cs typeface="Times New Roman" panose="02020603050405020304" pitchFamily="18" charset="0"/>
              </a:rPr>
              <a:t> </a:t>
            </a:r>
            <a:r>
              <a:rPr lang="cs-CZ" sz="2800" i="1" dirty="0" smtClean="0">
                <a:solidFill>
                  <a:schemeClr val="bg2"/>
                </a:solidFill>
                <a:effectLst/>
                <a:latin typeface="Times New Roman" panose="02020603050405020304" pitchFamily="18" charset="0"/>
                <a:cs typeface="Times New Roman" panose="02020603050405020304" pitchFamily="18" charset="0"/>
              </a:rPr>
              <a:t>1/2</a:t>
            </a:r>
            <a:endParaRPr lang="cs-CZ" sz="2800" i="1" dirty="0">
              <a:solidFill>
                <a:schemeClr val="bg2"/>
              </a:solidFill>
              <a:effectLst/>
              <a:latin typeface="Times New Roman" panose="02020603050405020304" pitchFamily="18" charset="0"/>
              <a:cs typeface="Times New Roman" panose="02020603050405020304" pitchFamily="18" charset="0"/>
            </a:endParaRPr>
          </a:p>
        </p:txBody>
      </p:sp>
      <p:graphicFrame>
        <p:nvGraphicFramePr>
          <p:cNvPr id="3" name="Objekt 2"/>
          <p:cNvGraphicFramePr>
            <a:graphicFrameLocks noChangeAspect="1"/>
          </p:cNvGraphicFramePr>
          <p:nvPr>
            <p:extLst>
              <p:ext uri="{D42A27DB-BD31-4B8C-83A1-F6EECF244321}">
                <p14:modId xmlns="" xmlns:p14="http://schemas.microsoft.com/office/powerpoint/2010/main" val="1477026309"/>
              </p:ext>
            </p:extLst>
          </p:nvPr>
        </p:nvGraphicFramePr>
        <p:xfrm>
          <a:off x="122370" y="615244"/>
          <a:ext cx="8899260" cy="1631266"/>
        </p:xfrm>
        <a:graphic>
          <a:graphicData uri="http://schemas.openxmlformats.org/presentationml/2006/ole">
            <p:oleObj spid="_x0000_s57354" name="Dokument" r:id="rId3" imgW="5972658" imgH="1096867" progId="Word.Document.12">
              <p:embed/>
            </p:oleObj>
          </a:graphicData>
        </a:graphic>
      </p:graphicFrame>
      <p:graphicFrame>
        <p:nvGraphicFramePr>
          <p:cNvPr id="4" name="Objekt 3"/>
          <p:cNvGraphicFramePr>
            <a:graphicFrameLocks noChangeAspect="1"/>
          </p:cNvGraphicFramePr>
          <p:nvPr>
            <p:extLst>
              <p:ext uri="{D42A27DB-BD31-4B8C-83A1-F6EECF244321}">
                <p14:modId xmlns="" xmlns:p14="http://schemas.microsoft.com/office/powerpoint/2010/main" val="1510614610"/>
              </p:ext>
            </p:extLst>
          </p:nvPr>
        </p:nvGraphicFramePr>
        <p:xfrm>
          <a:off x="122370" y="2253024"/>
          <a:ext cx="5986463" cy="3759200"/>
        </p:xfrm>
        <a:graphic>
          <a:graphicData uri="http://schemas.openxmlformats.org/presentationml/2006/ole">
            <p:oleObj spid="_x0000_s57355" name="Dokument" r:id="rId4" imgW="5987094" imgH="3758986" progId="Word.Document.12">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116632"/>
            <a:ext cx="9144000" cy="1008112"/>
          </a:xfrm>
        </p:spPr>
        <p:txBody>
          <a:bodyPr/>
          <a:lstStyle/>
          <a:p>
            <a:pPr algn="l"/>
            <a:r>
              <a:rPr lang="cs-CZ" sz="1400" i="1" dirty="0">
                <a:solidFill>
                  <a:srgbClr val="00B050"/>
                </a:solidFill>
                <a:effectLst/>
                <a:latin typeface="Times New Roman" panose="02020603050405020304" pitchFamily="18" charset="0"/>
              </a:rPr>
              <a:t>Jakou rentabilitu tržeb a rentabilitu nákladů vykáže firma „TERNO, s. r. o.“ při produkci 15 000 ks keramických nádob za období jednoho měsíce</a:t>
            </a:r>
            <a:r>
              <a:rPr lang="cs-CZ" sz="1400" dirty="0">
                <a:solidFill>
                  <a:schemeClr val="bg2"/>
                </a:solidFill>
                <a:effectLst/>
                <a:latin typeface="Times New Roman" panose="02020603050405020304" pitchFamily="18" charset="0"/>
              </a:rPr>
              <a:t>, jestliže při výrobě </a:t>
            </a:r>
            <a:r>
              <a:rPr lang="cs-CZ" sz="1400" i="1" dirty="0">
                <a:solidFill>
                  <a:schemeClr val="bg2"/>
                </a:solidFill>
                <a:effectLst/>
                <a:latin typeface="Times New Roman" panose="02020603050405020304" pitchFamily="18" charset="0"/>
              </a:rPr>
              <a:t>20 000 ks</a:t>
            </a:r>
            <a:r>
              <a:rPr lang="cs-CZ" sz="1400" dirty="0">
                <a:solidFill>
                  <a:schemeClr val="bg2"/>
                </a:solidFill>
                <a:effectLst/>
                <a:latin typeface="Times New Roman" panose="02020603050405020304" pitchFamily="18" charset="0"/>
              </a:rPr>
              <a:t> keramických nádob za měsíc, byla zjištěna rentabilita nákladů ve </a:t>
            </a:r>
            <a:r>
              <a:rPr lang="cs-CZ" sz="1400" dirty="0" smtClean="0">
                <a:solidFill>
                  <a:schemeClr val="bg2"/>
                </a:solidFill>
                <a:effectLst/>
                <a:latin typeface="Times New Roman" panose="02020603050405020304" pitchFamily="18" charset="0"/>
              </a:rPr>
              <a:t>výši </a:t>
            </a:r>
            <a:r>
              <a:rPr lang="cs-CZ" sz="1400" i="1" dirty="0" smtClean="0">
                <a:solidFill>
                  <a:schemeClr val="bg2"/>
                </a:solidFill>
                <a:effectLst/>
                <a:latin typeface="Times New Roman" panose="02020603050405020304" pitchFamily="18" charset="0"/>
              </a:rPr>
              <a:t>10 </a:t>
            </a:r>
            <a:r>
              <a:rPr lang="cs-CZ" sz="1400" i="1" dirty="0">
                <a:solidFill>
                  <a:schemeClr val="bg2"/>
                </a:solidFill>
                <a:effectLst/>
                <a:latin typeface="Times New Roman" panose="02020603050405020304" pitchFamily="18" charset="0"/>
              </a:rPr>
              <a:t>% (R</a:t>
            </a:r>
            <a:r>
              <a:rPr lang="cs-CZ" sz="1400" i="1" baseline="-25000" dirty="0">
                <a:solidFill>
                  <a:schemeClr val="bg2"/>
                </a:solidFill>
                <a:effectLst/>
                <a:latin typeface="Times New Roman" panose="02020603050405020304" pitchFamily="18" charset="0"/>
              </a:rPr>
              <a:t>N</a:t>
            </a:r>
            <a:r>
              <a:rPr lang="cs-CZ" sz="1400" i="1" dirty="0">
                <a:solidFill>
                  <a:schemeClr val="bg2"/>
                </a:solidFill>
                <a:effectLst/>
                <a:latin typeface="Times New Roman" panose="02020603050405020304" pitchFamily="18" charset="0"/>
              </a:rPr>
              <a:t> = 10 %)</a:t>
            </a:r>
            <a:r>
              <a:rPr lang="cs-CZ" sz="1400" dirty="0">
                <a:solidFill>
                  <a:schemeClr val="bg2"/>
                </a:solidFill>
                <a:effectLst/>
                <a:latin typeface="Times New Roman" panose="02020603050405020304" pitchFamily="18" charset="0"/>
              </a:rPr>
              <a:t>. Firma svoje výrobky prodává za cenu </a:t>
            </a:r>
            <a:r>
              <a:rPr lang="cs-CZ" sz="1400" i="1" dirty="0">
                <a:solidFill>
                  <a:schemeClr val="bg2"/>
                </a:solidFill>
                <a:effectLst/>
                <a:latin typeface="Times New Roman" panose="02020603050405020304" pitchFamily="18" charset="0"/>
              </a:rPr>
              <a:t>450</a:t>
            </a:r>
            <a:r>
              <a:rPr lang="cs-CZ" sz="1400" dirty="0">
                <a:solidFill>
                  <a:schemeClr val="bg2"/>
                </a:solidFill>
                <a:effectLst/>
                <a:latin typeface="Times New Roman" panose="02020603050405020304" pitchFamily="18" charset="0"/>
              </a:rPr>
              <a:t> Kč/ks. Z ekonomických rozborů vyplynulo, že bodu zvratu dosáhne firma při výrobě </a:t>
            </a:r>
            <a:r>
              <a:rPr lang="cs-CZ" sz="1400" i="1" dirty="0">
                <a:solidFill>
                  <a:schemeClr val="bg2"/>
                </a:solidFill>
                <a:effectLst/>
                <a:latin typeface="Times New Roman" panose="02020603050405020304" pitchFamily="18" charset="0"/>
              </a:rPr>
              <a:t>5 000 ks</a:t>
            </a:r>
            <a:r>
              <a:rPr lang="cs-CZ" sz="1400" dirty="0">
                <a:solidFill>
                  <a:schemeClr val="bg2"/>
                </a:solidFill>
                <a:effectLst/>
                <a:latin typeface="Times New Roman" panose="02020603050405020304" pitchFamily="18" charset="0"/>
              </a:rPr>
              <a:t> keramických nádob.</a:t>
            </a:r>
            <a:br>
              <a:rPr lang="cs-CZ" sz="1400" dirty="0">
                <a:solidFill>
                  <a:schemeClr val="bg2"/>
                </a:solidFill>
                <a:effectLst/>
                <a:latin typeface="Times New Roman" panose="02020603050405020304" pitchFamily="18" charset="0"/>
              </a:rPr>
            </a:br>
            <a:endParaRPr lang="cs-CZ" sz="1400" i="1" dirty="0">
              <a:solidFill>
                <a:schemeClr val="bg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3857161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116632"/>
            <a:ext cx="8229600" cy="504056"/>
          </a:xfrm>
        </p:spPr>
        <p:txBody>
          <a:bodyPr/>
          <a:lstStyle/>
          <a:p>
            <a:pPr>
              <a:defRPr/>
            </a:pPr>
            <a:r>
              <a:rPr lang="cs-CZ" sz="2800" b="1" i="1" dirty="0">
                <a:solidFill>
                  <a:schemeClr val="bg2"/>
                </a:solidFill>
                <a:effectLst/>
                <a:latin typeface="Times New Roman" panose="02020603050405020304" pitchFamily="18" charset="0"/>
                <a:cs typeface="Times New Roman" panose="02020603050405020304" pitchFamily="18" charset="0"/>
              </a:rPr>
              <a:t>Příklad:</a:t>
            </a:r>
            <a:r>
              <a:rPr lang="cs-CZ" sz="2800" i="1" dirty="0">
                <a:solidFill>
                  <a:schemeClr val="bg2"/>
                </a:solidFill>
                <a:effectLst/>
                <a:latin typeface="Times New Roman" panose="02020603050405020304" pitchFamily="18" charset="0"/>
                <a:cs typeface="Times New Roman" panose="02020603050405020304" pitchFamily="18" charset="0"/>
              </a:rPr>
              <a:t> </a:t>
            </a:r>
            <a:r>
              <a:rPr lang="cs-CZ" sz="2800" i="1" dirty="0" smtClean="0">
                <a:solidFill>
                  <a:schemeClr val="bg2"/>
                </a:solidFill>
                <a:effectLst/>
                <a:latin typeface="Times New Roman" panose="02020603050405020304" pitchFamily="18" charset="0"/>
                <a:cs typeface="Times New Roman" panose="02020603050405020304" pitchFamily="18" charset="0"/>
              </a:rPr>
              <a:t>2/2</a:t>
            </a:r>
            <a:endParaRPr lang="cs-CZ" sz="2800" i="1" dirty="0">
              <a:solidFill>
                <a:schemeClr val="bg2"/>
              </a:solidFill>
              <a:effectLst/>
              <a:latin typeface="Times New Roman" panose="02020603050405020304" pitchFamily="18" charset="0"/>
              <a:cs typeface="Times New Roman" panose="02020603050405020304" pitchFamily="18" charset="0"/>
            </a:endParaRPr>
          </a:p>
        </p:txBody>
      </p:sp>
      <p:graphicFrame>
        <p:nvGraphicFramePr>
          <p:cNvPr id="4" name="Objekt 3"/>
          <p:cNvGraphicFramePr>
            <a:graphicFrameLocks noChangeAspect="1"/>
          </p:cNvGraphicFramePr>
          <p:nvPr>
            <p:extLst>
              <p:ext uri="{D42A27DB-BD31-4B8C-83A1-F6EECF244321}">
                <p14:modId xmlns="" xmlns:p14="http://schemas.microsoft.com/office/powerpoint/2010/main" val="1270099247"/>
              </p:ext>
            </p:extLst>
          </p:nvPr>
        </p:nvGraphicFramePr>
        <p:xfrm>
          <a:off x="205626" y="764704"/>
          <a:ext cx="8481174" cy="2891863"/>
        </p:xfrm>
        <a:graphic>
          <a:graphicData uri="http://schemas.openxmlformats.org/presentationml/2006/ole">
            <p:oleObj spid="_x0000_s59397" name="Dokument" r:id="rId3" imgW="5973379" imgH="2040129" progId="Word.Document.12">
              <p:embed/>
            </p:oleObj>
          </a:graphicData>
        </a:graphic>
      </p:graphicFrame>
    </p:spTree>
    <p:extLst>
      <p:ext uri="{BB962C8B-B14F-4D97-AF65-F5344CB8AC3E}">
        <p14:creationId xmlns="" xmlns:p14="http://schemas.microsoft.com/office/powerpoint/2010/main" val="3651528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116632"/>
            <a:ext cx="9144000" cy="1368152"/>
          </a:xfrm>
        </p:spPr>
        <p:txBody>
          <a:bodyPr/>
          <a:lstStyle/>
          <a:p>
            <a:pPr marR="3110" algn="l"/>
            <a:r>
              <a:rPr lang="cs-CZ" sz="1400" i="1" dirty="0">
                <a:solidFill>
                  <a:srgbClr val="00B050"/>
                </a:solidFill>
                <a:effectLst/>
                <a:latin typeface="Times New Roman" panose="02020603050405020304" pitchFamily="18" charset="0"/>
              </a:rPr>
              <a:t>S jakou hodnotou fixních nákladů kalkuluje management firmy GOAL s. r. o., jestliže chce podnik GOAL s. r. o. dosáhnout 15% rentabilitu nákladů při objemu výroby 20 000 ks strojních součástek za měsíc</a:t>
            </a:r>
            <a:r>
              <a:rPr lang="cs-CZ" sz="1400" i="1" dirty="0">
                <a:solidFill>
                  <a:schemeClr val="bg2"/>
                </a:solidFill>
                <a:effectLst/>
                <a:latin typeface="Times New Roman" panose="02020603050405020304" pitchFamily="18" charset="0"/>
              </a:rPr>
              <a:t>.</a:t>
            </a:r>
            <a:r>
              <a:rPr lang="cs-CZ" sz="1400" dirty="0">
                <a:solidFill>
                  <a:schemeClr val="bg2"/>
                </a:solidFill>
                <a:effectLst/>
                <a:latin typeface="Times New Roman" panose="02020603050405020304" pitchFamily="18" charset="0"/>
              </a:rPr>
              <a:t> Součástky </a:t>
            </a:r>
            <a:r>
              <a:rPr lang="cs-CZ" sz="1400" dirty="0" smtClean="0">
                <a:solidFill>
                  <a:schemeClr val="bg2"/>
                </a:solidFill>
                <a:effectLst/>
                <a:latin typeface="Times New Roman" panose="02020603050405020304" pitchFamily="18" charset="0"/>
              </a:rPr>
              <a:t>podnik prodává </a:t>
            </a:r>
            <a:r>
              <a:rPr lang="cs-CZ" sz="1400" dirty="0">
                <a:solidFill>
                  <a:schemeClr val="bg2"/>
                </a:solidFill>
                <a:effectLst/>
                <a:latin typeface="Times New Roman" panose="02020603050405020304" pitchFamily="18" charset="0"/>
              </a:rPr>
              <a:t>za cenu 5,20 Kč/ks a variabilní náklady jsou ve výši </a:t>
            </a:r>
            <a:r>
              <a:rPr lang="cs-CZ" sz="1400" i="1" dirty="0">
                <a:solidFill>
                  <a:schemeClr val="bg2"/>
                </a:solidFill>
                <a:effectLst/>
                <a:latin typeface="Times New Roman" panose="02020603050405020304" pitchFamily="18" charset="0"/>
              </a:rPr>
              <a:t>2,8 Kč/ks</a:t>
            </a:r>
            <a:r>
              <a:rPr lang="cs-CZ" sz="1400" dirty="0">
                <a:solidFill>
                  <a:schemeClr val="bg2"/>
                </a:solidFill>
                <a:effectLst/>
                <a:latin typeface="Times New Roman" panose="02020603050405020304" pitchFamily="18" charset="0"/>
              </a:rPr>
              <a:t>.</a:t>
            </a:r>
            <a:br>
              <a:rPr lang="cs-CZ" sz="1400" dirty="0">
                <a:solidFill>
                  <a:schemeClr val="bg2"/>
                </a:solidFill>
                <a:effectLst/>
                <a:latin typeface="Times New Roman" panose="02020603050405020304" pitchFamily="18" charset="0"/>
              </a:rPr>
            </a:br>
            <a:r>
              <a:rPr lang="cs-CZ" sz="1400" i="1" dirty="0">
                <a:solidFill>
                  <a:srgbClr val="00B050"/>
                </a:solidFill>
                <a:effectLst/>
                <a:latin typeface="Times New Roman" panose="02020603050405020304" pitchFamily="18" charset="0"/>
              </a:rPr>
              <a:t>Bude podnik při daném objemu výroby dosahovat výsledku hospodaření v podobě zisku? Jak velký bude případný zisk/ztráta? </a:t>
            </a:r>
            <a:br>
              <a:rPr lang="cs-CZ" sz="1400" i="1" dirty="0">
                <a:solidFill>
                  <a:srgbClr val="00B050"/>
                </a:solidFill>
                <a:effectLst/>
                <a:latin typeface="Times New Roman" panose="02020603050405020304" pitchFamily="18" charset="0"/>
              </a:rPr>
            </a:br>
            <a:endParaRPr lang="cs-CZ" sz="1400" i="1" dirty="0">
              <a:solidFill>
                <a:srgbClr val="00B05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2152541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116632"/>
            <a:ext cx="8229600" cy="720080"/>
          </a:xfrm>
        </p:spPr>
        <p:txBody>
          <a:bodyPr/>
          <a:lstStyle/>
          <a:p>
            <a:pPr>
              <a:defRPr/>
            </a:pPr>
            <a:r>
              <a:rPr lang="cs-CZ" sz="2800" i="1" dirty="0" smtClean="0">
                <a:solidFill>
                  <a:schemeClr val="bg2"/>
                </a:solidFill>
                <a:effectLst/>
                <a:latin typeface="Times New Roman" panose="02020603050405020304" pitchFamily="18" charset="0"/>
                <a:cs typeface="Times New Roman" panose="02020603050405020304" pitchFamily="18" charset="0"/>
              </a:rPr>
              <a:t>Příklad:3/2</a:t>
            </a:r>
            <a:endParaRPr lang="cs-CZ" sz="2800" i="1" dirty="0">
              <a:solidFill>
                <a:schemeClr val="bg2"/>
              </a:solidFill>
              <a:effectLst/>
              <a:latin typeface="Times New Roman" panose="02020603050405020304" pitchFamily="18" charset="0"/>
              <a:cs typeface="Times New Roman" panose="02020603050405020304" pitchFamily="18" charset="0"/>
            </a:endParaRPr>
          </a:p>
        </p:txBody>
      </p:sp>
      <p:graphicFrame>
        <p:nvGraphicFramePr>
          <p:cNvPr id="2" name="Objekt 1"/>
          <p:cNvGraphicFramePr>
            <a:graphicFrameLocks noChangeAspect="1"/>
          </p:cNvGraphicFramePr>
          <p:nvPr>
            <p:extLst>
              <p:ext uri="{D42A27DB-BD31-4B8C-83A1-F6EECF244321}">
                <p14:modId xmlns="" xmlns:p14="http://schemas.microsoft.com/office/powerpoint/2010/main" val="1185701040"/>
              </p:ext>
            </p:extLst>
          </p:nvPr>
        </p:nvGraphicFramePr>
        <p:xfrm>
          <a:off x="179512" y="764704"/>
          <a:ext cx="8301995" cy="4417059"/>
        </p:xfrm>
        <a:graphic>
          <a:graphicData uri="http://schemas.openxmlformats.org/presentationml/2006/ole">
            <p:oleObj spid="_x0000_s60420" name="Dokument" r:id="rId3" imgW="5959723" imgH="3178535" progId="Word.Document.12">
              <p:embed/>
            </p:oleObj>
          </a:graphicData>
        </a:graphic>
      </p:graphicFrame>
    </p:spTree>
    <p:extLst>
      <p:ext uri="{BB962C8B-B14F-4D97-AF65-F5344CB8AC3E}">
        <p14:creationId xmlns="" xmlns:p14="http://schemas.microsoft.com/office/powerpoint/2010/main" val="4230563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07504" y="116632"/>
            <a:ext cx="9036496" cy="1656184"/>
          </a:xfrm>
        </p:spPr>
        <p:txBody>
          <a:bodyPr/>
          <a:lstStyle/>
          <a:p>
            <a:pPr marR="1690" algn="l"/>
            <a:r>
              <a:rPr lang="cs-CZ" sz="1400" dirty="0">
                <a:solidFill>
                  <a:schemeClr val="bg1"/>
                </a:solidFill>
                <a:effectLst/>
                <a:latin typeface="Times New Roman" panose="02020603050405020304" pitchFamily="18" charset="0"/>
              </a:rPr>
              <a:t>Firma „Junior a. s.“ je výrobcem dětských jízdních kol. Management firmy má zjištěno z firemního účetnictví a provozní operativní evidence, že za situace, kdy v průběhu celého měsíce se vyrábí pouze dětské jízdní kolo značky „Paprsek“, vykáže firma bod zvratu při výrobě 438 ks jízdních kol. Výroba 438 ks těchto jízdních kol je spojena s celkovými náklady ve výši 1 401 600 Kč. V měsíci listopadu minulého roku bylo vyrobeno 580 ks jízdních kol značky „Paprsek“. Rentabilita nákladů za uvedený měsíc činila 11,5 %.</a:t>
            </a:r>
            <a:br>
              <a:rPr lang="cs-CZ" sz="1400" dirty="0">
                <a:solidFill>
                  <a:schemeClr val="bg1"/>
                </a:solidFill>
                <a:effectLst/>
                <a:latin typeface="Times New Roman" panose="02020603050405020304" pitchFamily="18" charset="0"/>
              </a:rPr>
            </a:br>
            <a:r>
              <a:rPr lang="cs-CZ" sz="1400" i="1" dirty="0">
                <a:solidFill>
                  <a:srgbClr val="00B050"/>
                </a:solidFill>
                <a:effectLst/>
                <a:latin typeface="Times New Roman" panose="02020603050405020304" pitchFamily="18" charset="0"/>
              </a:rPr>
              <a:t>Spočítejte hodnotu výsledku hospodaření, kterou vykázala firma „Junior a. s.“ za měsíc listopad minulého roku.</a:t>
            </a:r>
            <a:br>
              <a:rPr lang="cs-CZ" sz="1400" i="1" dirty="0">
                <a:solidFill>
                  <a:srgbClr val="00B050"/>
                </a:solidFill>
                <a:effectLst/>
                <a:latin typeface="Times New Roman" panose="02020603050405020304" pitchFamily="18" charset="0"/>
              </a:rPr>
            </a:br>
            <a:r>
              <a:rPr lang="cs-CZ" sz="1400" i="1" dirty="0">
                <a:solidFill>
                  <a:srgbClr val="00B050"/>
                </a:solidFill>
                <a:effectLst/>
                <a:latin typeface="Times New Roman" panose="02020603050405020304" pitchFamily="18" charset="0"/>
              </a:rPr>
              <a:t>Stanovte hodnotu rentability tržeb, kterou firma vykázala v měsíci listopadu.</a:t>
            </a:r>
          </a:p>
        </p:txBody>
      </p:sp>
    </p:spTree>
    <p:extLst>
      <p:ext uri="{BB962C8B-B14F-4D97-AF65-F5344CB8AC3E}">
        <p14:creationId xmlns="" xmlns:p14="http://schemas.microsoft.com/office/powerpoint/2010/main" val="3302034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547688"/>
          </a:xfrm>
        </p:spPr>
        <p:txBody>
          <a:bodyPr/>
          <a:lstStyle/>
          <a:p>
            <a:pPr>
              <a:defRPr/>
            </a:pPr>
            <a:r>
              <a:rPr lang="cs-CZ" sz="2800" b="1" i="1" dirty="0" smtClean="0">
                <a:solidFill>
                  <a:schemeClr val="bg2"/>
                </a:solidFill>
                <a:effectLst/>
                <a:latin typeface="Times New Roman" pitchFamily="18" charset="0"/>
                <a:cs typeface="Times New Roman" pitchFamily="18" charset="0"/>
              </a:rPr>
              <a:t>Úvod</a:t>
            </a:r>
            <a:endParaRPr lang="cs-CZ" sz="2800" b="1" i="1" dirty="0">
              <a:solidFill>
                <a:schemeClr val="bg2"/>
              </a:solidFill>
              <a:effectLst/>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0" y="1071563"/>
            <a:ext cx="9144000" cy="5786437"/>
          </a:xfrm>
        </p:spPr>
        <p:txBody>
          <a:bodyPr/>
          <a:lstStyle/>
          <a:p>
            <a:pPr marL="180975" indent="0">
              <a:lnSpc>
                <a:spcPct val="120000"/>
              </a:lnSpc>
              <a:spcBef>
                <a:spcPts val="600"/>
              </a:spcBef>
              <a:spcAft>
                <a:spcPts val="600"/>
              </a:spcAft>
              <a:buFont typeface="Wingdings" pitchFamily="2" charset="2"/>
              <a:buNone/>
              <a:tabLst>
                <a:tab pos="1162050" algn="l"/>
                <a:tab pos="5200650" algn="l"/>
                <a:tab pos="6191250" algn="l"/>
                <a:tab pos="8610600" algn="r"/>
              </a:tabLst>
              <a:defRPr/>
            </a:pPr>
            <a:r>
              <a:rPr lang="cs-CZ" sz="2400" dirty="0" smtClean="0">
                <a:solidFill>
                  <a:schemeClr val="bg2"/>
                </a:solidFill>
                <a:effectLst/>
                <a:latin typeface="Times New Roman" pitchFamily="18" charset="0"/>
                <a:cs typeface="Times New Roman" pitchFamily="18" charset="0"/>
              </a:rPr>
              <a:t>Zisk je cílem a hybnou sílou všech podnikatelských aktivit,</a:t>
            </a:r>
          </a:p>
          <a:p>
            <a:pPr marL="538163" lvl="1" indent="0">
              <a:lnSpc>
                <a:spcPct val="120000"/>
              </a:lnSpc>
              <a:spcBef>
                <a:spcPts val="600"/>
              </a:spcBef>
              <a:spcAft>
                <a:spcPts val="600"/>
              </a:spcAft>
              <a:buClr>
                <a:srgbClr val="00B050"/>
              </a:buClr>
              <a:buSzPct val="100000"/>
              <a:buFont typeface="Wingdings" pitchFamily="2" charset="2"/>
              <a:buChar char="q"/>
              <a:tabLst>
                <a:tab pos="1162050" algn="l"/>
                <a:tab pos="5200650" algn="l"/>
                <a:tab pos="6191250" algn="l"/>
                <a:tab pos="8610600" algn="r"/>
              </a:tabLst>
              <a:defRPr/>
            </a:pPr>
            <a:r>
              <a:rPr lang="cs-CZ" sz="2400" dirty="0" smtClean="0">
                <a:solidFill>
                  <a:schemeClr val="bg2"/>
                </a:solidFill>
                <a:effectLst/>
                <a:latin typeface="Times New Roman" pitchFamily="18" charset="0"/>
                <a:cs typeface="Times New Roman" pitchFamily="18" charset="0"/>
              </a:rPr>
              <a:t>	</a:t>
            </a:r>
            <a:r>
              <a:rPr lang="cs-CZ" sz="2400" i="1" u="sng" dirty="0" smtClean="0">
                <a:solidFill>
                  <a:schemeClr val="bg2"/>
                </a:solidFill>
                <a:effectLst/>
                <a:latin typeface="Times New Roman" pitchFamily="18" charset="0"/>
                <a:cs typeface="Times New Roman" pitchFamily="18" charset="0"/>
              </a:rPr>
              <a:t>svůj význam mají i další monetární a finanční cíle</a:t>
            </a:r>
          </a:p>
          <a:p>
            <a:pPr marL="538163" lvl="1" indent="0">
              <a:lnSpc>
                <a:spcPct val="120000"/>
              </a:lnSpc>
              <a:spcBef>
                <a:spcPts val="600"/>
              </a:spcBef>
              <a:spcAft>
                <a:spcPts val="600"/>
              </a:spcAft>
              <a:buClr>
                <a:srgbClr val="00B050"/>
              </a:buClr>
              <a:buSzPct val="100000"/>
              <a:buFont typeface="Wingdings" pitchFamily="2" charset="2"/>
              <a:buChar char="q"/>
              <a:tabLst>
                <a:tab pos="1162050" algn="l"/>
                <a:tab pos="5200650" algn="l"/>
                <a:tab pos="6191250" algn="l"/>
                <a:tab pos="8610600" algn="r"/>
              </a:tabLst>
              <a:defRPr/>
            </a:pPr>
            <a:r>
              <a:rPr lang="cs-CZ" sz="2400" dirty="0" smtClean="0">
                <a:solidFill>
                  <a:schemeClr val="bg2"/>
                </a:solidFill>
                <a:effectLst/>
                <a:latin typeface="Times New Roman" pitchFamily="18" charset="0"/>
                <a:cs typeface="Times New Roman" pitchFamily="18" charset="0"/>
              </a:rPr>
              <a:t>	</a:t>
            </a:r>
            <a:r>
              <a:rPr lang="cs-CZ" sz="2400" i="1" u="sng" dirty="0" smtClean="0">
                <a:solidFill>
                  <a:schemeClr val="bg2"/>
                </a:solidFill>
                <a:effectLst/>
                <a:latin typeface="Times New Roman" pitchFamily="18" charset="0"/>
                <a:cs typeface="Times New Roman" pitchFamily="18" charset="0"/>
              </a:rPr>
              <a:t>nezanedbatelný význam mají rovněž nefinanční cíle</a:t>
            </a:r>
          </a:p>
          <a:p>
            <a:pPr marL="180975" indent="0">
              <a:lnSpc>
                <a:spcPct val="110000"/>
              </a:lnSpc>
              <a:spcBef>
                <a:spcPts val="1200"/>
              </a:spcBef>
              <a:spcAft>
                <a:spcPts val="1200"/>
              </a:spcAft>
              <a:buSzPct val="100000"/>
              <a:buFont typeface="Wingdings" pitchFamily="2" charset="2"/>
              <a:buNone/>
              <a:tabLst>
                <a:tab pos="1162050" algn="l"/>
                <a:tab pos="5200650" algn="l"/>
                <a:tab pos="6191250" algn="l"/>
                <a:tab pos="8610600" algn="r"/>
              </a:tabLst>
              <a:defRPr/>
            </a:pPr>
            <a:r>
              <a:rPr lang="cs-CZ" sz="2400" dirty="0" smtClean="0">
                <a:solidFill>
                  <a:schemeClr val="bg2"/>
                </a:solidFill>
                <a:effectLst/>
                <a:latin typeface="Times New Roman" pitchFamily="18" charset="0"/>
                <a:cs typeface="Times New Roman" pitchFamily="18" charset="0"/>
              </a:rPr>
              <a:t>Převládá však snaha po maximalizaci zisku </a:t>
            </a:r>
            <a:r>
              <a:rPr lang="cs-CZ" sz="2800" i="1" dirty="0" smtClean="0">
                <a:solidFill>
                  <a:schemeClr val="bg2"/>
                </a:solidFill>
                <a:effectLst/>
                <a:latin typeface="Times New Roman" pitchFamily="18" charset="0"/>
                <a:cs typeface="Times New Roman" pitchFamily="18" charset="0"/>
              </a:rPr>
              <a:t>(</a:t>
            </a:r>
            <a:r>
              <a:rPr lang="cs-CZ" sz="2400" b="1" i="1" dirty="0" smtClean="0">
                <a:solidFill>
                  <a:schemeClr val="bg2"/>
                </a:solidFill>
                <a:effectLst/>
                <a:latin typeface="Times New Roman" pitchFamily="18" charset="0"/>
                <a:cs typeface="Times New Roman" pitchFamily="18" charset="0"/>
              </a:rPr>
              <a:t>rentabilita </a:t>
            </a:r>
            <a:r>
              <a:rPr lang="cs-CZ" sz="2400" i="1" dirty="0" smtClean="0">
                <a:solidFill>
                  <a:schemeClr val="bg2"/>
                </a:solidFill>
                <a:effectLst/>
                <a:latin typeface="Times New Roman" pitchFamily="18" charset="0"/>
                <a:cs typeface="Times New Roman" pitchFamily="18" charset="0"/>
              </a:rPr>
              <a:t>nebo-</a:t>
            </a:r>
            <a:r>
              <a:rPr lang="cs-CZ" sz="2400" i="1" dirty="0" err="1" smtClean="0">
                <a:solidFill>
                  <a:schemeClr val="bg2"/>
                </a:solidFill>
                <a:effectLst/>
                <a:latin typeface="Times New Roman" pitchFamily="18" charset="0"/>
                <a:cs typeface="Times New Roman" pitchFamily="18" charset="0"/>
              </a:rPr>
              <a:t>li</a:t>
            </a:r>
            <a:r>
              <a:rPr lang="cs-CZ" sz="2400" i="1" dirty="0" smtClean="0">
                <a:solidFill>
                  <a:schemeClr val="bg2"/>
                </a:solidFill>
                <a:effectLst/>
                <a:latin typeface="Times New Roman" pitchFamily="18" charset="0"/>
                <a:cs typeface="Times New Roman" pitchFamily="18" charset="0"/>
              </a:rPr>
              <a:t> </a:t>
            </a:r>
            <a:r>
              <a:rPr lang="cs-CZ" sz="2400" b="1" i="1" dirty="0" smtClean="0">
                <a:solidFill>
                  <a:schemeClr val="bg2"/>
                </a:solidFill>
                <a:effectLst/>
                <a:latin typeface="Times New Roman" pitchFamily="18" charset="0"/>
                <a:cs typeface="Times New Roman" pitchFamily="18" charset="0"/>
              </a:rPr>
              <a:t>výnosnost (ziskovost)</a:t>
            </a:r>
            <a:r>
              <a:rPr lang="cs-CZ" sz="2400" i="1" dirty="0" smtClean="0">
                <a:solidFill>
                  <a:schemeClr val="bg2"/>
                </a:solidFill>
                <a:effectLst/>
                <a:latin typeface="Times New Roman" pitchFamily="18" charset="0"/>
                <a:cs typeface="Times New Roman" pitchFamily="18" charset="0"/>
              </a:rPr>
              <a:t> jsou však rozhodující pro strategické a taktické rozhodování, mohou ustoupit do pozadí v případě krátkodobého rozhodování, např. ohrožení platební schopnosti firmy</a:t>
            </a:r>
            <a:r>
              <a:rPr lang="cs-CZ" sz="2800" i="1" dirty="0" smtClean="0">
                <a:solidFill>
                  <a:schemeClr val="bg2"/>
                </a:solidFill>
                <a:effectLst/>
                <a:latin typeface="Times New Roman" pitchFamily="18" charset="0"/>
                <a:cs typeface="Times New Roman" pitchFamily="18" charset="0"/>
              </a:rPr>
              <a:t>)</a:t>
            </a:r>
            <a:r>
              <a:rPr lang="cs-CZ" sz="2400" i="1" dirty="0" smtClean="0">
                <a:solidFill>
                  <a:schemeClr val="bg2"/>
                </a:solidFill>
                <a:effectLst/>
                <a:latin typeface="Times New Roman" pitchFamily="18" charset="0"/>
                <a:cs typeface="Times New Roman" pitchFamily="18" charset="0"/>
              </a:rPr>
              <a:t>.</a:t>
            </a:r>
          </a:p>
          <a:p>
            <a:pPr marL="180975" indent="0">
              <a:lnSpc>
                <a:spcPct val="110000"/>
              </a:lnSpc>
              <a:spcBef>
                <a:spcPts val="1200"/>
              </a:spcBef>
              <a:spcAft>
                <a:spcPts val="1200"/>
              </a:spcAft>
              <a:buSzPct val="100000"/>
              <a:buFont typeface="Wingdings" pitchFamily="2" charset="2"/>
              <a:buNone/>
              <a:tabLst>
                <a:tab pos="1162050" algn="l"/>
                <a:tab pos="5200650" algn="l"/>
                <a:tab pos="6191250" algn="l"/>
                <a:tab pos="8610600" algn="r"/>
              </a:tabLst>
              <a:defRPr/>
            </a:pPr>
            <a:r>
              <a:rPr lang="cs-CZ" sz="2400" dirty="0" smtClean="0">
                <a:solidFill>
                  <a:schemeClr val="bg2"/>
                </a:solidFill>
                <a:effectLst/>
                <a:latin typeface="Times New Roman" pitchFamily="18" charset="0"/>
                <a:cs typeface="Times New Roman" pitchFamily="18" charset="0"/>
              </a:rPr>
              <a:t>Pro účelné analyzování faktorů ovlivňujících zisk je žádoucí vhodná klasifikace nákladů:</a:t>
            </a:r>
          </a:p>
          <a:p>
            <a:pPr marL="180975" indent="0">
              <a:lnSpc>
                <a:spcPct val="120000"/>
              </a:lnSpc>
              <a:spcBef>
                <a:spcPts val="600"/>
              </a:spcBef>
              <a:spcAft>
                <a:spcPts val="600"/>
              </a:spcAft>
              <a:buSzPct val="100000"/>
              <a:buFont typeface="Wingdings" pitchFamily="2" charset="2"/>
              <a:buNone/>
              <a:tabLst>
                <a:tab pos="1162050" algn="l"/>
                <a:tab pos="5200650" algn="l"/>
                <a:tab pos="6191250" algn="l"/>
                <a:tab pos="8610600" algn="r"/>
              </a:tabLst>
              <a:defRPr/>
            </a:pPr>
            <a:endParaRPr lang="en-US" sz="2400"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7" name="Rectangle 5"/>
          <p:cNvSpPr>
            <a:spLocks noGrp="1" noChangeArrowheads="1"/>
          </p:cNvSpPr>
          <p:nvPr>
            <p:ph type="title"/>
          </p:nvPr>
        </p:nvSpPr>
        <p:spPr>
          <a:xfrm>
            <a:off x="457200" y="115888"/>
            <a:ext cx="8229600" cy="649287"/>
          </a:xfrm>
        </p:spPr>
        <p:txBody>
          <a:bodyPr/>
          <a:lstStyle/>
          <a:p>
            <a:pPr>
              <a:defRPr/>
            </a:pPr>
            <a:r>
              <a:rPr lang="cs-CZ" sz="2800" b="1" i="1" dirty="0">
                <a:solidFill>
                  <a:schemeClr val="bg1"/>
                </a:solidFill>
                <a:effectLst/>
                <a:latin typeface="Times New Roman" pitchFamily="18" charset="0"/>
                <a:cs typeface="Times New Roman" pitchFamily="18" charset="0"/>
              </a:rPr>
              <a:t>Diagram bodu zvratu</a:t>
            </a:r>
          </a:p>
        </p:txBody>
      </p:sp>
      <p:graphicFrame>
        <p:nvGraphicFramePr>
          <p:cNvPr id="3074" name="Object 2"/>
          <p:cNvGraphicFramePr>
            <a:graphicFrameLocks noGrp="1" noChangeAspect="1"/>
          </p:cNvGraphicFramePr>
          <p:nvPr>
            <p:ph idx="1"/>
          </p:nvPr>
        </p:nvGraphicFramePr>
        <p:xfrm>
          <a:off x="0" y="1071563"/>
          <a:ext cx="9144000" cy="5786437"/>
        </p:xfrm>
        <a:graphic>
          <a:graphicData uri="http://schemas.openxmlformats.org/presentationml/2006/ole">
            <p:oleObj spid="_x0000_s3087" name="Dokument" r:id="rId3" imgW="5766035" imgH="3426066" progId="">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619125"/>
          </a:xfrm>
        </p:spPr>
        <p:txBody>
          <a:bodyPr/>
          <a:lstStyle/>
          <a:p>
            <a:pPr>
              <a:defRPr/>
            </a:pPr>
            <a:r>
              <a:rPr lang="cs-CZ" sz="2400" b="1" i="1" dirty="0" smtClean="0">
                <a:solidFill>
                  <a:schemeClr val="bg2"/>
                </a:solidFill>
                <a:effectLst/>
                <a:latin typeface="Times New Roman" pitchFamily="18" charset="0"/>
                <a:cs typeface="Times New Roman" pitchFamily="18" charset="0"/>
              </a:rPr>
              <a:t>Diagram bodu zvratu při relaci kdy p&lt;v </a:t>
            </a:r>
            <a:r>
              <a:rPr lang="cs-CZ" sz="2400" i="1" dirty="0" smtClean="0">
                <a:solidFill>
                  <a:schemeClr val="bg2"/>
                </a:solidFill>
                <a:effectLst/>
                <a:latin typeface="Times New Roman" pitchFamily="18" charset="0"/>
                <a:cs typeface="Times New Roman" pitchFamily="18" charset="0"/>
              </a:rPr>
              <a:t>(cena je nižší než variabilní náklady na jednotku produkce)</a:t>
            </a:r>
            <a:r>
              <a:rPr lang="en-US" sz="2400" dirty="0" smtClean="0">
                <a:solidFill>
                  <a:schemeClr val="bg2"/>
                </a:solidFill>
                <a:effectLst/>
                <a:latin typeface="Times New Roman" pitchFamily="18" charset="0"/>
                <a:cs typeface="Times New Roman" pitchFamily="18" charset="0"/>
              </a:rPr>
              <a:t/>
            </a:r>
            <a:br>
              <a:rPr lang="en-US" sz="2400" dirty="0" smtClean="0">
                <a:solidFill>
                  <a:schemeClr val="bg2"/>
                </a:solidFill>
                <a:effectLst/>
                <a:latin typeface="Times New Roman" pitchFamily="18" charset="0"/>
                <a:cs typeface="Times New Roman" pitchFamily="18" charset="0"/>
              </a:rPr>
            </a:br>
            <a:endParaRPr lang="cs-CZ" sz="2400" dirty="0">
              <a:solidFill>
                <a:schemeClr val="bg2"/>
              </a:solidFill>
              <a:effectLst/>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0" y="1571625"/>
            <a:ext cx="9144000" cy="5286375"/>
          </a:xfrm>
        </p:spPr>
        <p:txBody>
          <a:bodyPr/>
          <a:lstStyle/>
          <a:p>
            <a:pPr marL="0" indent="0">
              <a:buFont typeface="Wingdings" pitchFamily="2" charset="2"/>
              <a:buNone/>
              <a:tabLst>
                <a:tab pos="2686050" algn="l"/>
                <a:tab pos="5200650" algn="l"/>
                <a:tab pos="6191250" algn="l"/>
                <a:tab pos="8610600" algn="r"/>
              </a:tabLst>
              <a:defRPr/>
            </a:pPr>
            <a:endParaRPr lang="en-US" sz="2400" b="1" i="1" dirty="0">
              <a:latin typeface="Times New Roman" pitchFamily="18" charset="0"/>
              <a:cs typeface="Times New Roman" pitchFamily="18" charset="0"/>
            </a:endParaRPr>
          </a:p>
        </p:txBody>
      </p:sp>
      <p:graphicFrame>
        <p:nvGraphicFramePr>
          <p:cNvPr id="4098" name="Object 3"/>
          <p:cNvGraphicFramePr>
            <a:graphicFrameLocks noChangeAspect="1"/>
          </p:cNvGraphicFramePr>
          <p:nvPr/>
        </p:nvGraphicFramePr>
        <p:xfrm>
          <a:off x="0" y="1143000"/>
          <a:ext cx="9029700" cy="5715000"/>
        </p:xfrm>
        <a:graphic>
          <a:graphicData uri="http://schemas.openxmlformats.org/presentationml/2006/ole">
            <p:oleObj spid="_x0000_s4111" name="Document" r:id="rId3" imgW="5950632" imgH="3674611" progId="">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0"/>
            <a:ext cx="8229600" cy="908050"/>
          </a:xfrm>
        </p:spPr>
        <p:txBody>
          <a:bodyPr/>
          <a:lstStyle/>
          <a:p>
            <a:pPr eaLnBrk="1" hangingPunct="1">
              <a:defRPr/>
            </a:pPr>
            <a:r>
              <a:rPr lang="cs-CZ" sz="2800" b="1" i="1" dirty="0" smtClean="0">
                <a:solidFill>
                  <a:schemeClr val="bg1"/>
                </a:solidFill>
                <a:effectLst/>
                <a:latin typeface="Times New Roman" pitchFamily="18" charset="0"/>
                <a:cs typeface="Times New Roman" pitchFamily="18" charset="0"/>
              </a:rPr>
              <a:t>Kritické využití výrobní kapacity</a:t>
            </a:r>
            <a:endParaRPr lang="en-US" sz="2800" b="1" i="1" dirty="0" smtClean="0">
              <a:solidFill>
                <a:schemeClr val="bg1"/>
              </a:solidFill>
              <a:effectLst/>
              <a:latin typeface="Times New Roman" pitchFamily="18" charset="0"/>
              <a:cs typeface="Times New Roman" pitchFamily="18" charset="0"/>
            </a:endParaRPr>
          </a:p>
        </p:txBody>
      </p:sp>
      <p:sp>
        <p:nvSpPr>
          <p:cNvPr id="44035" name="Rectangle 3"/>
          <p:cNvSpPr>
            <a:spLocks noGrp="1" noChangeArrowheads="1"/>
          </p:cNvSpPr>
          <p:nvPr>
            <p:ph type="body" idx="1"/>
          </p:nvPr>
        </p:nvSpPr>
        <p:spPr>
          <a:xfrm>
            <a:off x="457200" y="1196975"/>
            <a:ext cx="8229600" cy="5400675"/>
          </a:xfrm>
        </p:spPr>
        <p:txBody>
          <a:bodyPr/>
          <a:lstStyle/>
          <a:p>
            <a:pPr marL="0" indent="0" algn="just" eaLnBrk="1" hangingPunct="1">
              <a:lnSpc>
                <a:spcPct val="110000"/>
              </a:lnSpc>
              <a:spcBef>
                <a:spcPct val="50000"/>
              </a:spcBef>
              <a:spcAft>
                <a:spcPct val="50000"/>
              </a:spcAft>
              <a:buFont typeface="Wingdings" pitchFamily="2" charset="2"/>
              <a:buNone/>
              <a:tabLst>
                <a:tab pos="446088" algn="l"/>
                <a:tab pos="539750" algn="l"/>
              </a:tabLst>
              <a:defRPr/>
            </a:pPr>
            <a:endParaRPr lang="en-US" sz="2400" dirty="0" smtClean="0"/>
          </a:p>
        </p:txBody>
      </p:sp>
      <p:graphicFrame>
        <p:nvGraphicFramePr>
          <p:cNvPr id="8194" name="Object 2"/>
          <p:cNvGraphicFramePr>
            <a:graphicFrameLocks noChangeAspect="1"/>
          </p:cNvGraphicFramePr>
          <p:nvPr>
            <p:extLst>
              <p:ext uri="{D42A27DB-BD31-4B8C-83A1-F6EECF244321}">
                <p14:modId xmlns="" xmlns:p14="http://schemas.microsoft.com/office/powerpoint/2010/main" val="4180307295"/>
              </p:ext>
            </p:extLst>
          </p:nvPr>
        </p:nvGraphicFramePr>
        <p:xfrm>
          <a:off x="142875" y="1057275"/>
          <a:ext cx="8953500" cy="5540375"/>
        </p:xfrm>
        <a:graphic>
          <a:graphicData uri="http://schemas.openxmlformats.org/presentationml/2006/ole">
            <p:oleObj spid="_x0000_s8208" name="Document" r:id="rId3" imgW="5969169" imgH="4166138" progId="">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6" name="Rectangle 8"/>
          <p:cNvSpPr>
            <a:spLocks noGrp="1" noChangeArrowheads="1"/>
          </p:cNvSpPr>
          <p:nvPr>
            <p:ph type="title"/>
          </p:nvPr>
        </p:nvSpPr>
        <p:spPr>
          <a:xfrm>
            <a:off x="468313" y="0"/>
            <a:ext cx="8229600" cy="1143000"/>
          </a:xfrm>
        </p:spPr>
        <p:txBody>
          <a:bodyPr/>
          <a:lstStyle/>
          <a:p>
            <a:pPr>
              <a:defRPr/>
            </a:pPr>
            <a:r>
              <a:rPr lang="cs-CZ" sz="2800" b="1" i="1" dirty="0">
                <a:solidFill>
                  <a:schemeClr val="bg2"/>
                </a:solidFill>
                <a:effectLst/>
                <a:latin typeface="Times New Roman" pitchFamily="18" charset="0"/>
                <a:cs typeface="Times New Roman" pitchFamily="18" charset="0"/>
              </a:rPr>
              <a:t>Výpočet produkce v bodě zvratu (Q</a:t>
            </a:r>
            <a:r>
              <a:rPr lang="cs-CZ" sz="2800" b="1" i="1" baseline="-25000" dirty="0">
                <a:solidFill>
                  <a:schemeClr val="bg2"/>
                </a:solidFill>
                <a:effectLst/>
                <a:latin typeface="Times New Roman" pitchFamily="18" charset="0"/>
                <a:cs typeface="Times New Roman" pitchFamily="18" charset="0"/>
              </a:rPr>
              <a:t>BZ</a:t>
            </a:r>
            <a:r>
              <a:rPr lang="cs-CZ" sz="2800" b="1" i="1" dirty="0">
                <a:solidFill>
                  <a:schemeClr val="bg2"/>
                </a:solidFill>
                <a:effectLst/>
                <a:latin typeface="Times New Roman" pitchFamily="18" charset="0"/>
                <a:cs typeface="Times New Roman" pitchFamily="18" charset="0"/>
              </a:rPr>
              <a:t>) </a:t>
            </a:r>
            <a:br>
              <a:rPr lang="cs-CZ" sz="2800" b="1" i="1" dirty="0">
                <a:solidFill>
                  <a:schemeClr val="bg2"/>
                </a:solidFill>
                <a:effectLst/>
                <a:latin typeface="Times New Roman" pitchFamily="18" charset="0"/>
                <a:cs typeface="Times New Roman" pitchFamily="18" charset="0"/>
              </a:rPr>
            </a:br>
            <a:r>
              <a:rPr lang="cs-CZ" sz="2800" b="1" i="1" dirty="0">
                <a:solidFill>
                  <a:schemeClr val="bg2"/>
                </a:solidFill>
                <a:effectLst/>
                <a:latin typeface="Times New Roman" pitchFamily="18" charset="0"/>
                <a:cs typeface="Times New Roman" pitchFamily="18" charset="0"/>
              </a:rPr>
              <a:t>a produkce </a:t>
            </a:r>
            <a:r>
              <a:rPr lang="cs-CZ" sz="2800" b="1" i="1" dirty="0" smtClean="0">
                <a:solidFill>
                  <a:schemeClr val="bg2"/>
                </a:solidFill>
                <a:effectLst/>
                <a:latin typeface="Times New Roman" pitchFamily="18" charset="0"/>
                <a:cs typeface="Times New Roman" pitchFamily="18" charset="0"/>
              </a:rPr>
              <a:t>pro dosažení </a:t>
            </a:r>
            <a:r>
              <a:rPr lang="cs-CZ" sz="2800" b="1" i="1" dirty="0">
                <a:solidFill>
                  <a:schemeClr val="bg2"/>
                </a:solidFill>
                <a:effectLst/>
                <a:latin typeface="Times New Roman" pitchFamily="18" charset="0"/>
                <a:cs typeface="Times New Roman" pitchFamily="18" charset="0"/>
              </a:rPr>
              <a:t>požadovaného zisku (Q</a:t>
            </a:r>
            <a:r>
              <a:rPr lang="cs-CZ" sz="2800" b="1" i="1" baseline="-25000" dirty="0">
                <a:solidFill>
                  <a:schemeClr val="bg2"/>
                </a:solidFill>
                <a:effectLst/>
                <a:latin typeface="Times New Roman" pitchFamily="18" charset="0"/>
                <a:cs typeface="Times New Roman" pitchFamily="18" charset="0"/>
              </a:rPr>
              <a:t>Z</a:t>
            </a:r>
            <a:r>
              <a:rPr lang="cs-CZ" sz="2800" b="1" i="1" dirty="0">
                <a:solidFill>
                  <a:schemeClr val="bg2"/>
                </a:solidFill>
                <a:effectLst/>
                <a:latin typeface="Times New Roman" pitchFamily="18" charset="0"/>
                <a:cs typeface="Times New Roman" pitchFamily="18" charset="0"/>
              </a:rPr>
              <a:t>)</a:t>
            </a:r>
          </a:p>
        </p:txBody>
      </p:sp>
      <p:graphicFrame>
        <p:nvGraphicFramePr>
          <p:cNvPr id="9218" name="Object 2"/>
          <p:cNvGraphicFramePr>
            <a:graphicFrameLocks noGrp="1" noChangeAspect="1"/>
          </p:cNvGraphicFramePr>
          <p:nvPr>
            <p:ph idx="1"/>
          </p:nvPr>
        </p:nvGraphicFramePr>
        <p:xfrm>
          <a:off x="7938" y="1343025"/>
          <a:ext cx="9078912" cy="5505450"/>
        </p:xfrm>
        <a:graphic>
          <a:graphicData uri="http://schemas.openxmlformats.org/presentationml/2006/ole">
            <p:oleObj spid="_x0000_s9232" name="Document" r:id="rId3" imgW="5444964" imgH="3301312" progId="">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a:xfrm>
            <a:off x="457200" y="115888"/>
            <a:ext cx="8229600" cy="1152525"/>
          </a:xfrm>
        </p:spPr>
        <p:txBody>
          <a:bodyPr/>
          <a:lstStyle/>
          <a:p>
            <a:pPr>
              <a:defRPr/>
            </a:pPr>
            <a:r>
              <a:rPr lang="cs-CZ" sz="2800" b="1" i="1" dirty="0">
                <a:solidFill>
                  <a:schemeClr val="bg2"/>
                </a:solidFill>
                <a:effectLst/>
                <a:latin typeface="Times New Roman" pitchFamily="18" charset="0"/>
                <a:cs typeface="Times New Roman" pitchFamily="18" charset="0"/>
              </a:rPr>
              <a:t>Další výpočty veličin při analýze diagramu bodu zvratu</a:t>
            </a:r>
          </a:p>
        </p:txBody>
      </p:sp>
      <p:sp>
        <p:nvSpPr>
          <p:cNvPr id="230403" name="Rectangle 3"/>
          <p:cNvSpPr>
            <a:spLocks noGrp="1" noChangeArrowheads="1"/>
          </p:cNvSpPr>
          <p:nvPr>
            <p:ph type="body" idx="1"/>
          </p:nvPr>
        </p:nvSpPr>
        <p:spPr>
          <a:xfrm>
            <a:off x="457200" y="1981200"/>
            <a:ext cx="8229600" cy="4662488"/>
          </a:xfrm>
        </p:spPr>
        <p:txBody>
          <a:bodyPr/>
          <a:lstStyle/>
          <a:p>
            <a:pPr marL="533400" indent="-533400">
              <a:spcBef>
                <a:spcPct val="50000"/>
              </a:spcBef>
              <a:buClr>
                <a:srgbClr val="00B050"/>
              </a:buClr>
              <a:buSzPct val="100000"/>
              <a:buFont typeface="Wingdings" pitchFamily="2" charset="2"/>
              <a:buChar char="q"/>
              <a:defRPr/>
            </a:pPr>
            <a:r>
              <a:rPr lang="cs-CZ" sz="2400" dirty="0" smtClean="0">
                <a:solidFill>
                  <a:schemeClr val="bg2"/>
                </a:solidFill>
                <a:effectLst/>
                <a:latin typeface="Times New Roman" pitchFamily="18" charset="0"/>
                <a:cs typeface="Times New Roman" pitchFamily="18" charset="0"/>
              </a:rPr>
              <a:t>Výpočet limitu variabilních nákladů,</a:t>
            </a:r>
          </a:p>
          <a:p>
            <a:pPr marL="533400" indent="-533400">
              <a:spcBef>
                <a:spcPct val="50000"/>
              </a:spcBef>
              <a:buClr>
                <a:srgbClr val="00B050"/>
              </a:buClr>
              <a:buSzPct val="100000"/>
              <a:buFont typeface="Wingdings" pitchFamily="2" charset="2"/>
              <a:buChar char="q"/>
              <a:defRPr/>
            </a:pPr>
            <a:r>
              <a:rPr lang="cs-CZ" sz="2400" dirty="0" smtClean="0">
                <a:solidFill>
                  <a:schemeClr val="bg2"/>
                </a:solidFill>
                <a:effectLst/>
                <a:latin typeface="Times New Roman" pitchFamily="18" charset="0"/>
                <a:cs typeface="Times New Roman" pitchFamily="18" charset="0"/>
              </a:rPr>
              <a:t>Výpočet limitu fixních nákladů,</a:t>
            </a:r>
          </a:p>
          <a:p>
            <a:pPr marL="533400" indent="-533400">
              <a:spcBef>
                <a:spcPct val="50000"/>
              </a:spcBef>
              <a:buClr>
                <a:srgbClr val="00B050"/>
              </a:buClr>
              <a:buSzPct val="100000"/>
              <a:buFont typeface="Wingdings" pitchFamily="2" charset="2"/>
              <a:buChar char="q"/>
              <a:defRPr/>
            </a:pPr>
            <a:r>
              <a:rPr lang="cs-CZ" sz="2400" dirty="0" smtClean="0">
                <a:solidFill>
                  <a:schemeClr val="bg2"/>
                </a:solidFill>
                <a:effectLst/>
                <a:latin typeface="Times New Roman" pitchFamily="18" charset="0"/>
                <a:cs typeface="Times New Roman" pitchFamily="18" charset="0"/>
              </a:rPr>
              <a:t>Výpočet limitu minimální výše ceny,</a:t>
            </a:r>
          </a:p>
          <a:p>
            <a:pPr marL="533400" indent="-533400">
              <a:spcBef>
                <a:spcPct val="50000"/>
              </a:spcBef>
              <a:buClr>
                <a:srgbClr val="FFFF00"/>
              </a:buClr>
              <a:buSzPct val="100000"/>
              <a:buFont typeface="Wingdings" pitchFamily="2" charset="2"/>
              <a:buNone/>
              <a:defRPr/>
            </a:pPr>
            <a:r>
              <a:rPr lang="cs-CZ" sz="2400" i="1" u="sng" dirty="0" smtClean="0">
                <a:solidFill>
                  <a:schemeClr val="bg2"/>
                </a:solidFill>
                <a:effectLst/>
                <a:latin typeface="Times New Roman" pitchFamily="18" charset="0"/>
                <a:cs typeface="Times New Roman" pitchFamily="18" charset="0"/>
              </a:rPr>
              <a:t>Při stanovení limitních hodnot se vychází z rovnice (3)</a:t>
            </a:r>
          </a:p>
          <a:p>
            <a:pPr marL="533400" indent="-533400">
              <a:spcBef>
                <a:spcPct val="50000"/>
              </a:spcBef>
              <a:buClr>
                <a:srgbClr val="00B050"/>
              </a:buClr>
              <a:buSzPct val="100000"/>
              <a:buFont typeface="Wingdings" pitchFamily="2" charset="2"/>
              <a:buChar char="q"/>
              <a:defRPr/>
            </a:pPr>
            <a:r>
              <a:rPr lang="cs-CZ" sz="2400" dirty="0" smtClean="0">
                <a:solidFill>
                  <a:schemeClr val="bg2"/>
                </a:solidFill>
                <a:effectLst/>
                <a:latin typeface="Times New Roman" pitchFamily="18" charset="0"/>
                <a:cs typeface="Times New Roman" pitchFamily="18" charset="0"/>
              </a:rPr>
              <a:t>Rentabilita obecně,</a:t>
            </a:r>
          </a:p>
          <a:p>
            <a:pPr marL="533400" indent="-533400">
              <a:spcBef>
                <a:spcPct val="50000"/>
              </a:spcBef>
              <a:buClr>
                <a:srgbClr val="00B050"/>
              </a:buClr>
              <a:buSzPct val="100000"/>
              <a:buFont typeface="Wingdings" pitchFamily="2" charset="2"/>
              <a:buChar char="q"/>
              <a:defRPr/>
            </a:pPr>
            <a:r>
              <a:rPr lang="cs-CZ" sz="2400" dirty="0" smtClean="0">
                <a:solidFill>
                  <a:schemeClr val="bg2"/>
                </a:solidFill>
                <a:effectLst/>
                <a:latin typeface="Times New Roman" pitchFamily="18" charset="0"/>
                <a:cs typeface="Times New Roman" pitchFamily="18" charset="0"/>
              </a:rPr>
              <a:t>Rentabilita nákladů,</a:t>
            </a:r>
          </a:p>
          <a:p>
            <a:pPr marL="533400" indent="-533400">
              <a:spcBef>
                <a:spcPct val="50000"/>
              </a:spcBef>
              <a:buClr>
                <a:srgbClr val="00B050"/>
              </a:buClr>
              <a:buSzPct val="100000"/>
              <a:buFont typeface="Wingdings" pitchFamily="2" charset="2"/>
              <a:buChar char="q"/>
              <a:defRPr/>
            </a:pPr>
            <a:r>
              <a:rPr lang="cs-CZ" sz="2400" dirty="0" smtClean="0">
                <a:solidFill>
                  <a:schemeClr val="bg2"/>
                </a:solidFill>
                <a:effectLst/>
                <a:latin typeface="Times New Roman" pitchFamily="18" charset="0"/>
                <a:cs typeface="Times New Roman" pitchFamily="18" charset="0"/>
              </a:rPr>
              <a:t>Rentabilita výnosů,</a:t>
            </a:r>
          </a:p>
          <a:p>
            <a:pPr marL="533400" indent="-533400">
              <a:spcBef>
                <a:spcPct val="50000"/>
              </a:spcBef>
              <a:buClr>
                <a:srgbClr val="00B050"/>
              </a:buClr>
              <a:buSzPct val="100000"/>
              <a:buFont typeface="Wingdings" pitchFamily="2" charset="2"/>
              <a:buChar char="q"/>
              <a:defRPr/>
            </a:pPr>
            <a:r>
              <a:rPr lang="cs-CZ" sz="2400" dirty="0" smtClean="0">
                <a:solidFill>
                  <a:schemeClr val="bg2"/>
                </a:solidFill>
                <a:effectLst/>
                <a:latin typeface="Times New Roman" pitchFamily="18" charset="0"/>
                <a:cs typeface="Times New Roman" pitchFamily="18" charset="0"/>
              </a:rPr>
              <a:t>Nákladovost,</a:t>
            </a:r>
          </a:p>
          <a:p>
            <a:pPr marL="533400" indent="-533400">
              <a:buFont typeface="Wingdings" pitchFamily="2" charset="2"/>
              <a:buNone/>
              <a:defRPr/>
            </a:pPr>
            <a:endParaRPr lang="cs-CZ"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457200" y="0"/>
            <a:ext cx="8229600" cy="1000125"/>
          </a:xfrm>
        </p:spPr>
        <p:txBody>
          <a:bodyPr/>
          <a:lstStyle/>
          <a:p>
            <a:pPr>
              <a:defRPr/>
            </a:pPr>
            <a:r>
              <a:rPr lang="cs-CZ" sz="2800" b="1" i="1" dirty="0">
                <a:solidFill>
                  <a:schemeClr val="bg2"/>
                </a:solidFill>
                <a:effectLst/>
                <a:latin typeface="Times New Roman" panose="02020603050405020304" pitchFamily="18" charset="0"/>
                <a:cs typeface="Times New Roman" panose="02020603050405020304" pitchFamily="18" charset="0"/>
              </a:rPr>
              <a:t>Rentabilita</a:t>
            </a:r>
          </a:p>
        </p:txBody>
      </p:sp>
      <p:graphicFrame>
        <p:nvGraphicFramePr>
          <p:cNvPr id="10242" name="Object 2"/>
          <p:cNvGraphicFramePr>
            <a:graphicFrameLocks noGrp="1" noChangeAspect="1"/>
          </p:cNvGraphicFramePr>
          <p:nvPr>
            <p:ph idx="1"/>
          </p:nvPr>
        </p:nvGraphicFramePr>
        <p:xfrm>
          <a:off x="0" y="836613"/>
          <a:ext cx="9036050" cy="6121400"/>
        </p:xfrm>
        <a:graphic>
          <a:graphicData uri="http://schemas.openxmlformats.org/presentationml/2006/ole">
            <p:oleObj spid="_x0000_s10256" name="Document" r:id="rId3" imgW="6303515" imgH="4840241" progId="">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a:xfrm>
            <a:off x="457200" y="0"/>
            <a:ext cx="8229600" cy="1484784"/>
          </a:xfrm>
        </p:spPr>
        <p:txBody>
          <a:bodyPr/>
          <a:lstStyle/>
          <a:p>
            <a:pPr>
              <a:defRPr/>
            </a:pPr>
            <a:r>
              <a:rPr lang="cs-CZ" sz="2800" b="1" i="1" dirty="0" smtClean="0">
                <a:solidFill>
                  <a:schemeClr val="bg2"/>
                </a:solidFill>
                <a:effectLst/>
                <a:latin typeface="Times New Roman" pitchFamily="18" charset="0"/>
                <a:cs typeface="Times New Roman" pitchFamily="18" charset="0"/>
              </a:rPr>
              <a:t>Rentabilita vlastního kapitálu – význam  a využití</a:t>
            </a:r>
            <a:br>
              <a:rPr lang="cs-CZ" sz="2800" b="1" i="1" dirty="0" smtClean="0">
                <a:solidFill>
                  <a:schemeClr val="bg2"/>
                </a:solidFill>
                <a:effectLst/>
                <a:latin typeface="Times New Roman" pitchFamily="18" charset="0"/>
                <a:cs typeface="Times New Roman" pitchFamily="18" charset="0"/>
              </a:rPr>
            </a:br>
            <a:r>
              <a:rPr lang="cs-CZ" sz="2800" b="1" i="1" dirty="0" smtClean="0">
                <a:solidFill>
                  <a:schemeClr val="bg2"/>
                </a:solidFill>
                <a:effectLst/>
                <a:latin typeface="Times New Roman" pitchFamily="18" charset="0"/>
                <a:cs typeface="Times New Roman" pitchFamily="18" charset="0"/>
              </a:rPr>
              <a:t/>
            </a:r>
            <a:br>
              <a:rPr lang="cs-CZ" sz="2800" b="1" i="1" dirty="0" smtClean="0">
                <a:solidFill>
                  <a:schemeClr val="bg2"/>
                </a:solidFill>
                <a:effectLst/>
                <a:latin typeface="Times New Roman" pitchFamily="18" charset="0"/>
                <a:cs typeface="Times New Roman" pitchFamily="18" charset="0"/>
              </a:rPr>
            </a:br>
            <a:endParaRPr lang="cs-CZ" sz="2800" b="1" i="1" dirty="0">
              <a:solidFill>
                <a:schemeClr val="bg2"/>
              </a:solidFill>
              <a:effectLst/>
              <a:latin typeface="Times New Roman" pitchFamily="18" charset="0"/>
              <a:cs typeface="Times New Roman" pitchFamily="18" charset="0"/>
            </a:endParaRPr>
          </a:p>
        </p:txBody>
      </p:sp>
      <p:sp>
        <p:nvSpPr>
          <p:cNvPr id="230403" name="Rectangle 3"/>
          <p:cNvSpPr>
            <a:spLocks noGrp="1" noChangeArrowheads="1"/>
          </p:cNvSpPr>
          <p:nvPr>
            <p:ph type="body" idx="1"/>
          </p:nvPr>
        </p:nvSpPr>
        <p:spPr>
          <a:xfrm>
            <a:off x="251520" y="1340768"/>
            <a:ext cx="8712968" cy="5302920"/>
          </a:xfrm>
        </p:spPr>
        <p:txBody>
          <a:bodyPr/>
          <a:lstStyle/>
          <a:p>
            <a:pPr marL="533400" indent="-533400">
              <a:buFont typeface="Wingdings" pitchFamily="2" charset="2"/>
              <a:buNone/>
              <a:defRPr/>
            </a:pPr>
            <a:r>
              <a:rPr lang="cs-CZ" sz="2400" dirty="0" smtClean="0">
                <a:solidFill>
                  <a:schemeClr val="bg1"/>
                </a:solidFill>
                <a:effectLst/>
                <a:latin typeface="Times New Roman" pitchFamily="18" charset="0"/>
                <a:cs typeface="Times New Roman" pitchFamily="18" charset="0"/>
              </a:rPr>
              <a:t>Je ukazatelem rozhodujícím a významově výstižným:</a:t>
            </a:r>
          </a:p>
          <a:p>
            <a:pPr marL="0" indent="0">
              <a:spcBef>
                <a:spcPts val="600"/>
              </a:spcBef>
              <a:spcAft>
                <a:spcPts val="1200"/>
              </a:spcAft>
              <a:buFont typeface="Wingdings" pitchFamily="2" charset="2"/>
              <a:buNone/>
              <a:defRPr/>
            </a:pPr>
            <a:r>
              <a:rPr lang="cs-CZ" sz="2400" dirty="0" smtClean="0">
                <a:solidFill>
                  <a:schemeClr val="bg1"/>
                </a:solidFill>
                <a:effectLst/>
                <a:latin typeface="Times New Roman" pitchFamily="18" charset="0"/>
                <a:cs typeface="Times New Roman" pitchFamily="18" charset="0"/>
              </a:rPr>
              <a:t>„Měří efektivnost, s níž podnik využívá kapitál vlastníků v rámci podnikatelských aktivit“. </a:t>
            </a:r>
          </a:p>
          <a:p>
            <a:pPr marL="0" indent="0">
              <a:spcAft>
                <a:spcPts val="1200"/>
              </a:spcAft>
              <a:buFont typeface="Wingdings" pitchFamily="2" charset="2"/>
              <a:buNone/>
              <a:defRPr/>
            </a:pPr>
            <a:r>
              <a:rPr lang="cs-CZ" sz="2400" i="1" dirty="0" smtClean="0">
                <a:solidFill>
                  <a:schemeClr val="bg2"/>
                </a:solidFill>
                <a:effectLst/>
                <a:latin typeface="Times New Roman" pitchFamily="18" charset="0"/>
                <a:cs typeface="Times New Roman" pitchFamily="18" charset="0"/>
              </a:rPr>
              <a:t>Mluvou číselných údajů udává, kolik čistého zisku (po zdanění) v Kč připadá na 1 Kč investovaného kapitálu jeho vlastníky.</a:t>
            </a:r>
          </a:p>
          <a:p>
            <a:pPr marL="0" indent="0">
              <a:spcAft>
                <a:spcPts val="1200"/>
              </a:spcAft>
              <a:buFont typeface="Wingdings" pitchFamily="2" charset="2"/>
              <a:buNone/>
              <a:defRPr/>
            </a:pPr>
            <a:r>
              <a:rPr lang="cs-CZ" sz="2400" dirty="0" smtClean="0">
                <a:solidFill>
                  <a:schemeClr val="bg1"/>
                </a:solidFill>
                <a:effectLst/>
                <a:latin typeface="Times New Roman" pitchFamily="18" charset="0"/>
                <a:cs typeface="Times New Roman" pitchFamily="18" charset="0"/>
              </a:rPr>
              <a:t>Rentabilita vlastního kapitálu (označována symbolem ROE), je ovlivnitelná:</a:t>
            </a:r>
          </a:p>
          <a:p>
            <a:pPr marL="758825" lvl="1" indent="-358775">
              <a:spcAft>
                <a:spcPts val="1200"/>
              </a:spcAft>
              <a:buClr>
                <a:srgbClr val="00B050"/>
              </a:buClr>
              <a:buFont typeface="Wingdings" pitchFamily="2" charset="2"/>
              <a:buChar char="q"/>
              <a:defRPr/>
            </a:pPr>
            <a:r>
              <a:rPr lang="cs-CZ" sz="2000" dirty="0" smtClean="0">
                <a:solidFill>
                  <a:schemeClr val="bg2"/>
                </a:solidFill>
                <a:effectLst/>
                <a:latin typeface="Times New Roman" pitchFamily="18" charset="0"/>
                <a:cs typeface="Times New Roman" pitchFamily="18" charset="0"/>
              </a:rPr>
              <a:t>Rentabilitou tržeb (provozní pákou)</a:t>
            </a:r>
          </a:p>
          <a:p>
            <a:pPr marL="758825" lvl="1" indent="-358775">
              <a:spcAft>
                <a:spcPts val="1200"/>
              </a:spcAft>
              <a:buClr>
                <a:srgbClr val="00B050"/>
              </a:buClr>
              <a:buFont typeface="Wingdings" pitchFamily="2" charset="2"/>
              <a:buChar char="q"/>
              <a:defRPr/>
            </a:pPr>
            <a:r>
              <a:rPr lang="cs-CZ" sz="2000" dirty="0" smtClean="0">
                <a:solidFill>
                  <a:schemeClr val="bg2"/>
                </a:solidFill>
                <a:effectLst/>
                <a:latin typeface="Times New Roman" pitchFamily="18" charset="0"/>
                <a:cs typeface="Times New Roman" pitchFamily="18" charset="0"/>
              </a:rPr>
              <a:t>Obratem aktiv</a:t>
            </a:r>
          </a:p>
          <a:p>
            <a:pPr marL="758825" lvl="1" indent="-358775">
              <a:spcAft>
                <a:spcPts val="1200"/>
              </a:spcAft>
              <a:buClr>
                <a:srgbClr val="00B050"/>
              </a:buClr>
              <a:buFont typeface="Wingdings" pitchFamily="2" charset="2"/>
              <a:buChar char="q"/>
              <a:defRPr/>
            </a:pPr>
            <a:r>
              <a:rPr lang="cs-CZ" sz="2000" dirty="0" smtClean="0">
                <a:solidFill>
                  <a:schemeClr val="bg2"/>
                </a:solidFill>
                <a:effectLst/>
                <a:latin typeface="Times New Roman" pitchFamily="18" charset="0"/>
                <a:cs typeface="Times New Roman" pitchFamily="18" charset="0"/>
              </a:rPr>
              <a:t>Finanční pákou</a:t>
            </a:r>
          </a:p>
          <a:p>
            <a:pPr marL="0" indent="0">
              <a:spcAft>
                <a:spcPts val="1200"/>
              </a:spcAft>
              <a:buFont typeface="Wingdings" pitchFamily="2" charset="2"/>
              <a:buNone/>
              <a:defRPr/>
            </a:pPr>
            <a:endParaRPr lang="cs-CZ" sz="2400" i="1" dirty="0" smtClean="0">
              <a:solidFill>
                <a:srgbClr val="FFC000"/>
              </a:solidFill>
              <a:latin typeface="Times New Roman" pitchFamily="18" charset="0"/>
              <a:cs typeface="Times New Roman" pitchFamily="18" charset="0"/>
            </a:endParaRPr>
          </a:p>
          <a:p>
            <a:pPr marL="0" indent="0">
              <a:spcAft>
                <a:spcPts val="1200"/>
              </a:spcAft>
              <a:buFont typeface="Wingdings" pitchFamily="2" charset="2"/>
              <a:buNone/>
              <a:defRPr/>
            </a:pPr>
            <a:endParaRPr lang="cs-CZ" sz="2400" i="1" dirty="0" smtClean="0">
              <a:latin typeface="Times New Roman" pitchFamily="18" charset="0"/>
              <a:cs typeface="Times New Roman" pitchFamily="18" charset="0"/>
            </a:endParaRPr>
          </a:p>
          <a:p>
            <a:pPr marL="0" indent="0">
              <a:buFont typeface="Wingdings" pitchFamily="2" charset="2"/>
              <a:buNone/>
              <a:defRPr/>
            </a:pPr>
            <a:endParaRPr lang="cs-CZ" sz="2400" i="1" dirty="0" smtClean="0">
              <a:solidFill>
                <a:srgbClr val="FFC000"/>
              </a:solidFill>
              <a:latin typeface="Times New Roman" pitchFamily="18" charset="0"/>
              <a:cs typeface="Times New Roman" pitchFamily="18" charset="0"/>
            </a:endParaRPr>
          </a:p>
        </p:txBody>
      </p:sp>
      <p:graphicFrame>
        <p:nvGraphicFramePr>
          <p:cNvPr id="4" name="Objekt 3"/>
          <p:cNvGraphicFramePr>
            <a:graphicFrameLocks noChangeAspect="1"/>
          </p:cNvGraphicFramePr>
          <p:nvPr/>
        </p:nvGraphicFramePr>
        <p:xfrm>
          <a:off x="3707904" y="692696"/>
          <a:ext cx="952500" cy="558800"/>
        </p:xfrm>
        <a:graphic>
          <a:graphicData uri="http://schemas.openxmlformats.org/presentationml/2006/ole">
            <p:oleObj spid="_x0000_s46093" name="Rovnice" r:id="rId3" imgW="952087" imgH="558558" progId="">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VZOR">
  <a:themeElements>
    <a:clrScheme name="VZOR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VZOR">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ZOR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VZOR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VZOR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VZOR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VZOR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VZOR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VZOR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VZOR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VZOR</Template>
  <TotalTime>2400</TotalTime>
  <Words>311</Words>
  <Application>Microsoft Office PowerPoint</Application>
  <PresentationFormat>Předvádění na obrazovce (4:3)</PresentationFormat>
  <Paragraphs>44</Paragraphs>
  <Slides>18</Slides>
  <Notes>0</Notes>
  <HiddenSlides>0</HiddenSlides>
  <MMClips>0</MMClips>
  <ScaleCrop>false</ScaleCrop>
  <HeadingPairs>
    <vt:vector size="6" baseType="variant">
      <vt:variant>
        <vt:lpstr>Motiv</vt:lpstr>
      </vt:variant>
      <vt:variant>
        <vt:i4>2</vt:i4>
      </vt:variant>
      <vt:variant>
        <vt:lpstr>Vložené servery OLE</vt:lpstr>
      </vt:variant>
      <vt:variant>
        <vt:i4>3</vt:i4>
      </vt:variant>
      <vt:variant>
        <vt:lpstr>Nadpisy snímků</vt:lpstr>
      </vt:variant>
      <vt:variant>
        <vt:i4>18</vt:i4>
      </vt:variant>
    </vt:vector>
  </HeadingPairs>
  <TitlesOfParts>
    <vt:vector size="23" baseType="lpstr">
      <vt:lpstr>VZOR</vt:lpstr>
      <vt:lpstr>Motiv sady Office</vt:lpstr>
      <vt:lpstr>Dokument</vt:lpstr>
      <vt:lpstr>Document</vt:lpstr>
      <vt:lpstr>Rovnice</vt:lpstr>
      <vt:lpstr>Rentabilita tržeb (výnosů), rentabilita nákladů, nákladovost.</vt:lpstr>
      <vt:lpstr>Úvod</vt:lpstr>
      <vt:lpstr>Diagram bodu zvratu</vt:lpstr>
      <vt:lpstr>Diagram bodu zvratu při relaci kdy p&lt;v (cena je nižší než variabilní náklady na jednotku produkce) </vt:lpstr>
      <vt:lpstr>Kritické využití výrobní kapacity</vt:lpstr>
      <vt:lpstr>Výpočet produkce v bodě zvratu (QBZ)  a produkce pro dosažení požadovaného zisku (QZ)</vt:lpstr>
      <vt:lpstr>Další výpočty veličin při analýze diagramu bodu zvratu</vt:lpstr>
      <vt:lpstr>Rentabilita</vt:lpstr>
      <vt:lpstr>Rentabilita vlastního kapitálu – význam  a využití  </vt:lpstr>
      <vt:lpstr>Vztah mezi rentabilitou tržeb, rentabilitou nákladů a nákladovostí:</vt:lpstr>
      <vt:lpstr>Vztah mezi rentabilitou tržeb, rentabilitou nákladů a nákladovostí:</vt:lpstr>
      <vt:lpstr>Význam rentability v ekonomice podniku</vt:lpstr>
      <vt:lpstr>Příklad: 1/2</vt:lpstr>
      <vt:lpstr>Jakou rentabilitu tržeb a rentabilitu nákladů vykáže firma „TERNO, s. r. o.“ při produkci 15 000 ks keramických nádob za období jednoho měsíce, jestliže při výrobě 20 000 ks keramických nádob za měsíc, byla zjištěna rentabilita nákladů ve výši 10 % (RN = 10 %). Firma svoje výrobky prodává za cenu 450 Kč/ks. Z ekonomických rozborů vyplynulo, že bodu zvratu dosáhne firma při výrobě 5 000 ks keramických nádob. </vt:lpstr>
      <vt:lpstr>Příklad: 2/2</vt:lpstr>
      <vt:lpstr>S jakou hodnotou fixních nákladů kalkuluje management firmy GOAL s. r. o., jestliže chce podnik GOAL s. r. o. dosáhnout 15% rentabilitu nákladů při objemu výroby 20 000 ks strojních součástek za měsíc. Součástky podnik prodává za cenu 5,20 Kč/ks a variabilní náklady jsou ve výši 2,8 Kč/ks. Bude podnik při daném objemu výroby dosahovat výsledku hospodaření v podobě zisku? Jak velký bude případný zisk/ztráta?  </vt:lpstr>
      <vt:lpstr>Příklad:3/2</vt:lpstr>
      <vt:lpstr>Firma „Junior a. s.“ je výrobcem dětských jízdních kol. Management firmy má zjištěno z firemního účetnictví a provozní operativní evidence, že za situace, kdy v průběhu celého měsíce se vyrábí pouze dětské jízdní kolo značky „Paprsek“, vykáže firma bod zvratu při výrobě 438 ks jízdních kol. Výroba 438 ks těchto jízdních kol je spojena s celkovými náklady ve výši 1 401 600 Kč. V měsíci listopadu minulého roku bylo vyrobeno 580 ks jízdních kol značky „Paprsek“. Rentabilita nákladů za uvedený měsíc činila 11,5 %. Spočítejte hodnotu výsledku hospodaření, kterou vykázala firma „Junior a. s.“ za měsíc listopad minulého roku. Stanovte hodnotu rentability tržeb, kterou firma vykázala v měsíci listopadu.</vt:lpstr>
    </vt:vector>
  </TitlesOfParts>
  <Company>SU OPF Karviná</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Ekonomika podniku A</dc:title>
  <dc:creator>Karel Stelmach</dc:creator>
  <cp:lastModifiedBy>Uzivatel</cp:lastModifiedBy>
  <cp:revision>217</cp:revision>
  <dcterms:created xsi:type="dcterms:W3CDTF">2009-03-04T19:05:38Z</dcterms:created>
  <dcterms:modified xsi:type="dcterms:W3CDTF">2019-02-19T18:33:40Z</dcterms:modified>
</cp:coreProperties>
</file>