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69" r:id="rId2"/>
  </p:sldMasterIdLst>
  <p:sldIdLst>
    <p:sldId id="311" r:id="rId3"/>
    <p:sldId id="257" r:id="rId4"/>
    <p:sldId id="263" r:id="rId5"/>
    <p:sldId id="271" r:id="rId6"/>
    <p:sldId id="270" r:id="rId7"/>
    <p:sldId id="309" r:id="rId8"/>
    <p:sldId id="310" r:id="rId9"/>
    <p:sldId id="273" r:id="rId10"/>
    <p:sldId id="312" r:id="rId11"/>
    <p:sldId id="286" r:id="rId12"/>
    <p:sldId id="275" r:id="rId13"/>
    <p:sldId id="274" r:id="rId14"/>
    <p:sldId id="303" r:id="rId15"/>
    <p:sldId id="305" r:id="rId16"/>
    <p:sldId id="307" r:id="rId17"/>
    <p:sldId id="306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27785-A533-4F7F-BE53-46D48FD792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3B27C-8CCB-49A8-B19D-DB3DE0FD16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A542E-7F97-40D4-B5F0-A975DD97F6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BBE8AC-4BC4-422A-A349-A92E3F75D2B3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19.2.2019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970E87-AA00-459F-8C20-B247F3FC95A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577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F99AF-9284-476E-AF22-45ED2847FA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93C5E-9A46-47C7-86E0-E021339F10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5534C-CA24-4BCE-BA2F-FE36E5CD6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416EF-9501-44D7-B8E6-A48F9DC35A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E5F56-104B-4CC8-9DD5-63CF056556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89C3D-9DFF-490F-8896-A4B2790A01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3FDF7-C682-4FF3-873F-57213D983A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88596-550A-4605-8F6A-F0E303AB9C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4A557380-E39C-4C21-A2BB-82A95ABC0D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BE8AC-4BC4-422A-A349-A92E3F75D2B3}" type="datetimeFigureOut">
              <a:rPr lang="cs-CZ" smtClean="0"/>
              <a:pPr/>
              <a:t>19.2.2019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70E87-AA00-459F-8C20-B247F3FC95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2157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Majetková a kapitálová struktura podniku. Optimalizace kapitálové struktury. Finanční páka.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Seminář 3 </a:t>
            </a:r>
            <a:r>
              <a:rPr lang="cs-C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 předmětu „Podniková ekonomika“</a:t>
            </a:r>
          </a:p>
          <a:p>
            <a:r>
              <a:rPr lang="cs-C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cs-CZ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930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Optimální kapitálová struktura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686800" cy="487680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i="1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(nebo-li WACC) = </a:t>
            </a:r>
            <a:r>
              <a:rPr lang="cs-CZ" sz="2400" i="1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∙ (1 – t)∙D/C + k</a:t>
            </a:r>
            <a:r>
              <a:rPr lang="cs-CZ" sz="2400" i="1" baseline="-25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∙ E/C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kde: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717550" algn="l"/>
              </a:tabLst>
              <a:defRPr/>
            </a:pP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	náklady na 1 Kč celkového kapitálu</a:t>
            </a:r>
            <a:b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			nebo </a:t>
            </a:r>
            <a:r>
              <a:rPr lang="cs-CZ" sz="2400" i="1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∙ 100  v  %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ts val="1200"/>
              </a:spcAft>
              <a:buFont typeface="Wingdings" pitchFamily="2" charset="2"/>
              <a:buNone/>
              <a:tabLst>
                <a:tab pos="717550" algn="l"/>
              </a:tabLst>
              <a:defRPr/>
            </a:pP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	náklady na 1Kč cizího kapitálu před zdaněním </a:t>
            </a:r>
            <a:b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			nebo </a:t>
            </a:r>
            <a:r>
              <a:rPr lang="cs-CZ" sz="2400" i="1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kd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∙100  v %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tabLst>
                <a:tab pos="717550" algn="l"/>
              </a:tabLst>
              <a:defRPr/>
            </a:pP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	t		míra zdanění zisku (sazba daně z příjmu)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Optimální kapitálová struktura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400" i="1" dirty="0" smtClean="0">
                <a:solidFill>
                  <a:schemeClr val="bg2"/>
                </a:solidFill>
                <a:effectLst/>
              </a:rPr>
              <a:t>k</a:t>
            </a:r>
            <a:r>
              <a:rPr lang="cs-CZ" sz="2400" i="1" baseline="-25000" dirty="0" smtClean="0">
                <a:solidFill>
                  <a:schemeClr val="bg2"/>
                </a:solidFill>
                <a:effectLst/>
              </a:rPr>
              <a:t>e</a:t>
            </a:r>
            <a:r>
              <a:rPr lang="cs-CZ" sz="2400" i="1" dirty="0" smtClean="0">
                <a:effectLst/>
              </a:rPr>
              <a:t>	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náklady na 1 Kč vlastního kapitálu po zdanění zisku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	nebo ke ∙ 100  v %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400" i="1" dirty="0" smtClean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C	celkový kapitál (celková tržní hodnota firmy) v Kč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400" i="1" dirty="0" smtClean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E	tržní hodnota vlastního kapitálu v Kč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400" i="1" dirty="0" smtClean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D	tržní hodnota cizího kapitálu v Kč</a:t>
            </a:r>
          </a:p>
          <a:p>
            <a:pPr marL="0" indent="0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endParaRPr lang="cs-CZ" sz="2400" dirty="0" smtClean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4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Optimální kapitálová struktura</a:t>
            </a: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588" y="1771650"/>
          <a:ext cx="9093200" cy="5276850"/>
        </p:xfrm>
        <a:graphic>
          <a:graphicData uri="http://schemas.openxmlformats.org/presentationml/2006/ole">
            <p:oleObj spid="_x0000_s3088" name="Document" r:id="rId3" imgW="5909085" imgH="342871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4556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Optimální kapitálová struktura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329237"/>
          </a:xfrm>
        </p:spPr>
        <p:txBody>
          <a:bodyPr/>
          <a:lstStyle/>
          <a:p>
            <a:pPr marL="179388" lvl="1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5000"/>
              </a:spcAft>
              <a:buSzTx/>
              <a:buFont typeface="Wingdings" pitchFamily="2" charset="2"/>
              <a:buNone/>
              <a:tabLst>
                <a:tab pos="1962150" algn="l"/>
              </a:tabLst>
              <a:defRPr/>
            </a:pPr>
            <a:r>
              <a:rPr lang="cs-CZ" sz="2400" b="1" u="sng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Modelový příklad:</a:t>
            </a:r>
          </a:p>
          <a:p>
            <a:pPr marL="179388" lvl="1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5000"/>
              </a:spcAft>
              <a:buSzTx/>
              <a:buFont typeface="Wingdings" pitchFamily="2" charset="2"/>
              <a:buNone/>
              <a:tabLst>
                <a:tab pos="1962150" algn="l"/>
              </a:tabLst>
              <a:defRPr/>
            </a:pPr>
            <a:r>
              <a:rPr lang="cs-CZ" sz="24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Vypočítejte, při jaké míře zadluženosti existuje optimální kapitálová struktura, jsou li známy hodnoty nákladů na vlastní i cizí kapitál pro příslušný stupeň zadluženosti. (viz následující tabulka). Daň z příjmu činí 24 %.</a:t>
            </a:r>
          </a:p>
          <a:p>
            <a:pPr marL="179388" lvl="1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5000"/>
              </a:spcAft>
              <a:buSzTx/>
              <a:buFont typeface="Wingdings" pitchFamily="2" charset="2"/>
              <a:buNone/>
              <a:tabLst>
                <a:tab pos="1962150" algn="l"/>
              </a:tabLst>
              <a:defRPr/>
            </a:pP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Poznámka:</a:t>
            </a:r>
            <a:r>
              <a:rPr lang="cs-CZ" sz="24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Optimální kapitálová struktura vykazuje při dané 	zadluženosti minimální náklady na kapitá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Optimální kapitálová struktura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5976664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19000510"/>
              </p:ext>
            </p:extLst>
          </p:nvPr>
        </p:nvGraphicFramePr>
        <p:xfrm>
          <a:off x="88900" y="1182688"/>
          <a:ext cx="8985250" cy="5218112"/>
        </p:xfrm>
        <a:graphic>
          <a:graphicData uri="http://schemas.openxmlformats.org/presentationml/2006/ole">
            <p:oleObj spid="_x0000_s6158" name="Dokument" r:id="rId3" imgW="9053231" imgH="5250705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86063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Optimální kapitálová struktura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5976664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28485334"/>
              </p:ext>
            </p:extLst>
          </p:nvPr>
        </p:nvGraphicFramePr>
        <p:xfrm>
          <a:off x="0" y="620688"/>
          <a:ext cx="9140650" cy="3405022"/>
        </p:xfrm>
        <a:graphic>
          <a:graphicData uri="http://schemas.openxmlformats.org/presentationml/2006/ole">
            <p:oleObj spid="_x0000_s7181" name="Dokument" r:id="rId3" imgW="9053231" imgH="5238495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6468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Optimální kapitálová struktura</a:t>
            </a: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62154406"/>
              </p:ext>
            </p:extLst>
          </p:nvPr>
        </p:nvGraphicFramePr>
        <p:xfrm>
          <a:off x="0" y="692696"/>
          <a:ext cx="9012237" cy="3384376"/>
        </p:xfrm>
        <a:graphic>
          <a:graphicData uri="http://schemas.openxmlformats.org/presentationml/2006/ole">
            <p:oleObj spid="_x0000_s8203" name="Document" r:id="rId3" imgW="6032870" imgH="2196204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038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Majetková struktura podniku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569325" cy="4968875"/>
          </a:xfrm>
          <a:solidFill>
            <a:schemeClr val="bg2">
              <a:lumMod val="50000"/>
              <a:alpha val="0"/>
            </a:schemeClr>
          </a:solidFill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SzTx/>
              <a:buFont typeface="Wingdings" pitchFamily="2" charset="2"/>
              <a:buNone/>
              <a:tabLst>
                <a:tab pos="539750" algn="l"/>
              </a:tabLst>
              <a:defRPr/>
            </a:pPr>
            <a:r>
              <a:rPr lang="cs-CZ" sz="2800" b="1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Majetkem podniku </a:t>
            </a:r>
            <a:r>
              <a:rPr lang="cs-CZ" sz="24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se rozumí souhrn všech věcí, finančních prostředků, pohledávek a jiných majetkových hodnot, které podnikatelskému subjektu slouží k podnikání. </a:t>
            </a:r>
          </a:p>
          <a:p>
            <a:pPr marL="0" indent="0" algn="just" eaLnBrk="1" hangingPunct="1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SzTx/>
              <a:buFont typeface="Wingdings" pitchFamily="2" charset="2"/>
              <a:buNone/>
              <a:tabLst>
                <a:tab pos="539750" algn="l"/>
              </a:tabLst>
              <a:defRPr/>
            </a:pPr>
            <a:r>
              <a:rPr lang="cs-CZ" sz="24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Tvoří jej 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dvě základní skupiny prostředků</a:t>
            </a:r>
            <a:r>
              <a:rPr lang="cs-CZ" sz="24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, které se od sebe liší dobou, po kterou přenášejí svou hodnotu na produkt (výrobek, služba).</a:t>
            </a:r>
          </a:p>
          <a:p>
            <a:pPr marL="0" indent="0" algn="just" eaLnBrk="1" hangingPunct="1">
              <a:lnSpc>
                <a:spcPct val="120000"/>
              </a:lnSpc>
              <a:spcBef>
                <a:spcPts val="1800"/>
              </a:spcBef>
              <a:spcAft>
                <a:spcPts val="1800"/>
              </a:spcAft>
              <a:buClr>
                <a:srgbClr val="00B050"/>
              </a:buClr>
              <a:buSzTx/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4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u="sng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dlouhodobý (neoběžný) majetek, v rozvaze stálá aktiva,</a:t>
            </a:r>
          </a:p>
          <a:p>
            <a:pPr marL="0" indent="0" algn="just" eaLnBrk="1" hangingPunct="1">
              <a:lnSpc>
                <a:spcPct val="120000"/>
              </a:lnSpc>
              <a:spcBef>
                <a:spcPts val="1800"/>
              </a:spcBef>
              <a:spcAft>
                <a:spcPts val="1800"/>
              </a:spcAft>
              <a:buClr>
                <a:srgbClr val="00B050"/>
              </a:buClr>
              <a:buSzTx/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4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u="sng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oběžný majetek, v rozvaze oběžná aktiva.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Kapitálová struktura podniku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640762" cy="4968875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tabLst>
                <a:tab pos="539750" algn="l"/>
                <a:tab pos="1350963" algn="l"/>
              </a:tabLst>
              <a:defRPr/>
            </a:pPr>
            <a:r>
              <a:rPr lang="cs-CZ" sz="2400" b="1" u="sng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Kapitálovou strukturou</a:t>
            </a:r>
            <a:r>
              <a:rPr lang="cs-CZ" sz="2400" u="sng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podniku se rozumí strukturu zdrojů ke krytí majetkové stránky podniku. Kapitálovou strukturu zachycuje část rozvahy označována jako </a:t>
            </a:r>
            <a:r>
              <a:rPr lang="cs-CZ" sz="24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pasiva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tabLst>
                <a:tab pos="539750" algn="l"/>
                <a:tab pos="1350963" algn="l"/>
              </a:tabLst>
              <a:defRPr/>
            </a:pPr>
            <a:r>
              <a:rPr lang="cs-CZ" sz="24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Rozlišuje se:</a:t>
            </a:r>
          </a:p>
          <a:p>
            <a:pPr marL="1014413" lvl="1" algn="just" eaLnBrk="1" hangingPunct="1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buClr>
                <a:srgbClr val="00B050"/>
              </a:buClr>
              <a:buSzTx/>
              <a:buFont typeface="Wingdings" pitchFamily="2" charset="2"/>
              <a:buChar char="q"/>
              <a:tabLst>
                <a:tab pos="539750" algn="l"/>
                <a:tab pos="1350963" algn="l"/>
              </a:tabLst>
              <a:defRPr/>
            </a:pPr>
            <a:r>
              <a:rPr lang="cs-CZ" sz="24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u="sng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vlastní kapitál (zdroje)</a:t>
            </a:r>
          </a:p>
          <a:p>
            <a:pPr marL="1014413" lvl="1" algn="just" eaLnBrk="1" hangingPunct="1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buClr>
                <a:srgbClr val="00B050"/>
              </a:buClr>
              <a:buSzTx/>
              <a:buFont typeface="Wingdings" pitchFamily="2" charset="2"/>
              <a:buChar char="q"/>
              <a:tabLst>
                <a:tab pos="539750" algn="l"/>
                <a:tab pos="1350963" algn="l"/>
              </a:tabLst>
              <a:defRPr/>
            </a:pPr>
            <a:r>
              <a:rPr lang="cs-CZ" sz="24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u="sng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cizí kapitál (zdroje)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Finanční páka, daňový efekt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28775"/>
            <a:ext cx="8640638" cy="49688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Úroky za cizí kapitál, použitý podnikem pro jeho podnikatelské aktivity, jsou součástí nákladů a z toho důvodu snižují daňový základ a tím i odvod daní. 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Následující modelová situace má přiblížit efekt daňového štítu na výnosnost vlastního kapitálu.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u="sng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Náklady na cizí kapitál = úroková míra x (1 – sazba daně z příjmu)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9036496" cy="2736304"/>
          </a:xfrm>
        </p:spPr>
        <p:txBody>
          <a:bodyPr/>
          <a:lstStyle/>
          <a:p>
            <a:pPr marL="263525" lvl="0" indent="-84138" algn="l">
              <a:tabLst>
                <a:tab pos="895350" algn="l"/>
              </a:tabLst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800" b="1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Příklad 1/3: Finanční páka, daňový efekt</a:t>
            </a:r>
            <a:br>
              <a:rPr lang="cs-CZ" sz="2800" b="1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i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a)	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Na základě srovnání výnosnosti (rentability) vlastního kapitálu 		dvou podniků: „A“ a „B“, posuďte dopad  přítomnosti cizího 		kapitálu v kapitálové struktuře, na jejich hodnotu. </a:t>
            </a:r>
            <a:b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2400" b="1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)	Spočítejte</a:t>
            </a:r>
            <a:r>
              <a:rPr lang="cs-CZ" sz="2400" i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při jaké úrokové sazbě bude výnosnost vlastního 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kapitálu </a:t>
            </a:r>
            <a:r>
              <a:rPr lang="cs-CZ" sz="2400" i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obou podniků stejná?</a:t>
            </a: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400" dirty="0" smtClean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08256796"/>
              </p:ext>
            </p:extLst>
          </p:nvPr>
        </p:nvGraphicFramePr>
        <p:xfrm>
          <a:off x="30658" y="3212976"/>
          <a:ext cx="8715474" cy="4087688"/>
        </p:xfrm>
        <a:graphic>
          <a:graphicData uri="http://schemas.openxmlformats.org/presentationml/2006/ole">
            <p:oleObj spid="_x0000_s2065" name="Document" r:id="rId3" imgW="5765684" imgH="281103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359767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Příklad:</a:t>
            </a:r>
            <a:r>
              <a:rPr lang="cs-CZ" sz="28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finanční páka</a:t>
            </a: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3213142"/>
              </p:ext>
            </p:extLst>
          </p:nvPr>
        </p:nvGraphicFramePr>
        <p:xfrm>
          <a:off x="456018" y="3573016"/>
          <a:ext cx="8178165" cy="23042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5780">
                  <a:extLst>
                    <a:ext uri="{9D8B030D-6E8A-4147-A177-3AD203B41FA5}">
                      <a16:colId xmlns:a16="http://schemas.microsoft.com/office/drawing/2014/main" xmlns="" val="3188593025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xmlns="" val="3387565634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xmlns="" val="3886442524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xmlns="" val="2835239286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xmlns="" val="2483814730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xmlns="" val="3316883932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xmlns="" val="4177228151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xmlns="" val="1200870799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xmlns="" val="1946991007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xmlns="" val="3588816744"/>
                    </a:ext>
                  </a:extLst>
                </a:gridCol>
              </a:tblGrid>
              <a:tr h="1152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Podnik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Celkový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kapitál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Vlastní kapitál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Cizí kapitál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Zisk EBIT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Úroky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7% p. a.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Zisk před zd.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Daň z příjmu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20 %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Zisk po zdanění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Výnosn</a:t>
                      </a: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1600" i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vlastn</a:t>
                      </a: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kapitálu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1471004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1600" i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tis.Kč</a:t>
                      </a: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[%]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9286804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17220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4 000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6580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4 000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02615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4040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34035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3560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93090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0159692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07695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4 000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6580" algn="dec"/>
                        </a:tabLst>
                      </a:pPr>
                      <a:r>
                        <a:rPr lang="cs-CZ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3 000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02615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4040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34035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3560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93090" algn="dec"/>
                        </a:tabLst>
                      </a:pPr>
                      <a:r>
                        <a:rPr lang="cs-CZ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6979385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323528" y="1184498"/>
            <a:ext cx="8424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/>
            <a:r>
              <a:rPr lang="cs-CZ" sz="2000" i="1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a) Srovnáním </a:t>
            </a:r>
            <a:r>
              <a:rPr lang="cs-CZ" sz="2000" i="1" dirty="0">
                <a:solidFill>
                  <a:schemeClr val="bg2"/>
                </a:solidFill>
                <a:latin typeface="Times New Roman" panose="02020603050405020304" pitchFamily="18" charset="0"/>
              </a:rPr>
              <a:t>výnosnosti vlastního kapitálu u dvou podniků se pokuste naformulovat dopad cizího kapitálu v kapitálové struktuře na výnosnost vlastního kapitálu. Oba podniky vykazují stejné výsledky hospodaření na úrovni provozního hospodářského výsledku. </a:t>
            </a:r>
          </a:p>
        </p:txBody>
      </p:sp>
    </p:spTree>
    <p:extLst>
      <p:ext uri="{BB962C8B-B14F-4D97-AF65-F5344CB8AC3E}">
        <p14:creationId xmlns:p14="http://schemas.microsoft.com/office/powerpoint/2010/main" xmlns="" val="8798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359767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Příklad: finanční páka</a:t>
            </a: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61867744"/>
              </p:ext>
            </p:extLst>
          </p:nvPr>
        </p:nvGraphicFramePr>
        <p:xfrm>
          <a:off x="457200" y="3140968"/>
          <a:ext cx="8178165" cy="266429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5780">
                  <a:extLst>
                    <a:ext uri="{9D8B030D-6E8A-4147-A177-3AD203B41FA5}">
                      <a16:colId xmlns:a16="http://schemas.microsoft.com/office/drawing/2014/main" xmlns="" val="3188593025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xmlns="" val="3387565634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xmlns="" val="3886442524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xmlns="" val="2835239286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xmlns="" val="2483814730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xmlns="" val="3316883932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xmlns="" val="4177228151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xmlns="" val="1200870799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xmlns="" val="1946991007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xmlns="" val="3588816744"/>
                    </a:ext>
                  </a:extLst>
                </a:gridCol>
              </a:tblGrid>
              <a:tr h="14709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Podnik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Celkový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kapitál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Vlastní kapitál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Cizí kapitál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Zisk EBIT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Úroky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7% p. a.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Zisk před </a:t>
                      </a:r>
                      <a:r>
                        <a:rPr lang="cs-CZ" sz="1600" i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zd</a:t>
                      </a: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Daň z příjmu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20 %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Zisk po zdanění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Výnosn</a:t>
                      </a: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1600" i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vlastn</a:t>
                      </a: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kapitálu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1471004"/>
                  </a:ext>
                </a:extLst>
              </a:tr>
              <a:tr h="4903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[tis.Kč]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[%]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9286804"/>
                  </a:ext>
                </a:extLst>
              </a:tr>
              <a:tr h="3916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17220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4 000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6580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4 000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02615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4040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34035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3560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93090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0159692"/>
                  </a:ext>
                </a:extLst>
              </a:tr>
              <a:tr h="311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07695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4 000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6580" algn="dec"/>
                        </a:tabLst>
                      </a:pPr>
                      <a:r>
                        <a:rPr lang="cs-CZ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3 000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02615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4040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34035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3560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93090" algn="dec"/>
                        </a:tabLst>
                      </a:pPr>
                      <a:r>
                        <a:rPr lang="cs-CZ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6979385"/>
                  </a:ext>
                </a:extLst>
              </a:tr>
            </a:tbl>
          </a:graphicData>
        </a:graphic>
      </p:graphicFrame>
      <p:sp>
        <p:nvSpPr>
          <p:cNvPr id="2" name="Obdélník 1"/>
          <p:cNvSpPr/>
          <p:nvPr/>
        </p:nvSpPr>
        <p:spPr>
          <a:xfrm>
            <a:off x="457200" y="1401241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lphaLcParenR" startAt="2"/>
              <a:tabLst>
                <a:tab pos="571500" algn="l"/>
                <a:tab pos="2743200" algn="dec"/>
              </a:tabLst>
            </a:pPr>
            <a:r>
              <a:rPr lang="cs-CZ" sz="2400" i="1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Spočítejte, při jaké úrokové sazbě bude výnosnost vlastního kapitálu obou podniků stejná?</a:t>
            </a:r>
            <a:endParaRPr lang="cs-CZ" sz="24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57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Optimální kapitálová struktura 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569325" cy="4968875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Optimální kapitálová struktura zajišťuje minimální náklady na použitý kapitál. Je výslednicí správně stanoveného poměru mezi vlastním a cizí kapitálem.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Celkové náklady na kapitál:</a:t>
            </a:r>
          </a:p>
          <a:p>
            <a:pPr marL="1014413" lvl="1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i="1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(nebo-li WACC)  ∙ C = </a:t>
            </a:r>
            <a:r>
              <a:rPr lang="cs-CZ" sz="2400" i="1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∙ (1 – t)∙D + k</a:t>
            </a:r>
            <a:r>
              <a:rPr lang="cs-CZ" sz="2400" i="1" baseline="-25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∙ E</a:t>
            </a:r>
          </a:p>
          <a:p>
            <a:pPr marL="1014413" lvl="1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i="1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2400" i="1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∙ (1 – t) ∙ D/C + k</a:t>
            </a:r>
            <a:r>
              <a:rPr lang="cs-CZ" sz="2400" i="1" baseline="-25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∙ E/C</a:t>
            </a:r>
          </a:p>
          <a:p>
            <a:pPr marL="1014413" lvl="1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endParaRPr lang="cs-CZ" sz="2400" i="1" dirty="0" smtClean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400" dirty="0" smtClean="0"/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3"/>
            <a:ext cx="8229600" cy="792088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Optimální kapitálová </a:t>
            </a:r>
            <a:r>
              <a:rPr lang="cs-CZ" sz="2800" b="1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struktura </a:t>
            </a:r>
            <a:r>
              <a:rPr lang="cs-CZ" sz="2400" b="1" i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(analogie se směšovací rovnicí ….jablka) </a:t>
            </a:r>
            <a:endParaRPr lang="cs-CZ" sz="2400" b="1" i="1" dirty="0" smtClean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0729"/>
            <a:ext cx="8569325" cy="5616922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Tx/>
              <a:buFont typeface="Wingdings" pitchFamily="2" charset="2"/>
              <a:buNone/>
              <a:defRPr/>
            </a:pPr>
            <a:r>
              <a:rPr lang="cs-CZ" sz="24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Máme k dispozici 2 druhy jablíček:</a:t>
            </a:r>
          </a:p>
          <a:p>
            <a:pPr marL="0" indent="0"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Tx/>
              <a:buFont typeface="Wingdings" pitchFamily="2" charset="2"/>
              <a:buNone/>
              <a:defRPr/>
            </a:pPr>
            <a:r>
              <a:rPr lang="cs-CZ" sz="24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Jablíčka „A“: 20 kg cena:18 Kč/kg</a:t>
            </a:r>
          </a:p>
          <a:p>
            <a:pPr marL="0" indent="0" algn="just" eaLnBrk="1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SzTx/>
              <a:buFont typeface="Wingdings" pitchFamily="2" charset="2"/>
              <a:buNone/>
              <a:defRPr/>
            </a:pPr>
            <a:r>
              <a:rPr lang="cs-CZ" sz="24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Jablíčka „B“: 30 kg cena 24 Kč kg</a:t>
            </a:r>
          </a:p>
          <a:p>
            <a:pPr marL="0" indent="0" algn="just" eaLnBrk="1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SzTx/>
              <a:buFont typeface="Wingdings" pitchFamily="2" charset="2"/>
              <a:buNone/>
              <a:defRPr/>
            </a:pPr>
            <a:r>
              <a:rPr lang="cs-CZ" sz="24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________________________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i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Smícháním obou druhů jablíček máme směs, kterou můžeme ocenit jakou cenou?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endParaRPr lang="cs-CZ" sz="2400" dirty="0" smtClean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014413" lvl="1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i="1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(nebo-li WACC)  ∙ C = </a:t>
            </a:r>
            <a:r>
              <a:rPr lang="cs-CZ" sz="2400" i="1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∙ (1 – t)∙D + k</a:t>
            </a:r>
            <a:r>
              <a:rPr lang="cs-CZ" sz="2400" i="1" baseline="-25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∙ E</a:t>
            </a:r>
          </a:p>
          <a:p>
            <a:pPr marL="1014413" lvl="1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i="1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2400" i="1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∙ (1 – t) ∙ D/C + k</a:t>
            </a:r>
            <a:r>
              <a:rPr lang="cs-CZ" sz="2400" i="1" baseline="-25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cs-CZ" sz="240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∙ E/C</a:t>
            </a:r>
          </a:p>
          <a:p>
            <a:pPr marL="1014413" lvl="1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endParaRPr lang="cs-CZ" sz="2400" i="1" dirty="0" smtClean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400" dirty="0" smtClean="0"/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1430</TotalTime>
  <Words>600</Words>
  <Application>Microsoft Office PowerPoint</Application>
  <PresentationFormat>Předvádění na obrazovce (4:3)</PresentationFormat>
  <Paragraphs>149</Paragraphs>
  <Slides>16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Textura</vt:lpstr>
      <vt:lpstr>Motiv sady Office</vt:lpstr>
      <vt:lpstr>Document</vt:lpstr>
      <vt:lpstr>Dokument</vt:lpstr>
      <vt:lpstr>Majetková a kapitálová struktura podniku. Optimalizace kapitálové struktury. Finanční páka.</vt:lpstr>
      <vt:lpstr>Majetková struktura podniku</vt:lpstr>
      <vt:lpstr>Kapitálová struktura podniku</vt:lpstr>
      <vt:lpstr>Finanční páka, daňový efekt</vt:lpstr>
      <vt:lpstr> Příklad 1/3: Finanční páka, daňový efekt  a) Na základě srovnání výnosnosti (rentability) vlastního kapitálu   dvou podniků: „A“ a „B“, posuďte dopad  přítomnosti cizího   kapitálu v kapitálové struktuře, na jejich hodnotu.  b) Spočítejte, při jaké úrokové sazbě bude výnosnost vlastního  kapitálu obou podniků stejná?   </vt:lpstr>
      <vt:lpstr>Příklad: finanční páka</vt:lpstr>
      <vt:lpstr>Příklad: finanční páka</vt:lpstr>
      <vt:lpstr>Optimální kapitálová struktura </vt:lpstr>
      <vt:lpstr>Optimální kapitálová struktura (analogie se směšovací rovnicí ….jablka) </vt:lpstr>
      <vt:lpstr>Optimální kapitálová struktura</vt:lpstr>
      <vt:lpstr>Optimální kapitálová struktura</vt:lpstr>
      <vt:lpstr>Optimální kapitálová struktura</vt:lpstr>
      <vt:lpstr>Optimální kapitálová struktura</vt:lpstr>
      <vt:lpstr>Optimální kapitálová struktura</vt:lpstr>
      <vt:lpstr>Optimální kapitálová struktura</vt:lpstr>
      <vt:lpstr>Optimální kapitálová struktura</vt:lpstr>
    </vt:vector>
  </TitlesOfParts>
  <Company>SU OPF Karviná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Stelmach</dc:creator>
  <cp:lastModifiedBy>Uzivatel</cp:lastModifiedBy>
  <cp:revision>100</cp:revision>
  <cp:lastPrinted>1601-01-01T00:00:00Z</cp:lastPrinted>
  <dcterms:created xsi:type="dcterms:W3CDTF">2009-02-27T21:15:03Z</dcterms:created>
  <dcterms:modified xsi:type="dcterms:W3CDTF">2019-02-19T18:56:56Z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