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29"/>
  </p:notesMasterIdLst>
  <p:sldIdLst>
    <p:sldId id="343" r:id="rId3"/>
    <p:sldId id="348" r:id="rId4"/>
    <p:sldId id="349" r:id="rId5"/>
    <p:sldId id="350" r:id="rId6"/>
    <p:sldId id="351" r:id="rId7"/>
    <p:sldId id="352" r:id="rId8"/>
    <p:sldId id="353" r:id="rId9"/>
    <p:sldId id="354" r:id="rId10"/>
    <p:sldId id="355" r:id="rId11"/>
    <p:sldId id="356" r:id="rId12"/>
    <p:sldId id="357" r:id="rId13"/>
    <p:sldId id="358" r:id="rId14"/>
    <p:sldId id="344" r:id="rId15"/>
    <p:sldId id="345" r:id="rId16"/>
    <p:sldId id="347" r:id="rId17"/>
    <p:sldId id="359" r:id="rId18"/>
    <p:sldId id="360" r:id="rId19"/>
    <p:sldId id="361" r:id="rId20"/>
    <p:sldId id="339" r:id="rId21"/>
    <p:sldId id="346" r:id="rId22"/>
    <p:sldId id="362" r:id="rId23"/>
    <p:sldId id="363" r:id="rId24"/>
    <p:sldId id="364" r:id="rId25"/>
    <p:sldId id="365" r:id="rId26"/>
    <p:sldId id="366" r:id="rId27"/>
    <p:sldId id="367" r:id="rId2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08" autoAdjust="0"/>
    <p:restoredTop sz="94660" autoAdjust="0"/>
  </p:normalViewPr>
  <p:slideViewPr>
    <p:cSldViewPr>
      <p:cViewPr varScale="1">
        <p:scale>
          <a:sx n="102" d="100"/>
          <a:sy n="102" d="100"/>
        </p:scale>
        <p:origin x="5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88B8B6B-DAEC-497E-B4C2-305566F7F367}" type="datetimeFigureOut">
              <a:rPr lang="en-US"/>
              <a:pPr>
                <a:defRPr/>
              </a:pPr>
              <a:t>2/20/2019</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en-US" noProof="0" smtClean="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B9648E8-DD37-42D2-8A54-C917DEA5F53D}" type="slidenum">
              <a:rPr lang="en-US"/>
              <a:pPr>
                <a:defRPr/>
              </a:pPr>
              <a:t>‹#›</a:t>
            </a:fld>
            <a:endParaRPr lang="en-US"/>
          </a:p>
        </p:txBody>
      </p:sp>
    </p:spTree>
    <p:extLst>
      <p:ext uri="{BB962C8B-B14F-4D97-AF65-F5344CB8AC3E}">
        <p14:creationId xmlns:p14="http://schemas.microsoft.com/office/powerpoint/2010/main" val="2323142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7650" name="Rectangle 2"/>
          <p:cNvSpPr>
            <a:spLocks noGrp="1" noChangeArrowheads="1"/>
          </p:cNvSpPr>
          <p:nvPr>
            <p:ph type="ctrTitle" sz="quarter"/>
          </p:nvPr>
        </p:nvSpPr>
        <p:spPr>
          <a:xfrm>
            <a:off x="685800" y="1676400"/>
            <a:ext cx="7772400" cy="1828800"/>
          </a:xfrm>
        </p:spPr>
        <p:txBody>
          <a:bodyPr/>
          <a:lstStyle>
            <a:lvl1pPr>
              <a:defRPr/>
            </a:lvl1pPr>
          </a:lstStyle>
          <a:p>
            <a:r>
              <a:rPr lang="cs-CZ"/>
              <a:t>Klepnutím lze upravit styl předlohy nadpisů.</a:t>
            </a:r>
          </a:p>
        </p:txBody>
      </p:sp>
      <p:sp>
        <p:nvSpPr>
          <p:cNvPr id="2765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9ABF0136-C1EC-40AF-95F9-0E21658A30E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E759F7D-713B-4873-9347-C839DD206312}"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381000"/>
            <a:ext cx="2057400" cy="5715000"/>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381000"/>
            <a:ext cx="6019800" cy="57150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3BF3437-3E20-4536-9303-00044DE1E650}"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381000"/>
            <a:ext cx="8229600" cy="1371600"/>
          </a:xfrm>
        </p:spPr>
        <p:txBody>
          <a:bodyPr/>
          <a:lstStyle/>
          <a:p>
            <a:r>
              <a:rPr lang="cs-CZ" smtClean="0"/>
              <a:t>Klepnutím lze upravit styl předlohy nadpisů.</a:t>
            </a:r>
            <a:endParaRPr lang="en-US"/>
          </a:p>
        </p:txBody>
      </p:sp>
      <p:sp>
        <p:nvSpPr>
          <p:cNvPr id="3" name="Zástupný symbol pro text 2"/>
          <p:cNvSpPr>
            <a:spLocks noGrp="1"/>
          </p:cNvSpPr>
          <p:nvPr>
            <p:ph type="body" sz="half" idx="1"/>
          </p:nvPr>
        </p:nvSpPr>
        <p:spPr>
          <a:xfrm>
            <a:off x="457200" y="1981200"/>
            <a:ext cx="4038600"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981200"/>
            <a:ext cx="4038600"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04327C9E-1FDB-4707-9927-EF1718971987}"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7BBE8AC-4BC4-422A-A349-A92E3F75D2B3}" type="datetimeFigureOut">
              <a:rPr kumimoji="0" lang="cs-CZ"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20.02.2019</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Zástupný symbol pro zápatí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Zástupný symbol pro číslo snímk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970E87-AA00-459F-8C20-B247F3FC95A2}" type="slidenum">
              <a:rPr kumimoji="0" lang="cs-CZ"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23882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B15EC7A-20F0-452E-91DE-F0B6070B1910}" type="slidenum">
              <a:rPr lang="cs-CZ"/>
              <a:pPr>
                <a:defRPr/>
              </a:pPr>
              <a:t>‹#›</a:t>
            </a:fld>
            <a:endParaRPr lang="cs-CZ"/>
          </a:p>
        </p:txBody>
      </p:sp>
    </p:spTree>
    <p:extLst>
      <p:ext uri="{BB962C8B-B14F-4D97-AF65-F5344CB8AC3E}">
        <p14:creationId xmlns:p14="http://schemas.microsoft.com/office/powerpoint/2010/main" val="53534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EEA1415-7CDB-4CC6-999F-696AB559F9FF}"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12533BC-D1BE-417F-84DE-52177D7F00F0}"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BA827111-7696-4CC5-923D-58EFD34B08E5}"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D125BADA-8C31-4E9A-859B-92897C54D4D6}"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B470E27E-4615-4EA3-A2A5-E93650EBE554}"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BA3985F5-1EF3-44CD-8949-FA293AE9763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7F590886-C72A-4E7E-BF36-04CA0FB05B57}"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CA42A281-AE00-474C-B195-BAD622E25E0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alpha val="10000"/>
          </a:schemeClr>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662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66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cs-CZ"/>
          </a:p>
        </p:txBody>
      </p:sp>
      <p:sp>
        <p:nvSpPr>
          <p:cNvPr id="266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cs-CZ"/>
          </a:p>
        </p:txBody>
      </p:sp>
      <p:sp>
        <p:nvSpPr>
          <p:cNvPr id="266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F7BCFFD8-FE37-4807-9721-09E798ADEF9A}"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50000"/>
            <a:alpha val="1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BE8AC-4BC4-422A-A349-A92E3F75D2B3}" type="datetimeFigureOut">
              <a:rPr lang="cs-CZ" smtClean="0"/>
              <a:pPr/>
              <a:t>20.02.2019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70E87-AA00-459F-8C20-B247F3FC95A2}" type="slidenum">
              <a:rPr lang="cs-CZ" smtClean="0"/>
              <a:pPr/>
              <a:t>‹#›</a:t>
            </a:fld>
            <a:endParaRPr lang="cs-CZ"/>
          </a:p>
        </p:txBody>
      </p:sp>
    </p:spTree>
    <p:extLst>
      <p:ext uri="{BB962C8B-B14F-4D97-AF65-F5344CB8AC3E}">
        <p14:creationId xmlns:p14="http://schemas.microsoft.com/office/powerpoint/2010/main" val="538307392"/>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1052736"/>
            <a:ext cx="7772400" cy="1470025"/>
          </a:xfrm>
        </p:spPr>
        <p:txBody>
          <a:bodyPr>
            <a:normAutofit/>
          </a:bodyPr>
          <a:lstStyle/>
          <a:p>
            <a:pPr marL="457200" indent="-11113" algn="l">
              <a:lnSpc>
                <a:spcPct val="80000"/>
              </a:lnSpc>
              <a:defRPr/>
            </a:pPr>
            <a:r>
              <a:rPr lang="cs-CZ" sz="2800" b="1" i="1" dirty="0" smtClean="0">
                <a:latin typeface="Times New Roman" pitchFamily="18" charset="0"/>
                <a:cs typeface="Times New Roman" pitchFamily="18" charset="0"/>
              </a:rPr>
              <a:t>Příspěvek na úhradu fixních nákladů a zisku. Definice, význam. </a:t>
            </a:r>
            <a:br>
              <a:rPr lang="cs-CZ" sz="2800" b="1" i="1" dirty="0" smtClean="0">
                <a:latin typeface="Times New Roman" pitchFamily="18" charset="0"/>
                <a:cs typeface="Times New Roman" pitchFamily="18" charset="0"/>
              </a:rPr>
            </a:br>
            <a:r>
              <a:rPr lang="cs-CZ" sz="2800" b="1" i="1" dirty="0" smtClean="0">
                <a:latin typeface="Times New Roman" pitchFamily="18" charset="0"/>
                <a:cs typeface="Times New Roman" pitchFamily="18" charset="0"/>
              </a:rPr>
              <a:t>Příspěvek na úhradu v diagramu bodu zvratu </a:t>
            </a:r>
            <a:br>
              <a:rPr lang="cs-CZ" sz="2800" b="1" i="1" dirty="0" smtClean="0">
                <a:latin typeface="Times New Roman" pitchFamily="18" charset="0"/>
                <a:cs typeface="Times New Roman" pitchFamily="18" charset="0"/>
              </a:rPr>
            </a:br>
            <a:r>
              <a:rPr lang="cs-CZ" sz="2800" b="1" i="1" dirty="0" smtClean="0">
                <a:latin typeface="Times New Roman" pitchFamily="18" charset="0"/>
                <a:cs typeface="Times New Roman" pitchFamily="18" charset="0"/>
              </a:rPr>
              <a:t>a jeho využití v ekonomické praxi.</a:t>
            </a:r>
            <a:endParaRPr lang="cs-CZ" sz="2800" b="1" i="1" dirty="0">
              <a:latin typeface="Times New Roman" pitchFamily="18" charset="0"/>
              <a:cs typeface="Times New Roman" pitchFamily="18" charset="0"/>
            </a:endParaRPr>
          </a:p>
        </p:txBody>
      </p:sp>
      <p:sp>
        <p:nvSpPr>
          <p:cNvPr id="3" name="Podnadpis 2"/>
          <p:cNvSpPr>
            <a:spLocks noGrp="1"/>
          </p:cNvSpPr>
          <p:nvPr>
            <p:ph type="subTitle" idx="1"/>
          </p:nvPr>
        </p:nvSpPr>
        <p:spPr/>
        <p:txBody>
          <a:bodyPr>
            <a:normAutofit/>
          </a:bodyPr>
          <a:lstStyle/>
          <a:p>
            <a:r>
              <a:rPr lang="cs-CZ" sz="2800" i="1" dirty="0" smtClean="0">
                <a:solidFill>
                  <a:schemeClr val="tx1"/>
                </a:solidFill>
                <a:latin typeface="Times New Roman" pitchFamily="18" charset="0"/>
                <a:cs typeface="Times New Roman" pitchFamily="18" charset="0"/>
              </a:rPr>
              <a:t>Seminář č. 4 z předmětu „Podniková ekonomika“</a:t>
            </a:r>
          </a:p>
          <a:p>
            <a:r>
              <a:rPr lang="cs-CZ" sz="2800" i="1" dirty="0" smtClean="0">
                <a:solidFill>
                  <a:schemeClr val="tx1"/>
                </a:solidFill>
                <a:latin typeface="Times New Roman" pitchFamily="18" charset="0"/>
                <a:cs typeface="Times New Roman" pitchFamily="18" charset="0"/>
              </a:rPr>
              <a:t>1</a:t>
            </a:r>
            <a:endParaRPr lang="cs-CZ" sz="28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92267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381000"/>
            <a:ext cx="8229600" cy="833438"/>
          </a:xfrm>
        </p:spPr>
        <p:txBody>
          <a:bodyPr/>
          <a:lstStyle/>
          <a:p>
            <a:pPr>
              <a:defRPr/>
            </a:pPr>
            <a:r>
              <a:rPr lang="cs-CZ" sz="2800" b="1" i="1" dirty="0" smtClean="0">
                <a:solidFill>
                  <a:schemeClr val="bg2"/>
                </a:solidFill>
                <a:effectLst/>
                <a:latin typeface="Times New Roman" pitchFamily="18" charset="0"/>
                <a:cs typeface="Times New Roman" pitchFamily="18" charset="0"/>
              </a:rPr>
              <a:t>Příklad využití příspěvku na úhradu v modelové situaci 1/4 </a:t>
            </a:r>
          </a:p>
        </p:txBody>
      </p:sp>
      <p:sp>
        <p:nvSpPr>
          <p:cNvPr id="180227" name="Rectangle 3"/>
          <p:cNvSpPr>
            <a:spLocks noGrp="1" noChangeArrowheads="1"/>
          </p:cNvSpPr>
          <p:nvPr>
            <p:ph type="body" idx="1"/>
          </p:nvPr>
        </p:nvSpPr>
        <p:spPr>
          <a:xfrm>
            <a:off x="285750" y="1571625"/>
            <a:ext cx="8643938" cy="5286375"/>
          </a:xfrm>
        </p:spPr>
        <p:txBody>
          <a:bodyPr/>
          <a:lstStyle/>
          <a:p>
            <a:pPr marL="0" indent="0">
              <a:lnSpc>
                <a:spcPct val="120000"/>
              </a:lnSpc>
              <a:spcBef>
                <a:spcPts val="600"/>
              </a:spcBef>
              <a:spcAft>
                <a:spcPts val="600"/>
              </a:spcAft>
              <a:buFont typeface="Wingdings" pitchFamily="2" charset="2"/>
              <a:buNone/>
              <a:tabLst>
                <a:tab pos="2686050" algn="l"/>
                <a:tab pos="5200650" algn="l"/>
                <a:tab pos="6191250" algn="l"/>
                <a:tab pos="8610600" algn="r"/>
              </a:tabLst>
              <a:defRPr/>
            </a:pPr>
            <a:r>
              <a:rPr lang="cs-CZ" sz="2400" dirty="0" smtClean="0">
                <a:solidFill>
                  <a:schemeClr val="bg2"/>
                </a:solidFill>
                <a:effectLst/>
                <a:latin typeface="Times New Roman" pitchFamily="18" charset="0"/>
                <a:cs typeface="Times New Roman" pitchFamily="18" charset="0"/>
              </a:rPr>
              <a:t>Výrobce a zároveň prodejce „valašských </a:t>
            </a:r>
            <a:r>
              <a:rPr lang="cs-CZ" sz="2400" dirty="0" err="1" smtClean="0">
                <a:solidFill>
                  <a:schemeClr val="bg2"/>
                </a:solidFill>
                <a:effectLst/>
                <a:latin typeface="Times New Roman" pitchFamily="18" charset="0"/>
                <a:cs typeface="Times New Roman" pitchFamily="18" charset="0"/>
              </a:rPr>
              <a:t>frgálů</a:t>
            </a:r>
            <a:r>
              <a:rPr lang="cs-CZ" sz="2400" dirty="0" smtClean="0">
                <a:solidFill>
                  <a:schemeClr val="bg2"/>
                </a:solidFill>
                <a:effectLst/>
                <a:latin typeface="Times New Roman" pitchFamily="18" charset="0"/>
                <a:cs typeface="Times New Roman" pitchFamily="18" charset="0"/>
              </a:rPr>
              <a:t>“ vykazoval při prodeji 10 000 ks výrobků měsíčně výsledek hospodaření (zisk) ve výši 20 000 Kč. Fixní náklady spojené s výrobou a prodejem </a:t>
            </a:r>
            <a:r>
              <a:rPr lang="cs-CZ" sz="2400" dirty="0" err="1" smtClean="0">
                <a:solidFill>
                  <a:schemeClr val="bg2"/>
                </a:solidFill>
                <a:effectLst/>
                <a:latin typeface="Times New Roman" pitchFamily="18" charset="0"/>
                <a:cs typeface="Times New Roman" pitchFamily="18" charset="0"/>
              </a:rPr>
              <a:t>frgálů</a:t>
            </a:r>
            <a:r>
              <a:rPr lang="cs-CZ" sz="2400" dirty="0" smtClean="0">
                <a:solidFill>
                  <a:schemeClr val="bg2"/>
                </a:solidFill>
                <a:effectLst/>
                <a:latin typeface="Times New Roman" pitchFamily="18" charset="0"/>
                <a:cs typeface="Times New Roman" pitchFamily="18" charset="0"/>
              </a:rPr>
              <a:t> činily 100 000 Kč měsíčně. </a:t>
            </a:r>
          </a:p>
          <a:p>
            <a:pPr marL="0" indent="0">
              <a:lnSpc>
                <a:spcPct val="120000"/>
              </a:lnSpc>
              <a:spcBef>
                <a:spcPts val="600"/>
              </a:spcBef>
              <a:spcAft>
                <a:spcPts val="600"/>
              </a:spcAft>
              <a:buFont typeface="Wingdings" pitchFamily="2" charset="2"/>
              <a:buNone/>
              <a:tabLst>
                <a:tab pos="2686050" algn="l"/>
                <a:tab pos="5200650" algn="l"/>
                <a:tab pos="6191250" algn="l"/>
                <a:tab pos="8610600" algn="r"/>
              </a:tabLst>
              <a:defRPr/>
            </a:pPr>
            <a:r>
              <a:rPr lang="cs-CZ" sz="2400" dirty="0" smtClean="0">
                <a:solidFill>
                  <a:schemeClr val="bg2"/>
                </a:solidFill>
                <a:effectLst/>
                <a:latin typeface="Times New Roman" pitchFamily="18" charset="0"/>
                <a:cs typeface="Times New Roman" pitchFamily="18" charset="0"/>
              </a:rPr>
              <a:t>V letošním roce výrobce předpokládá, že s ohledem na tíživější hospodářskou situaci budou měsíce, kdy se prodá pouze 5 000 ks </a:t>
            </a:r>
            <a:r>
              <a:rPr lang="cs-CZ" sz="2400" dirty="0" err="1" smtClean="0">
                <a:solidFill>
                  <a:schemeClr val="bg2"/>
                </a:solidFill>
                <a:effectLst/>
                <a:latin typeface="Times New Roman" pitchFamily="18" charset="0"/>
                <a:cs typeface="Times New Roman" pitchFamily="18" charset="0"/>
              </a:rPr>
              <a:t>frgálů</a:t>
            </a:r>
            <a:r>
              <a:rPr lang="cs-CZ" sz="2400" dirty="0" smtClean="0">
                <a:solidFill>
                  <a:schemeClr val="bg2"/>
                </a:solidFill>
                <a:effectLst/>
                <a:latin typeface="Times New Roman" pitchFamily="18" charset="0"/>
                <a:cs typeface="Times New Roman" pitchFamily="18" charset="0"/>
              </a:rPr>
              <a:t> a fixní náklady zůstanou na úrovni 100 000 Kč.</a:t>
            </a:r>
          </a:p>
          <a:p>
            <a:pPr marL="0" indent="0">
              <a:lnSpc>
                <a:spcPct val="120000"/>
              </a:lnSpc>
              <a:spcBef>
                <a:spcPts val="600"/>
              </a:spcBef>
              <a:spcAft>
                <a:spcPts val="600"/>
              </a:spcAft>
              <a:buFont typeface="Wingdings" pitchFamily="2" charset="2"/>
              <a:buNone/>
              <a:tabLst>
                <a:tab pos="2686050" algn="l"/>
                <a:tab pos="5200650" algn="l"/>
                <a:tab pos="6191250" algn="l"/>
                <a:tab pos="8610600" algn="r"/>
              </a:tabLst>
              <a:defRPr/>
            </a:pPr>
            <a:endParaRPr lang="cs-CZ" sz="2400" dirty="0" smtClean="0">
              <a:solidFill>
                <a:schemeClr val="bg2"/>
              </a:solidFill>
              <a:effectLst/>
              <a:latin typeface="Times New Roman" pitchFamily="18" charset="0"/>
              <a:cs typeface="Times New Roman" pitchFamily="18" charset="0"/>
            </a:endParaRPr>
          </a:p>
          <a:p>
            <a:pPr marL="0" indent="0">
              <a:lnSpc>
                <a:spcPct val="120000"/>
              </a:lnSpc>
              <a:spcBef>
                <a:spcPts val="600"/>
              </a:spcBef>
              <a:spcAft>
                <a:spcPts val="600"/>
              </a:spcAft>
              <a:buFont typeface="Wingdings" pitchFamily="2" charset="2"/>
              <a:buNone/>
              <a:tabLst>
                <a:tab pos="2686050" algn="l"/>
                <a:tab pos="5200650" algn="l"/>
                <a:tab pos="6191250" algn="l"/>
                <a:tab pos="8610600" algn="r"/>
              </a:tabLst>
              <a:defRPr/>
            </a:pPr>
            <a:r>
              <a:rPr lang="cs-CZ" sz="2400" i="1" dirty="0" smtClean="0">
                <a:solidFill>
                  <a:schemeClr val="bg2"/>
                </a:solidFill>
                <a:effectLst/>
                <a:latin typeface="Times New Roman" pitchFamily="18" charset="0"/>
                <a:cs typeface="Times New Roman" pitchFamily="18" charset="0"/>
              </a:rPr>
              <a:t>S jakým výsledkem hospodaření může majitel výrobny za těchto podmínek počítat?</a:t>
            </a:r>
            <a:endParaRPr lang="en-US" sz="2400" i="1" dirty="0" smtClean="0">
              <a:solidFill>
                <a:schemeClr val="bg2"/>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85264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9663" y="11352"/>
            <a:ext cx="9144000" cy="2160240"/>
          </a:xfrm>
        </p:spPr>
        <p:txBody>
          <a:bodyPr/>
          <a:lstStyle/>
          <a:p>
            <a:pPr marL="0" indent="0" algn="l">
              <a:lnSpc>
                <a:spcPct val="120000"/>
              </a:lnSpc>
              <a:spcBef>
                <a:spcPts val="600"/>
              </a:spcBef>
              <a:spcAft>
                <a:spcPts val="600"/>
              </a:spcAft>
              <a:buFont typeface="Wingdings" pitchFamily="2" charset="2"/>
              <a:buNone/>
              <a:tabLst>
                <a:tab pos="2686050" algn="l"/>
                <a:tab pos="5200650" algn="l"/>
                <a:tab pos="6191250" algn="l"/>
                <a:tab pos="8610600" algn="r"/>
              </a:tabLst>
              <a:defRPr/>
            </a:pPr>
            <a:r>
              <a:rPr lang="cs-CZ" sz="1400" dirty="0">
                <a:solidFill>
                  <a:schemeClr val="bg2"/>
                </a:solidFill>
                <a:effectLst/>
                <a:latin typeface="Times New Roman" pitchFamily="18" charset="0"/>
                <a:cs typeface="Times New Roman" pitchFamily="18" charset="0"/>
              </a:rPr>
              <a:t>Výrobce a zároveň prodejce „valašských </a:t>
            </a:r>
            <a:r>
              <a:rPr lang="cs-CZ" sz="1400" dirty="0" err="1">
                <a:solidFill>
                  <a:schemeClr val="bg2"/>
                </a:solidFill>
                <a:effectLst/>
                <a:latin typeface="Times New Roman" pitchFamily="18" charset="0"/>
                <a:cs typeface="Times New Roman" pitchFamily="18" charset="0"/>
              </a:rPr>
              <a:t>frgálů</a:t>
            </a:r>
            <a:r>
              <a:rPr lang="cs-CZ" sz="1400" dirty="0">
                <a:solidFill>
                  <a:schemeClr val="bg2"/>
                </a:solidFill>
                <a:effectLst/>
                <a:latin typeface="Times New Roman" pitchFamily="18" charset="0"/>
                <a:cs typeface="Times New Roman" pitchFamily="18" charset="0"/>
              </a:rPr>
              <a:t>“ vykazoval při prodeji 10 000 ks výrobků měsíčně výsledek hospodaření (zisk) ve výši 20 000 Kč. Fixní náklady spojené s výrobou a prodejem </a:t>
            </a:r>
            <a:r>
              <a:rPr lang="cs-CZ" sz="1400" dirty="0" err="1">
                <a:solidFill>
                  <a:schemeClr val="bg2"/>
                </a:solidFill>
                <a:effectLst/>
                <a:latin typeface="Times New Roman" pitchFamily="18" charset="0"/>
                <a:cs typeface="Times New Roman" pitchFamily="18" charset="0"/>
              </a:rPr>
              <a:t>frgálů</a:t>
            </a:r>
            <a:r>
              <a:rPr lang="cs-CZ" sz="1400" dirty="0">
                <a:solidFill>
                  <a:schemeClr val="bg2"/>
                </a:solidFill>
                <a:effectLst/>
                <a:latin typeface="Times New Roman" pitchFamily="18" charset="0"/>
                <a:cs typeface="Times New Roman" pitchFamily="18" charset="0"/>
              </a:rPr>
              <a:t> činily 100 000 Kč měsíčně. </a:t>
            </a:r>
            <a:br>
              <a:rPr lang="cs-CZ" sz="1400" dirty="0">
                <a:solidFill>
                  <a:schemeClr val="bg2"/>
                </a:solidFill>
                <a:effectLst/>
                <a:latin typeface="Times New Roman" pitchFamily="18" charset="0"/>
                <a:cs typeface="Times New Roman" pitchFamily="18" charset="0"/>
              </a:rPr>
            </a:br>
            <a:r>
              <a:rPr lang="cs-CZ" sz="1400" dirty="0">
                <a:solidFill>
                  <a:schemeClr val="bg2"/>
                </a:solidFill>
                <a:effectLst/>
                <a:latin typeface="Times New Roman" pitchFamily="18" charset="0"/>
                <a:cs typeface="Times New Roman" pitchFamily="18" charset="0"/>
              </a:rPr>
              <a:t>V letošním roce výrobce předpokládá, že s ohledem na tíživější hospodářskou situaci budou měsíce, kdy se prodá pouze </a:t>
            </a:r>
            <a:r>
              <a:rPr lang="cs-CZ" sz="1400" dirty="0" smtClean="0">
                <a:solidFill>
                  <a:schemeClr val="bg2"/>
                </a:solidFill>
                <a:effectLst/>
                <a:latin typeface="Times New Roman" pitchFamily="18" charset="0"/>
                <a:cs typeface="Times New Roman" pitchFamily="18" charset="0"/>
              </a:rPr>
              <a:t/>
            </a:r>
            <a:br>
              <a:rPr lang="cs-CZ" sz="1400" dirty="0" smtClean="0">
                <a:solidFill>
                  <a:schemeClr val="bg2"/>
                </a:solidFill>
                <a:effectLst/>
                <a:latin typeface="Times New Roman" pitchFamily="18" charset="0"/>
                <a:cs typeface="Times New Roman" pitchFamily="18" charset="0"/>
              </a:rPr>
            </a:br>
            <a:r>
              <a:rPr lang="cs-CZ" sz="1400" dirty="0" smtClean="0">
                <a:solidFill>
                  <a:schemeClr val="bg2"/>
                </a:solidFill>
                <a:effectLst/>
                <a:latin typeface="Times New Roman" pitchFamily="18" charset="0"/>
                <a:cs typeface="Times New Roman" pitchFamily="18" charset="0"/>
              </a:rPr>
              <a:t>5 </a:t>
            </a:r>
            <a:r>
              <a:rPr lang="cs-CZ" sz="1400" dirty="0">
                <a:solidFill>
                  <a:schemeClr val="bg2"/>
                </a:solidFill>
                <a:effectLst/>
                <a:latin typeface="Times New Roman" pitchFamily="18" charset="0"/>
                <a:cs typeface="Times New Roman" pitchFamily="18" charset="0"/>
              </a:rPr>
              <a:t>000 ks </a:t>
            </a:r>
            <a:r>
              <a:rPr lang="cs-CZ" sz="1400" dirty="0" err="1">
                <a:solidFill>
                  <a:schemeClr val="bg2"/>
                </a:solidFill>
                <a:effectLst/>
                <a:latin typeface="Times New Roman" pitchFamily="18" charset="0"/>
                <a:cs typeface="Times New Roman" pitchFamily="18" charset="0"/>
              </a:rPr>
              <a:t>frgálů</a:t>
            </a:r>
            <a:r>
              <a:rPr lang="cs-CZ" sz="1400" dirty="0">
                <a:solidFill>
                  <a:schemeClr val="bg2"/>
                </a:solidFill>
                <a:effectLst/>
                <a:latin typeface="Times New Roman" pitchFamily="18" charset="0"/>
                <a:cs typeface="Times New Roman" pitchFamily="18" charset="0"/>
              </a:rPr>
              <a:t> a fixní náklady zůstanou na úrovni 100 000 Kč</a:t>
            </a:r>
            <a:r>
              <a:rPr lang="cs-CZ" sz="1400" dirty="0" smtClean="0">
                <a:solidFill>
                  <a:schemeClr val="bg2"/>
                </a:solidFill>
                <a:effectLst/>
                <a:latin typeface="Times New Roman" pitchFamily="18" charset="0"/>
                <a:cs typeface="Times New Roman" pitchFamily="18" charset="0"/>
              </a:rPr>
              <a:t>.</a:t>
            </a:r>
            <a:r>
              <a:rPr lang="cs-CZ" sz="1400" dirty="0">
                <a:solidFill>
                  <a:schemeClr val="bg2"/>
                </a:solidFill>
                <a:effectLst/>
                <a:latin typeface="Times New Roman" pitchFamily="18" charset="0"/>
                <a:cs typeface="Times New Roman" pitchFamily="18" charset="0"/>
              </a:rPr>
              <a:t/>
            </a:r>
            <a:br>
              <a:rPr lang="cs-CZ" sz="1400" dirty="0">
                <a:solidFill>
                  <a:schemeClr val="bg2"/>
                </a:solidFill>
                <a:effectLst/>
                <a:latin typeface="Times New Roman" pitchFamily="18" charset="0"/>
                <a:cs typeface="Times New Roman" pitchFamily="18" charset="0"/>
              </a:rPr>
            </a:br>
            <a:r>
              <a:rPr lang="cs-CZ" sz="1400" i="1" dirty="0">
                <a:solidFill>
                  <a:srgbClr val="00B050"/>
                </a:solidFill>
                <a:effectLst/>
                <a:latin typeface="Times New Roman" pitchFamily="18" charset="0"/>
                <a:cs typeface="Times New Roman" pitchFamily="18" charset="0"/>
              </a:rPr>
              <a:t>S jakým výsledkem hospodaření může majitel výrobny za těchto podmínek počítat</a:t>
            </a:r>
            <a:r>
              <a:rPr lang="cs-CZ" sz="1400" i="1" dirty="0" smtClean="0">
                <a:solidFill>
                  <a:srgbClr val="00B050"/>
                </a:solidFill>
                <a:effectLst/>
                <a:latin typeface="Times New Roman" pitchFamily="18" charset="0"/>
                <a:cs typeface="Times New Roman" pitchFamily="18" charset="0"/>
              </a:rPr>
              <a:t>?  </a:t>
            </a:r>
            <a:r>
              <a:rPr lang="cs-CZ" sz="1400" i="1" dirty="0" smtClean="0">
                <a:solidFill>
                  <a:srgbClr val="FF0000"/>
                </a:solidFill>
                <a:effectLst/>
                <a:latin typeface="Times New Roman" pitchFamily="18" charset="0"/>
                <a:cs typeface="Times New Roman" pitchFamily="18" charset="0"/>
              </a:rPr>
              <a:t>Nabízí se jednoduché, ale současně chybné řešení …</a:t>
            </a:r>
            <a:endParaRPr lang="cs-CZ" sz="1400" i="1"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688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b="1" i="1" dirty="0" smtClean="0">
                <a:solidFill>
                  <a:srgbClr val="FF0000"/>
                </a:solidFill>
                <a:effectLst/>
                <a:latin typeface="Times New Roman" pitchFamily="18" charset="0"/>
                <a:cs typeface="Times New Roman" pitchFamily="18" charset="0"/>
              </a:rPr>
              <a:t>Řešení?</a:t>
            </a:r>
            <a:endParaRPr lang="en-US" b="1" i="1" dirty="0">
              <a:solidFill>
                <a:srgbClr val="FF0000"/>
              </a:solidFill>
              <a:effectLst/>
              <a:latin typeface="Times New Roman" pitchFamily="18" charset="0"/>
              <a:cs typeface="Times New Roman" pitchFamily="18" charset="0"/>
            </a:endParaRPr>
          </a:p>
        </p:txBody>
      </p:sp>
      <p:graphicFrame>
        <p:nvGraphicFramePr>
          <p:cNvPr id="7170" name="Zástupný symbol pro obsah 3"/>
          <p:cNvGraphicFramePr>
            <a:graphicFrameLocks noGrp="1" noChangeAspect="1"/>
          </p:cNvGraphicFramePr>
          <p:nvPr>
            <p:ph idx="1"/>
          </p:nvPr>
        </p:nvGraphicFramePr>
        <p:xfrm>
          <a:off x="0" y="1785938"/>
          <a:ext cx="9144000" cy="4302125"/>
        </p:xfrm>
        <a:graphic>
          <a:graphicData uri="http://schemas.openxmlformats.org/presentationml/2006/ole">
            <mc:AlternateContent xmlns:mc="http://schemas.openxmlformats.org/markup-compatibility/2006">
              <mc:Choice xmlns:v="urn:schemas-microsoft-com:vml" Requires="v">
                <p:oleObj spid="_x0000_s63498" name="Document" r:id="rId3" imgW="6762604" imgH="3014400" progId="Word.Document.8">
                  <p:embed/>
                </p:oleObj>
              </mc:Choice>
              <mc:Fallback>
                <p:oleObj name="Document" r:id="rId3" imgW="6762604" imgH="3014400" progId="Word.Document.8">
                  <p:embed/>
                  <p:pic>
                    <p:nvPicPr>
                      <p:cNvPr id="7170" name="Zástupný symbol pro obsah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85938"/>
                        <a:ext cx="9144000" cy="4302125"/>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1295145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9663" y="11352"/>
            <a:ext cx="9144000" cy="2160240"/>
          </a:xfrm>
        </p:spPr>
        <p:txBody>
          <a:bodyPr/>
          <a:lstStyle/>
          <a:p>
            <a:pPr marL="0" indent="0" algn="l">
              <a:lnSpc>
                <a:spcPct val="120000"/>
              </a:lnSpc>
              <a:spcBef>
                <a:spcPts val="600"/>
              </a:spcBef>
              <a:spcAft>
                <a:spcPts val="600"/>
              </a:spcAft>
              <a:buFont typeface="Wingdings" pitchFamily="2" charset="2"/>
              <a:buNone/>
              <a:tabLst>
                <a:tab pos="2686050" algn="l"/>
                <a:tab pos="5200650" algn="l"/>
                <a:tab pos="6191250" algn="l"/>
                <a:tab pos="8610600" algn="r"/>
              </a:tabLst>
              <a:defRPr/>
            </a:pPr>
            <a:r>
              <a:rPr lang="cs-CZ" sz="1400" dirty="0">
                <a:solidFill>
                  <a:schemeClr val="bg2"/>
                </a:solidFill>
                <a:effectLst/>
                <a:latin typeface="Times New Roman" pitchFamily="18" charset="0"/>
                <a:cs typeface="Times New Roman" pitchFamily="18" charset="0"/>
              </a:rPr>
              <a:t>Výrobce a zároveň prodejce „valašských </a:t>
            </a:r>
            <a:r>
              <a:rPr lang="cs-CZ" sz="1400" dirty="0" err="1">
                <a:solidFill>
                  <a:schemeClr val="bg2"/>
                </a:solidFill>
                <a:effectLst/>
                <a:latin typeface="Times New Roman" pitchFamily="18" charset="0"/>
                <a:cs typeface="Times New Roman" pitchFamily="18" charset="0"/>
              </a:rPr>
              <a:t>frgálů</a:t>
            </a:r>
            <a:r>
              <a:rPr lang="cs-CZ" sz="1400" dirty="0">
                <a:solidFill>
                  <a:schemeClr val="bg2"/>
                </a:solidFill>
                <a:effectLst/>
                <a:latin typeface="Times New Roman" pitchFamily="18" charset="0"/>
                <a:cs typeface="Times New Roman" pitchFamily="18" charset="0"/>
              </a:rPr>
              <a:t>“ vykazoval při prodeji 10 000 ks výrobků měsíčně výsledek hospodaření (zisk) ve výši 20 000 Kč. Fixní náklady spojené s výrobou a prodejem </a:t>
            </a:r>
            <a:r>
              <a:rPr lang="cs-CZ" sz="1400" dirty="0" err="1">
                <a:solidFill>
                  <a:schemeClr val="bg2"/>
                </a:solidFill>
                <a:effectLst/>
                <a:latin typeface="Times New Roman" pitchFamily="18" charset="0"/>
                <a:cs typeface="Times New Roman" pitchFamily="18" charset="0"/>
              </a:rPr>
              <a:t>frgálů</a:t>
            </a:r>
            <a:r>
              <a:rPr lang="cs-CZ" sz="1400" dirty="0">
                <a:solidFill>
                  <a:schemeClr val="bg2"/>
                </a:solidFill>
                <a:effectLst/>
                <a:latin typeface="Times New Roman" pitchFamily="18" charset="0"/>
                <a:cs typeface="Times New Roman" pitchFamily="18" charset="0"/>
              </a:rPr>
              <a:t> činily 100 000 Kč měsíčně. </a:t>
            </a:r>
            <a:br>
              <a:rPr lang="cs-CZ" sz="1400" dirty="0">
                <a:solidFill>
                  <a:schemeClr val="bg2"/>
                </a:solidFill>
                <a:effectLst/>
                <a:latin typeface="Times New Roman" pitchFamily="18" charset="0"/>
                <a:cs typeface="Times New Roman" pitchFamily="18" charset="0"/>
              </a:rPr>
            </a:br>
            <a:r>
              <a:rPr lang="cs-CZ" sz="1400" dirty="0">
                <a:solidFill>
                  <a:schemeClr val="bg2"/>
                </a:solidFill>
                <a:effectLst/>
                <a:latin typeface="Times New Roman" pitchFamily="18" charset="0"/>
                <a:cs typeface="Times New Roman" pitchFamily="18" charset="0"/>
              </a:rPr>
              <a:t>V letošním roce výrobce předpokládá, že s ohledem na tíživější hospodářskou situaci budou měsíce, kdy se prodá pouze </a:t>
            </a:r>
            <a:r>
              <a:rPr lang="cs-CZ" sz="1400" dirty="0" smtClean="0">
                <a:solidFill>
                  <a:schemeClr val="bg2"/>
                </a:solidFill>
                <a:effectLst/>
                <a:latin typeface="Times New Roman" pitchFamily="18" charset="0"/>
                <a:cs typeface="Times New Roman" pitchFamily="18" charset="0"/>
              </a:rPr>
              <a:t/>
            </a:r>
            <a:br>
              <a:rPr lang="cs-CZ" sz="1400" dirty="0" smtClean="0">
                <a:solidFill>
                  <a:schemeClr val="bg2"/>
                </a:solidFill>
                <a:effectLst/>
                <a:latin typeface="Times New Roman" pitchFamily="18" charset="0"/>
                <a:cs typeface="Times New Roman" pitchFamily="18" charset="0"/>
              </a:rPr>
            </a:br>
            <a:r>
              <a:rPr lang="cs-CZ" sz="1400" dirty="0" smtClean="0">
                <a:solidFill>
                  <a:schemeClr val="bg2"/>
                </a:solidFill>
                <a:effectLst/>
                <a:latin typeface="Times New Roman" pitchFamily="18" charset="0"/>
                <a:cs typeface="Times New Roman" pitchFamily="18" charset="0"/>
              </a:rPr>
              <a:t>5 </a:t>
            </a:r>
            <a:r>
              <a:rPr lang="cs-CZ" sz="1400" dirty="0">
                <a:solidFill>
                  <a:schemeClr val="bg2"/>
                </a:solidFill>
                <a:effectLst/>
                <a:latin typeface="Times New Roman" pitchFamily="18" charset="0"/>
                <a:cs typeface="Times New Roman" pitchFamily="18" charset="0"/>
              </a:rPr>
              <a:t>000 ks </a:t>
            </a:r>
            <a:r>
              <a:rPr lang="cs-CZ" sz="1400" dirty="0" err="1">
                <a:solidFill>
                  <a:schemeClr val="bg2"/>
                </a:solidFill>
                <a:effectLst/>
                <a:latin typeface="Times New Roman" pitchFamily="18" charset="0"/>
                <a:cs typeface="Times New Roman" pitchFamily="18" charset="0"/>
              </a:rPr>
              <a:t>frgálů</a:t>
            </a:r>
            <a:r>
              <a:rPr lang="cs-CZ" sz="1400" dirty="0">
                <a:solidFill>
                  <a:schemeClr val="bg2"/>
                </a:solidFill>
                <a:effectLst/>
                <a:latin typeface="Times New Roman" pitchFamily="18" charset="0"/>
                <a:cs typeface="Times New Roman" pitchFamily="18" charset="0"/>
              </a:rPr>
              <a:t> a fixní náklady zůstanou na úrovni 100 000 Kč</a:t>
            </a:r>
            <a:r>
              <a:rPr lang="cs-CZ" sz="1400" dirty="0" smtClean="0">
                <a:solidFill>
                  <a:schemeClr val="bg2"/>
                </a:solidFill>
                <a:effectLst/>
                <a:latin typeface="Times New Roman" pitchFamily="18" charset="0"/>
                <a:cs typeface="Times New Roman" pitchFamily="18" charset="0"/>
              </a:rPr>
              <a:t>.</a:t>
            </a:r>
            <a:r>
              <a:rPr lang="cs-CZ" sz="1400" dirty="0">
                <a:solidFill>
                  <a:schemeClr val="bg2"/>
                </a:solidFill>
                <a:effectLst/>
                <a:latin typeface="Times New Roman" pitchFamily="18" charset="0"/>
                <a:cs typeface="Times New Roman" pitchFamily="18" charset="0"/>
              </a:rPr>
              <a:t/>
            </a:r>
            <a:br>
              <a:rPr lang="cs-CZ" sz="1400" dirty="0">
                <a:solidFill>
                  <a:schemeClr val="bg2"/>
                </a:solidFill>
                <a:effectLst/>
                <a:latin typeface="Times New Roman" pitchFamily="18" charset="0"/>
                <a:cs typeface="Times New Roman" pitchFamily="18" charset="0"/>
              </a:rPr>
            </a:br>
            <a:r>
              <a:rPr lang="cs-CZ" sz="1400" i="1" dirty="0">
                <a:solidFill>
                  <a:srgbClr val="00B050"/>
                </a:solidFill>
                <a:effectLst/>
                <a:latin typeface="Times New Roman" pitchFamily="18" charset="0"/>
                <a:cs typeface="Times New Roman" pitchFamily="18" charset="0"/>
              </a:rPr>
              <a:t>S jakým výsledkem hospodaření může majitel výrobny za těchto podmínek počítat?</a:t>
            </a:r>
          </a:p>
        </p:txBody>
      </p:sp>
    </p:spTree>
    <p:extLst>
      <p:ext uri="{BB962C8B-B14F-4D97-AF65-F5344CB8AC3E}">
        <p14:creationId xmlns:p14="http://schemas.microsoft.com/office/powerpoint/2010/main" val="2385716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116632"/>
            <a:ext cx="8229600" cy="504056"/>
          </a:xfrm>
        </p:spPr>
        <p:txBody>
          <a:bodyPr/>
          <a:lstStyle/>
          <a:p>
            <a:pPr>
              <a:defRPr/>
            </a:pPr>
            <a:r>
              <a:rPr lang="cs-CZ" sz="2800" b="1" i="1" dirty="0">
                <a:solidFill>
                  <a:schemeClr val="bg2"/>
                </a:solidFill>
                <a:effectLst/>
                <a:latin typeface="Times New Roman" panose="02020603050405020304" pitchFamily="18" charset="0"/>
                <a:cs typeface="Times New Roman" panose="02020603050405020304" pitchFamily="18" charset="0"/>
              </a:rPr>
              <a:t>Příklad:</a:t>
            </a:r>
            <a:r>
              <a:rPr lang="cs-CZ" sz="2800" i="1" dirty="0">
                <a:solidFill>
                  <a:schemeClr val="bg2"/>
                </a:solidFill>
                <a:effectLst/>
                <a:latin typeface="Times New Roman" panose="02020603050405020304" pitchFamily="18" charset="0"/>
                <a:cs typeface="Times New Roman" panose="02020603050405020304" pitchFamily="18" charset="0"/>
              </a:rPr>
              <a:t> </a:t>
            </a:r>
            <a:r>
              <a:rPr lang="cs-CZ" sz="2800" i="1" dirty="0" smtClean="0">
                <a:solidFill>
                  <a:schemeClr val="bg2"/>
                </a:solidFill>
                <a:effectLst/>
                <a:latin typeface="Times New Roman" panose="02020603050405020304" pitchFamily="18" charset="0"/>
                <a:cs typeface="Times New Roman" panose="02020603050405020304" pitchFamily="18" charset="0"/>
              </a:rPr>
              <a:t>2/4</a:t>
            </a:r>
            <a:endParaRPr lang="cs-CZ" sz="2800" i="1" dirty="0">
              <a:solidFill>
                <a:schemeClr val="bg2"/>
              </a:solidFill>
              <a:effectLst/>
              <a:latin typeface="Times New Roman" panose="02020603050405020304" pitchFamily="18" charset="0"/>
              <a:cs typeface="Times New Roman" panose="02020603050405020304" pitchFamily="18" charset="0"/>
            </a:endParaRPr>
          </a:p>
        </p:txBody>
      </p:sp>
      <p:graphicFrame>
        <p:nvGraphicFramePr>
          <p:cNvPr id="5" name="Objekt 4"/>
          <p:cNvGraphicFramePr>
            <a:graphicFrameLocks noChangeAspect="1"/>
          </p:cNvGraphicFramePr>
          <p:nvPr>
            <p:extLst>
              <p:ext uri="{D42A27DB-BD31-4B8C-83A1-F6EECF244321}">
                <p14:modId xmlns:p14="http://schemas.microsoft.com/office/powerpoint/2010/main" val="3106028048"/>
              </p:ext>
            </p:extLst>
          </p:nvPr>
        </p:nvGraphicFramePr>
        <p:xfrm>
          <a:off x="170332" y="908720"/>
          <a:ext cx="8545221" cy="4822593"/>
        </p:xfrm>
        <a:graphic>
          <a:graphicData uri="http://schemas.openxmlformats.org/presentationml/2006/ole">
            <mc:AlternateContent xmlns:mc="http://schemas.openxmlformats.org/markup-compatibility/2006">
              <mc:Choice xmlns:v="urn:schemas-microsoft-com:vml" Requires="v">
                <p:oleObj spid="_x0000_s59406" name="Dokument" r:id="rId3" imgW="5773798" imgH="3258509" progId="Word.Document.12">
                  <p:embed/>
                </p:oleObj>
              </mc:Choice>
              <mc:Fallback>
                <p:oleObj name="Dokument" r:id="rId3" imgW="5773798" imgH="3258509" progId="Word.Document.12">
                  <p:embed/>
                  <p:pic>
                    <p:nvPicPr>
                      <p:cNvPr id="0" name=""/>
                      <p:cNvPicPr/>
                      <p:nvPr/>
                    </p:nvPicPr>
                    <p:blipFill>
                      <a:blip r:embed="rId4"/>
                      <a:stretch>
                        <a:fillRect/>
                      </a:stretch>
                    </p:blipFill>
                    <p:spPr>
                      <a:xfrm>
                        <a:off x="170332" y="908720"/>
                        <a:ext cx="8545221" cy="4822593"/>
                      </a:xfrm>
                      <a:prstGeom prst="rect">
                        <a:avLst/>
                      </a:prstGeom>
                    </p:spPr>
                  </p:pic>
                </p:oleObj>
              </mc:Fallback>
            </mc:AlternateContent>
          </a:graphicData>
        </a:graphic>
      </p:graphicFrame>
    </p:spTree>
    <p:extLst>
      <p:ext uri="{BB962C8B-B14F-4D97-AF65-F5344CB8AC3E}">
        <p14:creationId xmlns:p14="http://schemas.microsoft.com/office/powerpoint/2010/main" val="3651528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16632"/>
            <a:ext cx="9144000" cy="1368152"/>
          </a:xfrm>
        </p:spPr>
        <p:txBody>
          <a:bodyPr/>
          <a:lstStyle/>
          <a:p>
            <a:pPr algn="l">
              <a:spcAft>
                <a:spcPts val="600"/>
              </a:spcAft>
            </a:pPr>
            <a:r>
              <a:rPr lang="cs-CZ" sz="1400" dirty="0">
                <a:solidFill>
                  <a:schemeClr val="bg2"/>
                </a:solidFill>
                <a:effectLst/>
                <a:latin typeface="Times New Roman" panose="02020603050405020304" pitchFamily="18" charset="0"/>
                <a:cs typeface="Times New Roman" panose="02020603050405020304" pitchFamily="18" charset="0"/>
              </a:rPr>
              <a:t>Výrobce autopotahů, firma „Perfekta s. r. o.“ vykázala v měsíci lednu letošního roku výsledek hospodaření v podobě ztráty ve výši </a:t>
            </a:r>
            <a:r>
              <a:rPr lang="cs-CZ" sz="1400" i="1" dirty="0">
                <a:solidFill>
                  <a:schemeClr val="bg2"/>
                </a:solidFill>
                <a:effectLst/>
                <a:latin typeface="Times New Roman" panose="02020603050405020304" pitchFamily="18" charset="0"/>
                <a:cs typeface="Times New Roman" panose="02020603050405020304" pitchFamily="18" charset="0"/>
              </a:rPr>
              <a:t>119 300 Kč</a:t>
            </a:r>
            <a:r>
              <a:rPr lang="cs-CZ" sz="1400" dirty="0">
                <a:solidFill>
                  <a:schemeClr val="bg2"/>
                </a:solidFill>
                <a:effectLst/>
                <a:latin typeface="Times New Roman" panose="02020603050405020304" pitchFamily="18" charset="0"/>
                <a:cs typeface="Times New Roman" panose="02020603050405020304" pitchFamily="18" charset="0"/>
              </a:rPr>
              <a:t> </a:t>
            </a:r>
            <a:r>
              <a:rPr lang="cs-CZ" sz="1400" i="1" dirty="0">
                <a:solidFill>
                  <a:schemeClr val="bg2"/>
                </a:solidFill>
                <a:effectLst/>
                <a:latin typeface="Times New Roman" panose="02020603050405020304" pitchFamily="18" charset="0"/>
                <a:cs typeface="Times New Roman" panose="02020603050405020304" pitchFamily="18" charset="0"/>
              </a:rPr>
              <a:t>(VH = – 119  300 Kč)</a:t>
            </a:r>
            <a:r>
              <a:rPr lang="cs-CZ" sz="1400" dirty="0">
                <a:solidFill>
                  <a:schemeClr val="bg2"/>
                </a:solidFill>
                <a:effectLst/>
                <a:latin typeface="Times New Roman" panose="02020603050405020304" pitchFamily="18" charset="0"/>
                <a:cs typeface="Times New Roman" panose="02020603050405020304" pitchFamily="18" charset="0"/>
              </a:rPr>
              <a:t> při měsíční produkci </a:t>
            </a:r>
            <a:r>
              <a:rPr lang="cs-CZ" sz="1400" i="1" dirty="0">
                <a:solidFill>
                  <a:schemeClr val="bg2"/>
                </a:solidFill>
                <a:effectLst/>
                <a:latin typeface="Times New Roman" panose="02020603050405020304" pitchFamily="18" charset="0"/>
                <a:cs typeface="Times New Roman" panose="02020603050405020304" pitchFamily="18" charset="0"/>
              </a:rPr>
              <a:t>450 ks</a:t>
            </a:r>
            <a:r>
              <a:rPr lang="cs-CZ" sz="1400" dirty="0">
                <a:solidFill>
                  <a:schemeClr val="bg2"/>
                </a:solidFill>
                <a:effectLst/>
                <a:latin typeface="Times New Roman" panose="02020603050405020304" pitchFamily="18" charset="0"/>
                <a:cs typeface="Times New Roman" panose="02020603050405020304" pitchFamily="18" charset="0"/>
              </a:rPr>
              <a:t> autopotahů. V měsíci březnu je očekáván rovněž ztrátový výsledek hospodaření v hodnotě: </a:t>
            </a:r>
            <a:r>
              <a:rPr lang="cs-CZ" sz="1400" i="1" dirty="0">
                <a:solidFill>
                  <a:schemeClr val="bg2"/>
                </a:solidFill>
                <a:effectLst/>
                <a:latin typeface="Times New Roman" panose="02020603050405020304" pitchFamily="18" charset="0"/>
                <a:cs typeface="Times New Roman" panose="02020603050405020304" pitchFamily="18" charset="0"/>
              </a:rPr>
              <a:t>– 95 000 Kč</a:t>
            </a:r>
            <a:r>
              <a:rPr lang="cs-CZ" sz="1400" dirty="0">
                <a:solidFill>
                  <a:schemeClr val="bg2"/>
                </a:solidFill>
                <a:effectLst/>
                <a:latin typeface="Times New Roman" panose="02020603050405020304" pitchFamily="18" charset="0"/>
                <a:cs typeface="Times New Roman" panose="02020603050405020304" pitchFamily="18" charset="0"/>
              </a:rPr>
              <a:t> při výrobě </a:t>
            </a:r>
            <a:r>
              <a:rPr lang="cs-CZ" sz="1400" i="1" dirty="0">
                <a:solidFill>
                  <a:schemeClr val="bg2"/>
                </a:solidFill>
                <a:effectLst/>
                <a:latin typeface="Times New Roman" panose="02020603050405020304" pitchFamily="18" charset="0"/>
                <a:cs typeface="Times New Roman" panose="02020603050405020304" pitchFamily="18" charset="0"/>
              </a:rPr>
              <a:t>540 ks</a:t>
            </a:r>
            <a:r>
              <a:rPr lang="cs-CZ" sz="1400" dirty="0">
                <a:solidFill>
                  <a:schemeClr val="bg2"/>
                </a:solidFill>
                <a:effectLst/>
                <a:latin typeface="Times New Roman" panose="02020603050405020304" pitchFamily="18" charset="0"/>
                <a:cs typeface="Times New Roman" panose="02020603050405020304" pitchFamily="18" charset="0"/>
              </a:rPr>
              <a:t> výrobků.</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Načrtněte diagram bodu zvratu a vyznačte v něm schematicky (přibližně) údaje o výsledku hospodaření a výrobách v měsíci lednu a </a:t>
            </a:r>
            <a:r>
              <a:rPr lang="cs-CZ" sz="1400" i="1" dirty="0" smtClean="0">
                <a:solidFill>
                  <a:srgbClr val="00B050"/>
                </a:solidFill>
                <a:effectLst/>
                <a:latin typeface="Times New Roman" panose="02020603050405020304" pitchFamily="18" charset="0"/>
                <a:cs typeface="Times New Roman" panose="02020603050405020304" pitchFamily="18" charset="0"/>
              </a:rPr>
              <a:t>březnu</a:t>
            </a:r>
            <a:endParaRPr lang="cs-CZ"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254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16632"/>
            <a:ext cx="9144000" cy="1368152"/>
          </a:xfrm>
        </p:spPr>
        <p:txBody>
          <a:bodyPr/>
          <a:lstStyle/>
          <a:p>
            <a:pPr lvl="0" algn="l">
              <a:spcAft>
                <a:spcPts val="600"/>
              </a:spcAft>
            </a:pPr>
            <a:r>
              <a:rPr lang="cs-CZ" sz="1400" dirty="0">
                <a:solidFill>
                  <a:schemeClr val="bg2"/>
                </a:solidFill>
                <a:effectLst/>
                <a:latin typeface="Times New Roman" panose="02020603050405020304" pitchFamily="18" charset="0"/>
                <a:cs typeface="Times New Roman" panose="02020603050405020304" pitchFamily="18" charset="0"/>
              </a:rPr>
              <a:t>Výrobce autopotahů, firma „Perfekta s. r. o.“ vykázala v měsíci lednu letošního roku výsledek hospodaření v podobě ztráty ve výši </a:t>
            </a:r>
            <a:r>
              <a:rPr lang="cs-CZ" sz="1400" i="1" dirty="0">
                <a:solidFill>
                  <a:schemeClr val="bg2"/>
                </a:solidFill>
                <a:effectLst/>
                <a:latin typeface="Times New Roman" panose="02020603050405020304" pitchFamily="18" charset="0"/>
                <a:cs typeface="Times New Roman" panose="02020603050405020304" pitchFamily="18" charset="0"/>
              </a:rPr>
              <a:t>119 300 Kč</a:t>
            </a:r>
            <a:r>
              <a:rPr lang="cs-CZ" sz="1400" dirty="0">
                <a:solidFill>
                  <a:schemeClr val="bg2"/>
                </a:solidFill>
                <a:effectLst/>
                <a:latin typeface="Times New Roman" panose="02020603050405020304" pitchFamily="18" charset="0"/>
                <a:cs typeface="Times New Roman" panose="02020603050405020304" pitchFamily="18" charset="0"/>
              </a:rPr>
              <a:t> </a:t>
            </a:r>
            <a:r>
              <a:rPr lang="cs-CZ" sz="1400" i="1" dirty="0">
                <a:solidFill>
                  <a:schemeClr val="bg2"/>
                </a:solidFill>
                <a:effectLst/>
                <a:latin typeface="Times New Roman" panose="02020603050405020304" pitchFamily="18" charset="0"/>
                <a:cs typeface="Times New Roman" panose="02020603050405020304" pitchFamily="18" charset="0"/>
              </a:rPr>
              <a:t>(VH = – 119  300 Kč)</a:t>
            </a:r>
            <a:r>
              <a:rPr lang="cs-CZ" sz="1400" dirty="0">
                <a:solidFill>
                  <a:schemeClr val="bg2"/>
                </a:solidFill>
                <a:effectLst/>
                <a:latin typeface="Times New Roman" panose="02020603050405020304" pitchFamily="18" charset="0"/>
                <a:cs typeface="Times New Roman" panose="02020603050405020304" pitchFamily="18" charset="0"/>
              </a:rPr>
              <a:t> při měsíční produkci </a:t>
            </a:r>
            <a:r>
              <a:rPr lang="cs-CZ" sz="1400" i="1" dirty="0">
                <a:solidFill>
                  <a:schemeClr val="bg2"/>
                </a:solidFill>
                <a:effectLst/>
                <a:latin typeface="Times New Roman" panose="02020603050405020304" pitchFamily="18" charset="0"/>
                <a:cs typeface="Times New Roman" panose="02020603050405020304" pitchFamily="18" charset="0"/>
              </a:rPr>
              <a:t>450 ks</a:t>
            </a:r>
            <a:r>
              <a:rPr lang="cs-CZ" sz="1400" dirty="0">
                <a:solidFill>
                  <a:schemeClr val="bg2"/>
                </a:solidFill>
                <a:effectLst/>
                <a:latin typeface="Times New Roman" panose="02020603050405020304" pitchFamily="18" charset="0"/>
                <a:cs typeface="Times New Roman" panose="02020603050405020304" pitchFamily="18" charset="0"/>
              </a:rPr>
              <a:t> autopotahů. V měsíci březnu je očekáván rovněž ztrátový výsledek hospodaření v hodnotě: </a:t>
            </a:r>
            <a:r>
              <a:rPr lang="cs-CZ" sz="1400" i="1" dirty="0">
                <a:solidFill>
                  <a:schemeClr val="bg2"/>
                </a:solidFill>
                <a:effectLst/>
                <a:latin typeface="Times New Roman" panose="02020603050405020304" pitchFamily="18" charset="0"/>
                <a:cs typeface="Times New Roman" panose="02020603050405020304" pitchFamily="18" charset="0"/>
              </a:rPr>
              <a:t>– 95 000 Kč</a:t>
            </a:r>
            <a:r>
              <a:rPr lang="cs-CZ" sz="1400" dirty="0">
                <a:solidFill>
                  <a:schemeClr val="bg2"/>
                </a:solidFill>
                <a:effectLst/>
                <a:latin typeface="Times New Roman" panose="02020603050405020304" pitchFamily="18" charset="0"/>
                <a:cs typeface="Times New Roman" panose="02020603050405020304" pitchFamily="18" charset="0"/>
              </a:rPr>
              <a:t> při výrobě </a:t>
            </a:r>
            <a:r>
              <a:rPr lang="cs-CZ" sz="1400" i="1" dirty="0">
                <a:solidFill>
                  <a:schemeClr val="bg2"/>
                </a:solidFill>
                <a:effectLst/>
                <a:latin typeface="Times New Roman" panose="02020603050405020304" pitchFamily="18" charset="0"/>
                <a:cs typeface="Times New Roman" panose="02020603050405020304" pitchFamily="18" charset="0"/>
              </a:rPr>
              <a:t>540 ks</a:t>
            </a:r>
            <a:r>
              <a:rPr lang="cs-CZ" sz="1400" dirty="0">
                <a:solidFill>
                  <a:schemeClr val="bg2"/>
                </a:solidFill>
                <a:effectLst/>
                <a:latin typeface="Times New Roman" panose="02020603050405020304" pitchFamily="18" charset="0"/>
                <a:cs typeface="Times New Roman" panose="02020603050405020304" pitchFamily="18" charset="0"/>
              </a:rPr>
              <a:t> výrobků.</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S jakou hodnotou příspěvku na úhradu (</a:t>
            </a:r>
            <a:r>
              <a:rPr lang="cs-CZ" sz="1400" i="1" dirty="0" err="1">
                <a:solidFill>
                  <a:srgbClr val="00B050"/>
                </a:solidFill>
                <a:effectLst/>
                <a:latin typeface="Times New Roman" panose="02020603050405020304" pitchFamily="18" charset="0"/>
                <a:cs typeface="Times New Roman" panose="02020603050405020304" pitchFamily="18" charset="0"/>
              </a:rPr>
              <a:t>pú</a:t>
            </a:r>
            <a:r>
              <a:rPr lang="cs-CZ" sz="1400" i="1" dirty="0">
                <a:solidFill>
                  <a:srgbClr val="00B050"/>
                </a:solidFill>
                <a:effectLst/>
                <a:latin typeface="Times New Roman" panose="02020603050405020304" pitchFamily="18" charset="0"/>
                <a:cs typeface="Times New Roman" panose="02020603050405020304" pitchFamily="18" charset="0"/>
              </a:rPr>
              <a:t>) může výrobce autopotahů kalkulovat?</a:t>
            </a:r>
            <a:endParaRPr lang="cs-CZ" sz="14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9837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16632"/>
            <a:ext cx="9144000" cy="1368152"/>
          </a:xfrm>
        </p:spPr>
        <p:txBody>
          <a:bodyPr/>
          <a:lstStyle/>
          <a:p>
            <a:pPr lvl="0" algn="l"/>
            <a:r>
              <a:rPr lang="cs-CZ" sz="1400" dirty="0">
                <a:solidFill>
                  <a:schemeClr val="bg2"/>
                </a:solidFill>
                <a:effectLst/>
                <a:latin typeface="Times New Roman" panose="02020603050405020304" pitchFamily="18" charset="0"/>
                <a:cs typeface="Times New Roman" panose="02020603050405020304" pitchFamily="18" charset="0"/>
              </a:rPr>
              <a:t>Výrobce autopotahů, firma „Perfekta s. r. o.“ vykázala v měsíci lednu letošního roku výsledek hospodaření v podobě ztráty ve výši </a:t>
            </a:r>
            <a:r>
              <a:rPr lang="cs-CZ" sz="1400" i="1" dirty="0">
                <a:solidFill>
                  <a:schemeClr val="bg2"/>
                </a:solidFill>
                <a:effectLst/>
                <a:latin typeface="Times New Roman" panose="02020603050405020304" pitchFamily="18" charset="0"/>
                <a:cs typeface="Times New Roman" panose="02020603050405020304" pitchFamily="18" charset="0"/>
              </a:rPr>
              <a:t>119 300 Kč</a:t>
            </a:r>
            <a:r>
              <a:rPr lang="cs-CZ" sz="1400" dirty="0">
                <a:solidFill>
                  <a:schemeClr val="bg2"/>
                </a:solidFill>
                <a:effectLst/>
                <a:latin typeface="Times New Roman" panose="02020603050405020304" pitchFamily="18" charset="0"/>
                <a:cs typeface="Times New Roman" panose="02020603050405020304" pitchFamily="18" charset="0"/>
              </a:rPr>
              <a:t> </a:t>
            </a:r>
            <a:r>
              <a:rPr lang="cs-CZ" sz="1400" i="1" dirty="0">
                <a:solidFill>
                  <a:schemeClr val="bg2"/>
                </a:solidFill>
                <a:effectLst/>
                <a:latin typeface="Times New Roman" panose="02020603050405020304" pitchFamily="18" charset="0"/>
                <a:cs typeface="Times New Roman" panose="02020603050405020304" pitchFamily="18" charset="0"/>
              </a:rPr>
              <a:t>(VH = – 119  300 Kč)</a:t>
            </a:r>
            <a:r>
              <a:rPr lang="cs-CZ" sz="1400" dirty="0">
                <a:solidFill>
                  <a:schemeClr val="bg2"/>
                </a:solidFill>
                <a:effectLst/>
                <a:latin typeface="Times New Roman" panose="02020603050405020304" pitchFamily="18" charset="0"/>
                <a:cs typeface="Times New Roman" panose="02020603050405020304" pitchFamily="18" charset="0"/>
              </a:rPr>
              <a:t> při měsíční produkci </a:t>
            </a:r>
            <a:r>
              <a:rPr lang="cs-CZ" sz="1400" i="1" dirty="0">
                <a:solidFill>
                  <a:schemeClr val="bg2"/>
                </a:solidFill>
                <a:effectLst/>
                <a:latin typeface="Times New Roman" panose="02020603050405020304" pitchFamily="18" charset="0"/>
                <a:cs typeface="Times New Roman" panose="02020603050405020304" pitchFamily="18" charset="0"/>
              </a:rPr>
              <a:t>450 ks</a:t>
            </a:r>
            <a:r>
              <a:rPr lang="cs-CZ" sz="1400" dirty="0">
                <a:solidFill>
                  <a:schemeClr val="bg2"/>
                </a:solidFill>
                <a:effectLst/>
                <a:latin typeface="Times New Roman" panose="02020603050405020304" pitchFamily="18" charset="0"/>
                <a:cs typeface="Times New Roman" panose="02020603050405020304" pitchFamily="18" charset="0"/>
              </a:rPr>
              <a:t> autopotahů. V měsíci březnu je očekáván rovněž ztrátový výsledek hospodaření v hodnotě: </a:t>
            </a:r>
            <a:r>
              <a:rPr lang="cs-CZ" sz="1400" i="1" dirty="0">
                <a:solidFill>
                  <a:schemeClr val="bg2"/>
                </a:solidFill>
                <a:effectLst/>
                <a:latin typeface="Times New Roman" panose="02020603050405020304" pitchFamily="18" charset="0"/>
                <a:cs typeface="Times New Roman" panose="02020603050405020304" pitchFamily="18" charset="0"/>
              </a:rPr>
              <a:t>– 95 000 Kč</a:t>
            </a:r>
            <a:r>
              <a:rPr lang="cs-CZ" sz="1400" dirty="0">
                <a:solidFill>
                  <a:schemeClr val="bg2"/>
                </a:solidFill>
                <a:effectLst/>
                <a:latin typeface="Times New Roman" panose="02020603050405020304" pitchFamily="18" charset="0"/>
                <a:cs typeface="Times New Roman" panose="02020603050405020304" pitchFamily="18" charset="0"/>
              </a:rPr>
              <a:t> při výrobě </a:t>
            </a:r>
            <a:r>
              <a:rPr lang="cs-CZ" sz="1400" i="1" dirty="0">
                <a:solidFill>
                  <a:schemeClr val="bg2"/>
                </a:solidFill>
                <a:effectLst/>
                <a:latin typeface="Times New Roman" panose="02020603050405020304" pitchFamily="18" charset="0"/>
                <a:cs typeface="Times New Roman" panose="02020603050405020304" pitchFamily="18" charset="0"/>
              </a:rPr>
              <a:t>540 ks</a:t>
            </a:r>
            <a:r>
              <a:rPr lang="cs-CZ" sz="1400" dirty="0">
                <a:solidFill>
                  <a:schemeClr val="bg2"/>
                </a:solidFill>
                <a:effectLst/>
                <a:latin typeface="Times New Roman" panose="02020603050405020304" pitchFamily="18" charset="0"/>
                <a:cs typeface="Times New Roman" panose="02020603050405020304" pitchFamily="18" charset="0"/>
              </a:rPr>
              <a:t> výrobků.</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Jaká měsíční výše fixních nákladů zatěžuje hospodářskou činnost firmy „Prefekta“? </a:t>
            </a:r>
            <a:endParaRPr lang="cs-CZ" sz="14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128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116632"/>
            <a:ext cx="9144000" cy="1368152"/>
          </a:xfrm>
        </p:spPr>
        <p:txBody>
          <a:bodyPr/>
          <a:lstStyle/>
          <a:p>
            <a:pPr lvl="0" algn="l"/>
            <a:r>
              <a:rPr lang="cs-CZ" sz="1400" dirty="0">
                <a:solidFill>
                  <a:schemeClr val="bg2"/>
                </a:solidFill>
                <a:effectLst/>
                <a:latin typeface="Times New Roman" panose="02020603050405020304" pitchFamily="18" charset="0"/>
                <a:cs typeface="Times New Roman" panose="02020603050405020304" pitchFamily="18" charset="0"/>
              </a:rPr>
              <a:t>Výrobce autopotahů, firma „Perfekta s. r. o.“ vykázala v měsíci lednu letošního roku výsledek hospodaření v podobě ztráty ve výši </a:t>
            </a:r>
            <a:r>
              <a:rPr lang="cs-CZ" sz="1400" i="1" dirty="0">
                <a:solidFill>
                  <a:schemeClr val="bg2"/>
                </a:solidFill>
                <a:effectLst/>
                <a:latin typeface="Times New Roman" panose="02020603050405020304" pitchFamily="18" charset="0"/>
                <a:cs typeface="Times New Roman" panose="02020603050405020304" pitchFamily="18" charset="0"/>
              </a:rPr>
              <a:t>119 300 Kč</a:t>
            </a:r>
            <a:r>
              <a:rPr lang="cs-CZ" sz="1400" dirty="0">
                <a:solidFill>
                  <a:schemeClr val="bg2"/>
                </a:solidFill>
                <a:effectLst/>
                <a:latin typeface="Times New Roman" panose="02020603050405020304" pitchFamily="18" charset="0"/>
                <a:cs typeface="Times New Roman" panose="02020603050405020304" pitchFamily="18" charset="0"/>
              </a:rPr>
              <a:t> </a:t>
            </a:r>
            <a:r>
              <a:rPr lang="cs-CZ" sz="1400" i="1" dirty="0">
                <a:solidFill>
                  <a:schemeClr val="bg2"/>
                </a:solidFill>
                <a:effectLst/>
                <a:latin typeface="Times New Roman" panose="02020603050405020304" pitchFamily="18" charset="0"/>
                <a:cs typeface="Times New Roman" panose="02020603050405020304" pitchFamily="18" charset="0"/>
              </a:rPr>
              <a:t>(VH = – 119  300 Kč)</a:t>
            </a:r>
            <a:r>
              <a:rPr lang="cs-CZ" sz="1400" dirty="0">
                <a:solidFill>
                  <a:schemeClr val="bg2"/>
                </a:solidFill>
                <a:effectLst/>
                <a:latin typeface="Times New Roman" panose="02020603050405020304" pitchFamily="18" charset="0"/>
                <a:cs typeface="Times New Roman" panose="02020603050405020304" pitchFamily="18" charset="0"/>
              </a:rPr>
              <a:t> při měsíční produkci </a:t>
            </a:r>
            <a:r>
              <a:rPr lang="cs-CZ" sz="1400" i="1" dirty="0">
                <a:solidFill>
                  <a:schemeClr val="bg2"/>
                </a:solidFill>
                <a:effectLst/>
                <a:latin typeface="Times New Roman" panose="02020603050405020304" pitchFamily="18" charset="0"/>
                <a:cs typeface="Times New Roman" panose="02020603050405020304" pitchFamily="18" charset="0"/>
              </a:rPr>
              <a:t>450 ks</a:t>
            </a:r>
            <a:r>
              <a:rPr lang="cs-CZ" sz="1400" dirty="0">
                <a:solidFill>
                  <a:schemeClr val="bg2"/>
                </a:solidFill>
                <a:effectLst/>
                <a:latin typeface="Times New Roman" panose="02020603050405020304" pitchFamily="18" charset="0"/>
                <a:cs typeface="Times New Roman" panose="02020603050405020304" pitchFamily="18" charset="0"/>
              </a:rPr>
              <a:t> autopotahů. V měsíci březnu je očekáván rovněž ztrátový výsledek hospodaření v hodnotě: </a:t>
            </a:r>
            <a:r>
              <a:rPr lang="cs-CZ" sz="1400" i="1" dirty="0">
                <a:solidFill>
                  <a:schemeClr val="bg2"/>
                </a:solidFill>
                <a:effectLst/>
                <a:latin typeface="Times New Roman" panose="02020603050405020304" pitchFamily="18" charset="0"/>
                <a:cs typeface="Times New Roman" panose="02020603050405020304" pitchFamily="18" charset="0"/>
              </a:rPr>
              <a:t>– 95 000 Kč</a:t>
            </a:r>
            <a:r>
              <a:rPr lang="cs-CZ" sz="1400" dirty="0">
                <a:solidFill>
                  <a:schemeClr val="bg2"/>
                </a:solidFill>
                <a:effectLst/>
                <a:latin typeface="Times New Roman" panose="02020603050405020304" pitchFamily="18" charset="0"/>
                <a:cs typeface="Times New Roman" panose="02020603050405020304" pitchFamily="18" charset="0"/>
              </a:rPr>
              <a:t> při výrobě </a:t>
            </a:r>
            <a:r>
              <a:rPr lang="cs-CZ" sz="1400" i="1" dirty="0">
                <a:solidFill>
                  <a:schemeClr val="bg2"/>
                </a:solidFill>
                <a:effectLst/>
                <a:latin typeface="Times New Roman" panose="02020603050405020304" pitchFamily="18" charset="0"/>
                <a:cs typeface="Times New Roman" panose="02020603050405020304" pitchFamily="18" charset="0"/>
              </a:rPr>
              <a:t>540 ks</a:t>
            </a:r>
            <a:r>
              <a:rPr lang="cs-CZ" sz="1400" dirty="0">
                <a:solidFill>
                  <a:schemeClr val="bg2"/>
                </a:solidFill>
                <a:effectLst/>
                <a:latin typeface="Times New Roman" panose="02020603050405020304" pitchFamily="18" charset="0"/>
                <a:cs typeface="Times New Roman" panose="02020603050405020304" pitchFamily="18" charset="0"/>
              </a:rPr>
              <a:t> výrobků.</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Jaká produkce autopotahů zaručí výrobci dosažení bodu zvratu? </a:t>
            </a:r>
            <a:endParaRPr lang="cs-CZ" sz="14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875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116632"/>
            <a:ext cx="8229600" cy="720080"/>
          </a:xfrm>
        </p:spPr>
        <p:txBody>
          <a:bodyPr/>
          <a:lstStyle/>
          <a:p>
            <a:pPr>
              <a:defRPr/>
            </a:pPr>
            <a:r>
              <a:rPr lang="cs-CZ" sz="2800" i="1" dirty="0" smtClean="0">
                <a:solidFill>
                  <a:schemeClr val="bg2"/>
                </a:solidFill>
                <a:effectLst/>
                <a:latin typeface="Times New Roman" panose="02020603050405020304" pitchFamily="18" charset="0"/>
                <a:cs typeface="Times New Roman" panose="02020603050405020304" pitchFamily="18" charset="0"/>
              </a:rPr>
              <a:t>Příklad:3/4</a:t>
            </a:r>
            <a:endParaRPr lang="cs-CZ" sz="2800" i="1" dirty="0">
              <a:solidFill>
                <a:schemeClr val="bg2"/>
              </a:solidFill>
              <a:effectLst/>
              <a:latin typeface="Times New Roman" panose="02020603050405020304" pitchFamily="18" charset="0"/>
              <a:cs typeface="Times New Roman" panose="02020603050405020304" pitchFamily="18" charset="0"/>
            </a:endParaRPr>
          </a:p>
        </p:txBody>
      </p:sp>
      <p:graphicFrame>
        <p:nvGraphicFramePr>
          <p:cNvPr id="4" name="Objekt 3"/>
          <p:cNvGraphicFramePr>
            <a:graphicFrameLocks noChangeAspect="1"/>
          </p:cNvGraphicFramePr>
          <p:nvPr>
            <p:extLst>
              <p:ext uri="{D42A27DB-BD31-4B8C-83A1-F6EECF244321}">
                <p14:modId xmlns:p14="http://schemas.microsoft.com/office/powerpoint/2010/main" val="2209482311"/>
              </p:ext>
            </p:extLst>
          </p:nvPr>
        </p:nvGraphicFramePr>
        <p:xfrm>
          <a:off x="238125" y="844550"/>
          <a:ext cx="8647113" cy="4114800"/>
        </p:xfrm>
        <a:graphic>
          <a:graphicData uri="http://schemas.openxmlformats.org/presentationml/2006/ole">
            <mc:AlternateContent xmlns:mc="http://schemas.openxmlformats.org/markup-compatibility/2006">
              <mc:Choice xmlns:v="urn:schemas-microsoft-com:vml" Requires="v">
                <p:oleObj spid="_x0000_s60429" name="Dokument" r:id="rId3" imgW="5775241" imgH="2744330" progId="Word.Document.12">
                  <p:embed/>
                </p:oleObj>
              </mc:Choice>
              <mc:Fallback>
                <p:oleObj name="Dokument" r:id="rId3" imgW="5775241" imgH="2744330" progId="Word.Document.12">
                  <p:embed/>
                  <p:pic>
                    <p:nvPicPr>
                      <p:cNvPr id="0" name=""/>
                      <p:cNvPicPr/>
                      <p:nvPr/>
                    </p:nvPicPr>
                    <p:blipFill>
                      <a:blip r:embed="rId4"/>
                      <a:stretch>
                        <a:fillRect/>
                      </a:stretch>
                    </p:blipFill>
                    <p:spPr>
                      <a:xfrm>
                        <a:off x="238125" y="844550"/>
                        <a:ext cx="8647113" cy="4114800"/>
                      </a:xfrm>
                      <a:prstGeom prst="rect">
                        <a:avLst/>
                      </a:prstGeom>
                    </p:spPr>
                  </p:pic>
                </p:oleObj>
              </mc:Fallback>
            </mc:AlternateContent>
          </a:graphicData>
        </a:graphic>
      </p:graphicFrame>
    </p:spTree>
    <p:extLst>
      <p:ext uri="{BB962C8B-B14F-4D97-AF65-F5344CB8AC3E}">
        <p14:creationId xmlns:p14="http://schemas.microsoft.com/office/powerpoint/2010/main" val="4230563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457200" y="260350"/>
            <a:ext cx="8229600" cy="936625"/>
          </a:xfrm>
        </p:spPr>
        <p:txBody>
          <a:bodyPr>
            <a:normAutofit/>
          </a:bodyPr>
          <a:lstStyle/>
          <a:p>
            <a:pPr eaLnBrk="1" hangingPunct="1">
              <a:defRPr/>
            </a:pPr>
            <a:r>
              <a:rPr lang="cs-CZ" sz="2800" b="1" i="1" dirty="0" smtClean="0">
                <a:latin typeface="Times New Roman" pitchFamily="18" charset="0"/>
              </a:rPr>
              <a:t>Ekonomická podstata ukazatele příspěvek na úhradu</a:t>
            </a:r>
          </a:p>
        </p:txBody>
      </p:sp>
      <p:sp>
        <p:nvSpPr>
          <p:cNvPr id="162819" name="Rectangle 3"/>
          <p:cNvSpPr>
            <a:spLocks noGrp="1" noChangeArrowheads="1"/>
          </p:cNvSpPr>
          <p:nvPr>
            <p:ph type="body" idx="1"/>
          </p:nvPr>
        </p:nvSpPr>
        <p:spPr>
          <a:xfrm>
            <a:off x="179388" y="1052513"/>
            <a:ext cx="8643937" cy="5805487"/>
          </a:xfrm>
        </p:spPr>
        <p:txBody>
          <a:bodyPr>
            <a:normAutofit/>
          </a:bodyPr>
          <a:lstStyle/>
          <a:p>
            <a:pPr marL="0" indent="0" eaLnBrk="1" hangingPunct="1">
              <a:lnSpc>
                <a:spcPct val="120000"/>
              </a:lnSpc>
              <a:spcBef>
                <a:spcPts val="1200"/>
              </a:spcBef>
              <a:buFont typeface="Wingdings" pitchFamily="2" charset="2"/>
              <a:buNone/>
              <a:tabLst>
                <a:tab pos="533400" algn="l"/>
                <a:tab pos="1162050" algn="l"/>
              </a:tabLst>
              <a:defRPr/>
            </a:pPr>
            <a:r>
              <a:rPr lang="cs-CZ" sz="2400" dirty="0" smtClean="0">
                <a:latin typeface="Times New Roman" pitchFamily="18" charset="0"/>
              </a:rPr>
              <a:t>Ekonomická podstata ukazatele příspěvek na úhradu byla odvozena z analýzy bodu zvratu. Výchozím bodem analýzy je rovnice, která vyjadřuje vztah mezi výnosy a náklady. Rozdíl mezi výnosy a náklady je označován jako „výsledek hospodaření“ (zkratka </a:t>
            </a:r>
            <a:r>
              <a:rPr lang="cs-CZ" sz="2400" i="1" dirty="0" smtClean="0">
                <a:latin typeface="Times New Roman" pitchFamily="18" charset="0"/>
              </a:rPr>
              <a:t>VH)</a:t>
            </a:r>
            <a:r>
              <a:rPr lang="cs-CZ" sz="2400" dirty="0" smtClean="0">
                <a:latin typeface="Times New Roman" pitchFamily="18" charset="0"/>
              </a:rPr>
              <a:t>. </a:t>
            </a:r>
          </a:p>
          <a:p>
            <a:pPr marL="0" indent="0" eaLnBrk="1" hangingPunct="1">
              <a:lnSpc>
                <a:spcPct val="120000"/>
              </a:lnSpc>
              <a:spcBef>
                <a:spcPts val="1200"/>
              </a:spcBef>
              <a:buFont typeface="Wingdings" pitchFamily="2" charset="2"/>
              <a:buNone/>
              <a:tabLst>
                <a:tab pos="533400" algn="l"/>
                <a:tab pos="1162050" algn="l"/>
              </a:tabLst>
              <a:defRPr/>
            </a:pPr>
            <a:r>
              <a:rPr lang="cs-CZ" sz="2400" dirty="0" smtClean="0">
                <a:latin typeface="Times New Roman" pitchFamily="18" charset="0"/>
              </a:rPr>
              <a:t>Platí :                 </a:t>
            </a:r>
            <a:r>
              <a:rPr lang="cs-CZ" sz="2400" b="1" i="1" dirty="0" smtClean="0">
                <a:latin typeface="Times New Roman" pitchFamily="18" charset="0"/>
              </a:rPr>
              <a:t>VH = V - N     	</a:t>
            </a:r>
            <a:endParaRPr lang="cs-CZ" sz="2400" b="1" dirty="0" smtClean="0">
              <a:latin typeface="Times New Roman" pitchFamily="18" charset="0"/>
            </a:endParaRPr>
          </a:p>
          <a:p>
            <a:pPr marL="0" indent="0" eaLnBrk="1" hangingPunct="1">
              <a:lnSpc>
                <a:spcPct val="120000"/>
              </a:lnSpc>
              <a:spcBef>
                <a:spcPct val="50000"/>
              </a:spcBef>
              <a:buFont typeface="Wingdings" pitchFamily="2" charset="2"/>
              <a:buNone/>
              <a:tabLst>
                <a:tab pos="533400" algn="l"/>
                <a:tab pos="1162050" algn="l"/>
              </a:tabLst>
              <a:defRPr/>
            </a:pPr>
            <a:r>
              <a:rPr lang="cs-CZ" sz="2400" b="1" dirty="0" smtClean="0">
                <a:latin typeface="Times New Roman" pitchFamily="18" charset="0"/>
              </a:rPr>
              <a:t>Kde:</a:t>
            </a:r>
            <a:endParaRPr lang="cs-CZ" sz="2400" b="1" i="1" dirty="0" smtClean="0">
              <a:latin typeface="Times New Roman" pitchFamily="18" charset="0"/>
            </a:endParaRPr>
          </a:p>
          <a:p>
            <a:pPr marL="0" indent="0" eaLnBrk="1" hangingPunct="1">
              <a:lnSpc>
                <a:spcPct val="120000"/>
              </a:lnSpc>
              <a:spcBef>
                <a:spcPct val="50000"/>
              </a:spcBef>
              <a:buFont typeface="Wingdings" pitchFamily="2" charset="2"/>
              <a:buNone/>
              <a:tabLst>
                <a:tab pos="533400" algn="l"/>
                <a:tab pos="1162050" algn="l"/>
              </a:tabLst>
              <a:defRPr/>
            </a:pPr>
            <a:r>
              <a:rPr lang="cs-CZ" sz="2400" i="1" dirty="0" smtClean="0">
                <a:latin typeface="Times New Roman" pitchFamily="18" charset="0"/>
              </a:rPr>
              <a:t>	VH	výsledek hospodaření,</a:t>
            </a:r>
          </a:p>
          <a:p>
            <a:pPr marL="0" indent="0" eaLnBrk="1" hangingPunct="1">
              <a:lnSpc>
                <a:spcPct val="120000"/>
              </a:lnSpc>
              <a:spcBef>
                <a:spcPct val="50000"/>
              </a:spcBef>
              <a:buFont typeface="Wingdings" pitchFamily="2" charset="2"/>
              <a:buNone/>
              <a:tabLst>
                <a:tab pos="533400" algn="l"/>
                <a:tab pos="1162050" algn="l"/>
              </a:tabLst>
              <a:defRPr/>
            </a:pPr>
            <a:r>
              <a:rPr lang="cs-CZ" sz="2400" i="1" dirty="0" smtClean="0">
                <a:latin typeface="Times New Roman" pitchFamily="18" charset="0"/>
              </a:rPr>
              <a:t>	V 	výnosy,</a:t>
            </a:r>
          </a:p>
          <a:p>
            <a:pPr marL="0" indent="0" eaLnBrk="1" hangingPunct="1">
              <a:lnSpc>
                <a:spcPct val="120000"/>
              </a:lnSpc>
              <a:spcBef>
                <a:spcPct val="50000"/>
              </a:spcBef>
              <a:buFont typeface="Wingdings" pitchFamily="2" charset="2"/>
              <a:buNone/>
              <a:tabLst>
                <a:tab pos="533400" algn="l"/>
                <a:tab pos="1162050" algn="l"/>
              </a:tabLst>
              <a:defRPr/>
            </a:pPr>
            <a:r>
              <a:rPr lang="cs-CZ" sz="2400" i="1" dirty="0" smtClean="0">
                <a:latin typeface="Times New Roman" pitchFamily="18" charset="0"/>
              </a:rPr>
              <a:t>	N	náklady,</a:t>
            </a:r>
          </a:p>
        </p:txBody>
      </p:sp>
    </p:spTree>
    <p:extLst>
      <p:ext uri="{BB962C8B-B14F-4D97-AF65-F5344CB8AC3E}">
        <p14:creationId xmlns:p14="http://schemas.microsoft.com/office/powerpoint/2010/main" val="2946636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7504" y="116632"/>
            <a:ext cx="9036496" cy="1656184"/>
          </a:xfrm>
        </p:spPr>
        <p:txBody>
          <a:bodyPr/>
          <a:lstStyle/>
          <a:p>
            <a:pPr algn="l"/>
            <a:r>
              <a:rPr lang="cs-CZ" sz="1400" dirty="0">
                <a:solidFill>
                  <a:schemeClr val="bg2"/>
                </a:solidFill>
                <a:effectLst/>
                <a:latin typeface="Times New Roman" panose="02020603050405020304" pitchFamily="18" charset="0"/>
                <a:cs typeface="Times New Roman" panose="02020603050405020304" pitchFamily="18" charset="0"/>
              </a:rPr>
              <a:t>Firma „Kosmetika s. r. o.“ vyrábí šampóny na vlasy značky „</a:t>
            </a:r>
            <a:r>
              <a:rPr lang="cs-CZ" sz="1400" dirty="0" err="1">
                <a:solidFill>
                  <a:schemeClr val="bg2"/>
                </a:solidFill>
                <a:effectLst/>
                <a:latin typeface="Times New Roman" panose="02020603050405020304" pitchFamily="18" charset="0"/>
                <a:cs typeface="Times New Roman" panose="02020603050405020304" pitchFamily="18" charset="0"/>
              </a:rPr>
              <a:t>Tania</a:t>
            </a:r>
            <a:r>
              <a:rPr lang="cs-CZ" sz="1400" dirty="0">
                <a:solidFill>
                  <a:schemeClr val="bg2"/>
                </a:solidFill>
                <a:effectLst/>
                <a:latin typeface="Times New Roman" panose="02020603050405020304" pitchFamily="18" charset="0"/>
                <a:cs typeface="Times New Roman" panose="02020603050405020304" pitchFamily="18" charset="0"/>
              </a:rPr>
              <a:t>“ v plastových obalech o obsahu 500 ml. Při měsíční produkci </a:t>
            </a:r>
            <a:r>
              <a:rPr lang="cs-CZ" sz="1400" i="1" dirty="0">
                <a:solidFill>
                  <a:schemeClr val="bg2"/>
                </a:solidFill>
                <a:effectLst/>
                <a:latin typeface="Times New Roman" panose="02020603050405020304" pitchFamily="18" charset="0"/>
                <a:cs typeface="Times New Roman" panose="02020603050405020304" pitchFamily="18" charset="0"/>
              </a:rPr>
              <a:t>20 000 ks</a:t>
            </a:r>
            <a:r>
              <a:rPr lang="cs-CZ" sz="1400" dirty="0">
                <a:solidFill>
                  <a:schemeClr val="bg2"/>
                </a:solidFill>
                <a:effectLst/>
                <a:latin typeface="Times New Roman" panose="02020603050405020304" pitchFamily="18" charset="0"/>
                <a:cs typeface="Times New Roman" panose="02020603050405020304" pitchFamily="18" charset="0"/>
              </a:rPr>
              <a:t> šampónů vykazovala firma za měsíční období výsledek hospodaření (zisk před zdaněním) v hodnotě </a:t>
            </a:r>
            <a:r>
              <a:rPr lang="cs-CZ" sz="1400" i="1" dirty="0">
                <a:solidFill>
                  <a:schemeClr val="bg2"/>
                </a:solidFill>
                <a:effectLst/>
                <a:latin typeface="Times New Roman" panose="02020603050405020304" pitchFamily="18" charset="0"/>
                <a:cs typeface="Times New Roman" panose="02020603050405020304" pitchFamily="18" charset="0"/>
              </a:rPr>
              <a:t>12 000 Kč</a:t>
            </a:r>
            <a:r>
              <a:rPr lang="cs-CZ" sz="1400" dirty="0">
                <a:solidFill>
                  <a:schemeClr val="bg2"/>
                </a:solidFill>
                <a:effectLst/>
                <a:latin typeface="Times New Roman" panose="02020603050405020304" pitchFamily="18" charset="0"/>
                <a:cs typeface="Times New Roman" panose="02020603050405020304" pitchFamily="18" charset="0"/>
              </a:rPr>
              <a:t>. Fixní náklady za výše uvedené období činily </a:t>
            </a:r>
            <a:r>
              <a:rPr lang="cs-CZ" sz="1400" i="1" dirty="0">
                <a:solidFill>
                  <a:schemeClr val="bg2"/>
                </a:solidFill>
                <a:effectLst/>
                <a:latin typeface="Times New Roman" panose="02020603050405020304" pitchFamily="18" charset="0"/>
                <a:cs typeface="Times New Roman" panose="02020603050405020304" pitchFamily="18" charset="0"/>
              </a:rPr>
              <a:t>200 000 Kč</a:t>
            </a:r>
            <a:r>
              <a:rPr lang="cs-CZ" sz="1400" dirty="0">
                <a:solidFill>
                  <a:schemeClr val="bg2"/>
                </a:solidFill>
                <a:effectLst/>
                <a:latin typeface="Times New Roman" panose="02020603050405020304" pitchFamily="18" charset="0"/>
                <a:cs typeface="Times New Roman" panose="02020603050405020304" pitchFamily="18" charset="0"/>
              </a:rPr>
              <a:t>.</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dirty="0">
                <a:solidFill>
                  <a:schemeClr val="bg2"/>
                </a:solidFill>
                <a:effectLst/>
                <a:latin typeface="Times New Roman" panose="02020603050405020304" pitchFamily="18" charset="0"/>
                <a:cs typeface="Times New Roman" panose="02020603050405020304" pitchFamily="18" charset="0"/>
              </a:rPr>
              <a:t>Racionalizací výkonu výrobní linky došlo k nárůstu měsíční výroby na </a:t>
            </a:r>
            <a:r>
              <a:rPr lang="cs-CZ" sz="1400" i="1" dirty="0">
                <a:solidFill>
                  <a:schemeClr val="bg2"/>
                </a:solidFill>
                <a:effectLst/>
                <a:latin typeface="Times New Roman" panose="02020603050405020304" pitchFamily="18" charset="0"/>
                <a:cs typeface="Times New Roman" panose="02020603050405020304" pitchFamily="18" charset="0"/>
              </a:rPr>
              <a:t>30 000 ks</a:t>
            </a:r>
            <a:r>
              <a:rPr lang="cs-CZ" sz="1400" dirty="0">
                <a:solidFill>
                  <a:schemeClr val="bg2"/>
                </a:solidFill>
                <a:effectLst/>
                <a:latin typeface="Times New Roman" panose="02020603050405020304" pitchFamily="18" charset="0"/>
                <a:cs typeface="Times New Roman" panose="02020603050405020304" pitchFamily="18" charset="0"/>
              </a:rPr>
              <a:t> šampónů, přičemž výše fixních nákladů zůstala na úrovni </a:t>
            </a:r>
            <a:r>
              <a:rPr lang="cs-CZ" sz="1400" i="1" dirty="0">
                <a:solidFill>
                  <a:schemeClr val="bg2"/>
                </a:solidFill>
                <a:effectLst/>
                <a:latin typeface="Times New Roman" panose="02020603050405020304" pitchFamily="18" charset="0"/>
                <a:cs typeface="Times New Roman" panose="02020603050405020304" pitchFamily="18" charset="0"/>
              </a:rPr>
              <a:t>200 000 Kč</a:t>
            </a:r>
            <a:r>
              <a:rPr lang="cs-CZ" sz="1400" dirty="0">
                <a:solidFill>
                  <a:schemeClr val="bg2"/>
                </a:solidFill>
                <a:effectLst/>
                <a:latin typeface="Times New Roman" panose="02020603050405020304" pitchFamily="18" charset="0"/>
                <a:cs typeface="Times New Roman" panose="02020603050405020304" pitchFamily="18" charset="0"/>
              </a:rPr>
              <a:t> za měsíc.</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Vypočítejte, s jakým </a:t>
            </a:r>
            <a:r>
              <a:rPr lang="cs-CZ" sz="1400" i="1" dirty="0" smtClean="0">
                <a:solidFill>
                  <a:srgbClr val="00B050"/>
                </a:solidFill>
                <a:effectLst/>
                <a:latin typeface="Times New Roman" panose="02020603050405020304" pitchFamily="18" charset="0"/>
                <a:cs typeface="Times New Roman" panose="02020603050405020304" pitchFamily="18" charset="0"/>
              </a:rPr>
              <a:t>výsledkem hospodaření (ziskem) </a:t>
            </a:r>
            <a:r>
              <a:rPr lang="cs-CZ" sz="1400" i="1" dirty="0">
                <a:solidFill>
                  <a:srgbClr val="00B050"/>
                </a:solidFill>
                <a:effectLst/>
                <a:latin typeface="Times New Roman" panose="02020603050405020304" pitchFamily="18" charset="0"/>
                <a:cs typeface="Times New Roman" panose="02020603050405020304" pitchFamily="18" charset="0"/>
              </a:rPr>
              <a:t>může za těchto podmínek firma počítat</a:t>
            </a:r>
            <a:r>
              <a:rPr lang="cs-CZ" sz="1400" i="1" dirty="0" smtClean="0">
                <a:solidFill>
                  <a:srgbClr val="00B050"/>
                </a:solidFill>
                <a:effectLst/>
                <a:latin typeface="Times New Roman" panose="02020603050405020304" pitchFamily="18" charset="0"/>
                <a:cs typeface="Times New Roman" panose="02020603050405020304" pitchFamily="18" charset="0"/>
              </a:rPr>
              <a:t>? </a:t>
            </a:r>
            <a:r>
              <a:rPr lang="cs-CZ" sz="1400" i="1" dirty="0">
                <a:solidFill>
                  <a:srgbClr val="FF0000"/>
                </a:solidFill>
                <a:effectLst/>
                <a:latin typeface="Times New Roman" pitchFamily="18" charset="0"/>
                <a:cs typeface="Times New Roman" pitchFamily="18" charset="0"/>
              </a:rPr>
              <a:t>Nabízí se jednoduché, ale současně chybné řešení …</a:t>
            </a:r>
            <a:endParaRPr lang="cs-CZ" sz="14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034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7504" y="116632"/>
            <a:ext cx="9036496" cy="1656184"/>
          </a:xfrm>
        </p:spPr>
        <p:txBody>
          <a:bodyPr/>
          <a:lstStyle/>
          <a:p>
            <a:pPr algn="l"/>
            <a:r>
              <a:rPr lang="cs-CZ" sz="1400" dirty="0">
                <a:solidFill>
                  <a:schemeClr val="bg2"/>
                </a:solidFill>
                <a:effectLst/>
                <a:latin typeface="Times New Roman" panose="02020603050405020304" pitchFamily="18" charset="0"/>
                <a:cs typeface="Times New Roman" panose="02020603050405020304" pitchFamily="18" charset="0"/>
              </a:rPr>
              <a:t>Firma „Kosmetika s. r. o.“ vyrábí šampóny na vlasy značky „</a:t>
            </a:r>
            <a:r>
              <a:rPr lang="cs-CZ" sz="1400" dirty="0" err="1">
                <a:solidFill>
                  <a:schemeClr val="bg2"/>
                </a:solidFill>
                <a:effectLst/>
                <a:latin typeface="Times New Roman" panose="02020603050405020304" pitchFamily="18" charset="0"/>
                <a:cs typeface="Times New Roman" panose="02020603050405020304" pitchFamily="18" charset="0"/>
              </a:rPr>
              <a:t>Tania</a:t>
            </a:r>
            <a:r>
              <a:rPr lang="cs-CZ" sz="1400" dirty="0">
                <a:solidFill>
                  <a:schemeClr val="bg2"/>
                </a:solidFill>
                <a:effectLst/>
                <a:latin typeface="Times New Roman" panose="02020603050405020304" pitchFamily="18" charset="0"/>
                <a:cs typeface="Times New Roman" panose="02020603050405020304" pitchFamily="18" charset="0"/>
              </a:rPr>
              <a:t>“ v plastových obalech o obsahu 500 ml. Při měsíční produkci </a:t>
            </a:r>
            <a:r>
              <a:rPr lang="cs-CZ" sz="1400" i="1" dirty="0">
                <a:solidFill>
                  <a:schemeClr val="bg2"/>
                </a:solidFill>
                <a:effectLst/>
                <a:latin typeface="Times New Roman" panose="02020603050405020304" pitchFamily="18" charset="0"/>
                <a:cs typeface="Times New Roman" panose="02020603050405020304" pitchFamily="18" charset="0"/>
              </a:rPr>
              <a:t>20 000 ks</a:t>
            </a:r>
            <a:r>
              <a:rPr lang="cs-CZ" sz="1400" dirty="0">
                <a:solidFill>
                  <a:schemeClr val="bg2"/>
                </a:solidFill>
                <a:effectLst/>
                <a:latin typeface="Times New Roman" panose="02020603050405020304" pitchFamily="18" charset="0"/>
                <a:cs typeface="Times New Roman" panose="02020603050405020304" pitchFamily="18" charset="0"/>
              </a:rPr>
              <a:t> šampónů vykazovala firma za měsíční období výsledek hospodaření (zisk před zdaněním) v hodnotě </a:t>
            </a:r>
            <a:r>
              <a:rPr lang="cs-CZ" sz="1400" i="1" dirty="0">
                <a:solidFill>
                  <a:schemeClr val="bg2"/>
                </a:solidFill>
                <a:effectLst/>
                <a:latin typeface="Times New Roman" panose="02020603050405020304" pitchFamily="18" charset="0"/>
                <a:cs typeface="Times New Roman" panose="02020603050405020304" pitchFamily="18" charset="0"/>
              </a:rPr>
              <a:t>12 000 Kč</a:t>
            </a:r>
            <a:r>
              <a:rPr lang="cs-CZ" sz="1400" dirty="0">
                <a:solidFill>
                  <a:schemeClr val="bg2"/>
                </a:solidFill>
                <a:effectLst/>
                <a:latin typeface="Times New Roman" panose="02020603050405020304" pitchFamily="18" charset="0"/>
                <a:cs typeface="Times New Roman" panose="02020603050405020304" pitchFamily="18" charset="0"/>
              </a:rPr>
              <a:t>. Fixní náklady za výše uvedené období činily </a:t>
            </a:r>
            <a:r>
              <a:rPr lang="cs-CZ" sz="1400" i="1" dirty="0">
                <a:solidFill>
                  <a:schemeClr val="bg2"/>
                </a:solidFill>
                <a:effectLst/>
                <a:latin typeface="Times New Roman" panose="02020603050405020304" pitchFamily="18" charset="0"/>
                <a:cs typeface="Times New Roman" panose="02020603050405020304" pitchFamily="18" charset="0"/>
              </a:rPr>
              <a:t>200 000 Kč</a:t>
            </a:r>
            <a:r>
              <a:rPr lang="cs-CZ" sz="1400" dirty="0">
                <a:solidFill>
                  <a:schemeClr val="bg2"/>
                </a:solidFill>
                <a:effectLst/>
                <a:latin typeface="Times New Roman" panose="02020603050405020304" pitchFamily="18" charset="0"/>
                <a:cs typeface="Times New Roman" panose="02020603050405020304" pitchFamily="18" charset="0"/>
              </a:rPr>
              <a:t>.</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dirty="0">
                <a:solidFill>
                  <a:schemeClr val="bg2"/>
                </a:solidFill>
                <a:effectLst/>
                <a:latin typeface="Times New Roman" panose="02020603050405020304" pitchFamily="18" charset="0"/>
                <a:cs typeface="Times New Roman" panose="02020603050405020304" pitchFamily="18" charset="0"/>
              </a:rPr>
              <a:t>Racionalizací výkonu výrobní linky došlo k nárůstu měsíční výroby na </a:t>
            </a:r>
            <a:r>
              <a:rPr lang="cs-CZ" sz="1400" i="1" dirty="0">
                <a:solidFill>
                  <a:schemeClr val="bg2"/>
                </a:solidFill>
                <a:effectLst/>
                <a:latin typeface="Times New Roman" panose="02020603050405020304" pitchFamily="18" charset="0"/>
                <a:cs typeface="Times New Roman" panose="02020603050405020304" pitchFamily="18" charset="0"/>
              </a:rPr>
              <a:t>30 000 ks</a:t>
            </a:r>
            <a:r>
              <a:rPr lang="cs-CZ" sz="1400" dirty="0">
                <a:solidFill>
                  <a:schemeClr val="bg2"/>
                </a:solidFill>
                <a:effectLst/>
                <a:latin typeface="Times New Roman" panose="02020603050405020304" pitchFamily="18" charset="0"/>
                <a:cs typeface="Times New Roman" panose="02020603050405020304" pitchFamily="18" charset="0"/>
              </a:rPr>
              <a:t> šampónů, přičemž výše fixních nákladů zůstala na úrovni </a:t>
            </a:r>
            <a:r>
              <a:rPr lang="cs-CZ" sz="1400" i="1" dirty="0">
                <a:solidFill>
                  <a:schemeClr val="bg2"/>
                </a:solidFill>
                <a:effectLst/>
                <a:latin typeface="Times New Roman" panose="02020603050405020304" pitchFamily="18" charset="0"/>
                <a:cs typeface="Times New Roman" panose="02020603050405020304" pitchFamily="18" charset="0"/>
              </a:rPr>
              <a:t>200 000 Kč</a:t>
            </a:r>
            <a:r>
              <a:rPr lang="cs-CZ" sz="1400" dirty="0">
                <a:solidFill>
                  <a:schemeClr val="bg2"/>
                </a:solidFill>
                <a:effectLst/>
                <a:latin typeface="Times New Roman" panose="02020603050405020304" pitchFamily="18" charset="0"/>
                <a:cs typeface="Times New Roman" panose="02020603050405020304" pitchFamily="18" charset="0"/>
              </a:rPr>
              <a:t> za měsíc.</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Vypočítejte, s jakým </a:t>
            </a:r>
            <a:r>
              <a:rPr lang="cs-CZ" sz="1400" i="1" dirty="0" smtClean="0">
                <a:solidFill>
                  <a:srgbClr val="00B050"/>
                </a:solidFill>
                <a:effectLst/>
                <a:latin typeface="Times New Roman" panose="02020603050405020304" pitchFamily="18" charset="0"/>
                <a:cs typeface="Times New Roman" panose="02020603050405020304" pitchFamily="18" charset="0"/>
              </a:rPr>
              <a:t>výsledkem hospodaření (ziskem) </a:t>
            </a:r>
            <a:r>
              <a:rPr lang="cs-CZ" sz="1400" i="1" dirty="0">
                <a:solidFill>
                  <a:srgbClr val="00B050"/>
                </a:solidFill>
                <a:effectLst/>
                <a:latin typeface="Times New Roman" panose="02020603050405020304" pitchFamily="18" charset="0"/>
                <a:cs typeface="Times New Roman" panose="02020603050405020304" pitchFamily="18" charset="0"/>
              </a:rPr>
              <a:t>může za těchto podmínek firma počítat</a:t>
            </a:r>
            <a:r>
              <a:rPr lang="cs-CZ" sz="1400" i="1" dirty="0" smtClean="0">
                <a:solidFill>
                  <a:srgbClr val="00B050"/>
                </a:solidFill>
                <a:effectLst/>
                <a:latin typeface="Times New Roman" panose="02020603050405020304" pitchFamily="18" charset="0"/>
                <a:cs typeface="Times New Roman" panose="02020603050405020304" pitchFamily="18" charset="0"/>
              </a:rPr>
              <a:t>? </a:t>
            </a:r>
            <a:endParaRPr lang="cs-CZ" sz="14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5185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7504" y="116632"/>
            <a:ext cx="9036496" cy="1656184"/>
          </a:xfrm>
        </p:spPr>
        <p:txBody>
          <a:bodyPr/>
          <a:lstStyle/>
          <a:p>
            <a:pPr lvl="0" algn="l"/>
            <a:r>
              <a:rPr lang="cs-CZ" sz="1400" dirty="0">
                <a:solidFill>
                  <a:schemeClr val="bg2"/>
                </a:solidFill>
                <a:effectLst/>
                <a:latin typeface="Times New Roman" panose="02020603050405020304" pitchFamily="18" charset="0"/>
                <a:cs typeface="Times New Roman" panose="02020603050405020304" pitchFamily="18" charset="0"/>
              </a:rPr>
              <a:t>Firma „Kosmetika s. r. o.“ vyrábí šampóny na vlasy značky „</a:t>
            </a:r>
            <a:r>
              <a:rPr lang="cs-CZ" sz="1400" dirty="0" err="1">
                <a:solidFill>
                  <a:schemeClr val="bg2"/>
                </a:solidFill>
                <a:effectLst/>
                <a:latin typeface="Times New Roman" panose="02020603050405020304" pitchFamily="18" charset="0"/>
                <a:cs typeface="Times New Roman" panose="02020603050405020304" pitchFamily="18" charset="0"/>
              </a:rPr>
              <a:t>Tania</a:t>
            </a:r>
            <a:r>
              <a:rPr lang="cs-CZ" sz="1400" dirty="0">
                <a:solidFill>
                  <a:schemeClr val="bg2"/>
                </a:solidFill>
                <a:effectLst/>
                <a:latin typeface="Times New Roman" panose="02020603050405020304" pitchFamily="18" charset="0"/>
                <a:cs typeface="Times New Roman" panose="02020603050405020304" pitchFamily="18" charset="0"/>
              </a:rPr>
              <a:t>“ v plastových obalech o obsahu 500 ml. Při měsíční produkci </a:t>
            </a:r>
            <a:r>
              <a:rPr lang="cs-CZ" sz="1400" i="1" dirty="0">
                <a:solidFill>
                  <a:schemeClr val="bg2"/>
                </a:solidFill>
                <a:effectLst/>
                <a:latin typeface="Times New Roman" panose="02020603050405020304" pitchFamily="18" charset="0"/>
                <a:cs typeface="Times New Roman" panose="02020603050405020304" pitchFamily="18" charset="0"/>
              </a:rPr>
              <a:t>20 000 ks</a:t>
            </a:r>
            <a:r>
              <a:rPr lang="cs-CZ" sz="1400" dirty="0">
                <a:solidFill>
                  <a:schemeClr val="bg2"/>
                </a:solidFill>
                <a:effectLst/>
                <a:latin typeface="Times New Roman" panose="02020603050405020304" pitchFamily="18" charset="0"/>
                <a:cs typeface="Times New Roman" panose="02020603050405020304" pitchFamily="18" charset="0"/>
              </a:rPr>
              <a:t> šampónů vykazovala firma za měsíční období výsledek hospodaření (zisk před zdaněním) v hodnotě </a:t>
            </a:r>
            <a:r>
              <a:rPr lang="cs-CZ" sz="1400" i="1" dirty="0">
                <a:solidFill>
                  <a:schemeClr val="bg2"/>
                </a:solidFill>
                <a:effectLst/>
                <a:latin typeface="Times New Roman" panose="02020603050405020304" pitchFamily="18" charset="0"/>
                <a:cs typeface="Times New Roman" panose="02020603050405020304" pitchFamily="18" charset="0"/>
              </a:rPr>
              <a:t>12 000 Kč</a:t>
            </a:r>
            <a:r>
              <a:rPr lang="cs-CZ" sz="1400" dirty="0">
                <a:solidFill>
                  <a:schemeClr val="bg2"/>
                </a:solidFill>
                <a:effectLst/>
                <a:latin typeface="Times New Roman" panose="02020603050405020304" pitchFamily="18" charset="0"/>
                <a:cs typeface="Times New Roman" panose="02020603050405020304" pitchFamily="18" charset="0"/>
              </a:rPr>
              <a:t>. Fixní náklady za výše uvedené období činily </a:t>
            </a:r>
            <a:r>
              <a:rPr lang="cs-CZ" sz="1400" i="1" dirty="0">
                <a:solidFill>
                  <a:schemeClr val="bg2"/>
                </a:solidFill>
                <a:effectLst/>
                <a:latin typeface="Times New Roman" panose="02020603050405020304" pitchFamily="18" charset="0"/>
                <a:cs typeface="Times New Roman" panose="02020603050405020304" pitchFamily="18" charset="0"/>
              </a:rPr>
              <a:t>200 000 Kč</a:t>
            </a:r>
            <a:r>
              <a:rPr lang="cs-CZ" sz="1400" dirty="0">
                <a:solidFill>
                  <a:schemeClr val="bg2"/>
                </a:solidFill>
                <a:effectLst/>
                <a:latin typeface="Times New Roman" panose="02020603050405020304" pitchFamily="18" charset="0"/>
                <a:cs typeface="Times New Roman" panose="02020603050405020304" pitchFamily="18" charset="0"/>
              </a:rPr>
              <a:t>.</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dirty="0">
                <a:solidFill>
                  <a:schemeClr val="bg2"/>
                </a:solidFill>
                <a:effectLst/>
                <a:latin typeface="Times New Roman" panose="02020603050405020304" pitchFamily="18" charset="0"/>
                <a:cs typeface="Times New Roman" panose="02020603050405020304" pitchFamily="18" charset="0"/>
              </a:rPr>
              <a:t>Racionalizací výkonu výrobní linky došlo k nárůstu měsíční výroby na </a:t>
            </a:r>
            <a:r>
              <a:rPr lang="cs-CZ" sz="1400" i="1" dirty="0">
                <a:solidFill>
                  <a:schemeClr val="bg2"/>
                </a:solidFill>
                <a:effectLst/>
                <a:latin typeface="Times New Roman" panose="02020603050405020304" pitchFamily="18" charset="0"/>
                <a:cs typeface="Times New Roman" panose="02020603050405020304" pitchFamily="18" charset="0"/>
              </a:rPr>
              <a:t>30 000 ks</a:t>
            </a:r>
            <a:r>
              <a:rPr lang="cs-CZ" sz="1400" dirty="0">
                <a:solidFill>
                  <a:schemeClr val="bg2"/>
                </a:solidFill>
                <a:effectLst/>
                <a:latin typeface="Times New Roman" panose="02020603050405020304" pitchFamily="18" charset="0"/>
                <a:cs typeface="Times New Roman" panose="02020603050405020304" pitchFamily="18" charset="0"/>
              </a:rPr>
              <a:t> šampónů, přičemž výše fixních nákladů zůstala na úrovni </a:t>
            </a:r>
            <a:r>
              <a:rPr lang="cs-CZ" sz="1400" i="1" dirty="0">
                <a:solidFill>
                  <a:schemeClr val="bg2"/>
                </a:solidFill>
                <a:effectLst/>
                <a:latin typeface="Times New Roman" panose="02020603050405020304" pitchFamily="18" charset="0"/>
                <a:cs typeface="Times New Roman" panose="02020603050405020304" pitchFamily="18" charset="0"/>
              </a:rPr>
              <a:t>200 000 Kč</a:t>
            </a:r>
            <a:r>
              <a:rPr lang="cs-CZ" sz="1400" dirty="0">
                <a:solidFill>
                  <a:schemeClr val="bg2"/>
                </a:solidFill>
                <a:effectLst/>
                <a:latin typeface="Times New Roman" panose="02020603050405020304" pitchFamily="18" charset="0"/>
                <a:cs typeface="Times New Roman" panose="02020603050405020304" pitchFamily="18" charset="0"/>
              </a:rPr>
              <a:t> za měsíc.</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Stanovte produkci, která odpovídá bodu zvratu?</a:t>
            </a:r>
            <a:endParaRPr lang="cs-CZ" sz="14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9210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116632"/>
            <a:ext cx="8229600" cy="720080"/>
          </a:xfrm>
        </p:spPr>
        <p:txBody>
          <a:bodyPr/>
          <a:lstStyle/>
          <a:p>
            <a:pPr>
              <a:defRPr/>
            </a:pPr>
            <a:r>
              <a:rPr lang="cs-CZ" sz="2800" i="1" dirty="0" smtClean="0">
                <a:solidFill>
                  <a:schemeClr val="bg2"/>
                </a:solidFill>
                <a:effectLst/>
                <a:latin typeface="Times New Roman" panose="02020603050405020304" pitchFamily="18" charset="0"/>
                <a:cs typeface="Times New Roman" panose="02020603050405020304" pitchFamily="18" charset="0"/>
              </a:rPr>
              <a:t>Příklad:4/4</a:t>
            </a:r>
            <a:endParaRPr lang="cs-CZ" sz="2800" i="1" dirty="0">
              <a:solidFill>
                <a:schemeClr val="bg2"/>
              </a:solidFill>
              <a:effectLst/>
              <a:latin typeface="Times New Roman" panose="02020603050405020304" pitchFamily="18" charset="0"/>
              <a:cs typeface="Times New Roman" panose="02020603050405020304" pitchFamily="18" charset="0"/>
            </a:endParaRPr>
          </a:p>
        </p:txBody>
      </p:sp>
      <p:graphicFrame>
        <p:nvGraphicFramePr>
          <p:cNvPr id="5" name="Objekt 4"/>
          <p:cNvGraphicFramePr>
            <a:graphicFrameLocks noChangeAspect="1"/>
          </p:cNvGraphicFramePr>
          <p:nvPr>
            <p:extLst>
              <p:ext uri="{D42A27DB-BD31-4B8C-83A1-F6EECF244321}">
                <p14:modId xmlns:p14="http://schemas.microsoft.com/office/powerpoint/2010/main" val="2546945243"/>
              </p:ext>
            </p:extLst>
          </p:nvPr>
        </p:nvGraphicFramePr>
        <p:xfrm>
          <a:off x="212782" y="980728"/>
          <a:ext cx="8718435" cy="5439225"/>
        </p:xfrm>
        <a:graphic>
          <a:graphicData uri="http://schemas.openxmlformats.org/presentationml/2006/ole">
            <mc:AlternateContent xmlns:mc="http://schemas.openxmlformats.org/markup-compatibility/2006">
              <mc:Choice xmlns:v="urn:schemas-microsoft-com:vml" Requires="v">
                <p:oleObj spid="_x0000_s64515" name="Dokument" r:id="rId3" imgW="5773798" imgH="3602136" progId="Word.Document.12">
                  <p:embed/>
                </p:oleObj>
              </mc:Choice>
              <mc:Fallback>
                <p:oleObj name="Dokument" r:id="rId3" imgW="5773798" imgH="3602136" progId="Word.Document.12">
                  <p:embed/>
                  <p:pic>
                    <p:nvPicPr>
                      <p:cNvPr id="0" name=""/>
                      <p:cNvPicPr/>
                      <p:nvPr/>
                    </p:nvPicPr>
                    <p:blipFill>
                      <a:blip r:embed="rId4"/>
                      <a:stretch>
                        <a:fillRect/>
                      </a:stretch>
                    </p:blipFill>
                    <p:spPr>
                      <a:xfrm>
                        <a:off x="212782" y="980728"/>
                        <a:ext cx="8718435" cy="5439225"/>
                      </a:xfrm>
                      <a:prstGeom prst="rect">
                        <a:avLst/>
                      </a:prstGeom>
                    </p:spPr>
                  </p:pic>
                </p:oleObj>
              </mc:Fallback>
            </mc:AlternateContent>
          </a:graphicData>
        </a:graphic>
      </p:graphicFrame>
    </p:spTree>
    <p:extLst>
      <p:ext uri="{BB962C8B-B14F-4D97-AF65-F5344CB8AC3E}">
        <p14:creationId xmlns:p14="http://schemas.microsoft.com/office/powerpoint/2010/main" val="2818290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7504" y="116632"/>
            <a:ext cx="9036496" cy="1656184"/>
          </a:xfrm>
        </p:spPr>
        <p:txBody>
          <a:bodyPr/>
          <a:lstStyle/>
          <a:p>
            <a:pPr algn="l"/>
            <a:r>
              <a:rPr lang="cs-CZ" sz="1400" dirty="0">
                <a:solidFill>
                  <a:schemeClr val="bg2"/>
                </a:solidFill>
                <a:effectLst/>
                <a:latin typeface="Times New Roman" panose="02020603050405020304" pitchFamily="18" charset="0"/>
                <a:cs typeface="Times New Roman" panose="02020603050405020304" pitchFamily="18" charset="0"/>
              </a:rPr>
              <a:t>Firma „Junior a. s.“ je výrobcem dětských jízdních kol. Management firmy má zjištěno z firemního účetnictví a provozní operativní evidence, že v situaci, kdy v průběhu celého měsíce se vyrábí pouze dětské jízdní kolo značky „Paprsek“, vykáže firma bod zvratu při výrobě </a:t>
            </a:r>
            <a:r>
              <a:rPr lang="cs-CZ" sz="1400" i="1" dirty="0">
                <a:solidFill>
                  <a:schemeClr val="bg2"/>
                </a:solidFill>
                <a:effectLst/>
                <a:latin typeface="Times New Roman" panose="02020603050405020304" pitchFamily="18" charset="0"/>
                <a:cs typeface="Times New Roman" panose="02020603050405020304" pitchFamily="18" charset="0"/>
              </a:rPr>
              <a:t>438 ks</a:t>
            </a:r>
            <a:r>
              <a:rPr lang="cs-CZ" sz="1400" dirty="0">
                <a:solidFill>
                  <a:schemeClr val="bg2"/>
                </a:solidFill>
                <a:effectLst/>
                <a:latin typeface="Times New Roman" panose="02020603050405020304" pitchFamily="18" charset="0"/>
                <a:cs typeface="Times New Roman" panose="02020603050405020304" pitchFamily="18" charset="0"/>
              </a:rPr>
              <a:t> těchto jízdních kol. Dále je známo, že příspěvek na úhradu na jednotku produkce, tj. jedno jízdní kolo </a:t>
            </a:r>
            <a:r>
              <a:rPr lang="cs-CZ" sz="1400" i="1" dirty="0">
                <a:solidFill>
                  <a:schemeClr val="bg2"/>
                </a:solidFill>
                <a:effectLst/>
                <a:latin typeface="Times New Roman" panose="02020603050405020304" pitchFamily="18" charset="0"/>
                <a:cs typeface="Times New Roman" panose="02020603050405020304" pitchFamily="18" charset="0"/>
              </a:rPr>
              <a:t>(</a:t>
            </a:r>
            <a:r>
              <a:rPr lang="cs-CZ" sz="1400" i="1" dirty="0" err="1">
                <a:solidFill>
                  <a:schemeClr val="bg2"/>
                </a:solidFill>
                <a:effectLst/>
                <a:latin typeface="Times New Roman" panose="02020603050405020304" pitchFamily="18" charset="0"/>
                <a:cs typeface="Times New Roman" panose="02020603050405020304" pitchFamily="18" charset="0"/>
              </a:rPr>
              <a:t>pú</a:t>
            </a:r>
            <a:r>
              <a:rPr lang="cs-CZ" sz="1400" i="1" dirty="0">
                <a:solidFill>
                  <a:schemeClr val="bg2"/>
                </a:solidFill>
                <a:effectLst/>
                <a:latin typeface="Times New Roman" panose="02020603050405020304" pitchFamily="18" charset="0"/>
                <a:cs typeface="Times New Roman" panose="02020603050405020304" pitchFamily="18" charset="0"/>
              </a:rPr>
              <a:t>)</a:t>
            </a:r>
            <a:r>
              <a:rPr lang="cs-CZ" sz="1400" dirty="0">
                <a:solidFill>
                  <a:schemeClr val="bg2"/>
                </a:solidFill>
                <a:effectLst/>
                <a:latin typeface="Times New Roman" panose="02020603050405020304" pitchFamily="18" charset="0"/>
                <a:cs typeface="Times New Roman" panose="02020603050405020304" pitchFamily="18" charset="0"/>
              </a:rPr>
              <a:t> činí </a:t>
            </a:r>
            <a:r>
              <a:rPr lang="cs-CZ" sz="1400" i="1" dirty="0">
                <a:solidFill>
                  <a:schemeClr val="bg2"/>
                </a:solidFill>
                <a:effectLst/>
                <a:latin typeface="Times New Roman" panose="02020603050405020304" pitchFamily="18" charset="0"/>
                <a:cs typeface="Times New Roman" panose="02020603050405020304" pitchFamily="18" charset="0"/>
              </a:rPr>
              <a:t>1 100 Kč/ks.</a:t>
            </a:r>
            <a:r>
              <a:rPr lang="cs-CZ" sz="1400" dirty="0">
                <a:solidFill>
                  <a:schemeClr val="bg2"/>
                </a:solidFill>
                <a:effectLst/>
                <a:latin typeface="Times New Roman" panose="02020603050405020304" pitchFamily="18" charset="0"/>
                <a:cs typeface="Times New Roman" panose="02020603050405020304" pitchFamily="18" charset="0"/>
              </a:rPr>
              <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Nakreslete schematicky diagram bodu zvratu sestrojený pouze </a:t>
            </a:r>
            <a:r>
              <a:rPr lang="cs-CZ" sz="1400" i="1" dirty="0" smtClean="0">
                <a:solidFill>
                  <a:srgbClr val="00B050"/>
                </a:solidFill>
                <a:effectLst/>
                <a:latin typeface="Times New Roman" panose="02020603050405020304" pitchFamily="18" charset="0"/>
                <a:cs typeface="Times New Roman" panose="02020603050405020304" pitchFamily="18" charset="0"/>
              </a:rPr>
              <a:t>z</a:t>
            </a:r>
            <a:r>
              <a:rPr lang="cs-CZ" sz="1400" i="1" dirty="0">
                <a:solidFill>
                  <a:srgbClr val="00B050"/>
                </a:solidFill>
                <a:effectLst/>
                <a:latin typeface="Times New Roman" panose="02020603050405020304" pitchFamily="18" charset="0"/>
                <a:cs typeface="Times New Roman" panose="02020603050405020304" pitchFamily="18" charset="0"/>
              </a:rPr>
              <a:t> příspěvku na úhradu (PÚ) a fixních nákladů (F).</a:t>
            </a:r>
            <a:endParaRPr lang="cs-CZ" sz="14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45653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7504" y="116632"/>
            <a:ext cx="9036496" cy="1656184"/>
          </a:xfrm>
        </p:spPr>
        <p:txBody>
          <a:bodyPr/>
          <a:lstStyle/>
          <a:p>
            <a:pPr lvl="0" algn="l"/>
            <a:r>
              <a:rPr lang="cs-CZ" sz="1400" dirty="0">
                <a:solidFill>
                  <a:schemeClr val="bg2"/>
                </a:solidFill>
                <a:effectLst/>
                <a:latin typeface="Times New Roman" panose="02020603050405020304" pitchFamily="18" charset="0"/>
                <a:cs typeface="Times New Roman" panose="02020603050405020304" pitchFamily="18" charset="0"/>
              </a:rPr>
              <a:t>Firma „Junior a. s.“ je výrobcem dětských jízdních kol. Management firmy má zjištěno z firemního účetnictví a provozní operativní evidence, že v situaci, kdy v průběhu celého měsíce se vyrábí pouze dětské jízdní kolo značky „Paprsek“, vykáže firma bod zvratu při výrobě </a:t>
            </a:r>
            <a:r>
              <a:rPr lang="cs-CZ" sz="1400" i="1" dirty="0">
                <a:solidFill>
                  <a:schemeClr val="bg2"/>
                </a:solidFill>
                <a:effectLst/>
                <a:latin typeface="Times New Roman" panose="02020603050405020304" pitchFamily="18" charset="0"/>
                <a:cs typeface="Times New Roman" panose="02020603050405020304" pitchFamily="18" charset="0"/>
              </a:rPr>
              <a:t>438 ks</a:t>
            </a:r>
            <a:r>
              <a:rPr lang="cs-CZ" sz="1400" dirty="0">
                <a:solidFill>
                  <a:schemeClr val="bg2"/>
                </a:solidFill>
                <a:effectLst/>
                <a:latin typeface="Times New Roman" panose="02020603050405020304" pitchFamily="18" charset="0"/>
                <a:cs typeface="Times New Roman" panose="02020603050405020304" pitchFamily="18" charset="0"/>
              </a:rPr>
              <a:t> těchto jízdních kol. Dále je známo, že příspěvek na úhradu na jednotku produkce, tj. jedno jízdní kolo </a:t>
            </a:r>
            <a:r>
              <a:rPr lang="cs-CZ" sz="1400" i="1" dirty="0">
                <a:solidFill>
                  <a:schemeClr val="bg2"/>
                </a:solidFill>
                <a:effectLst/>
                <a:latin typeface="Times New Roman" panose="02020603050405020304" pitchFamily="18" charset="0"/>
                <a:cs typeface="Times New Roman" panose="02020603050405020304" pitchFamily="18" charset="0"/>
              </a:rPr>
              <a:t>(</a:t>
            </a:r>
            <a:r>
              <a:rPr lang="cs-CZ" sz="1400" i="1" dirty="0" err="1">
                <a:solidFill>
                  <a:schemeClr val="bg2"/>
                </a:solidFill>
                <a:effectLst/>
                <a:latin typeface="Times New Roman" panose="02020603050405020304" pitchFamily="18" charset="0"/>
                <a:cs typeface="Times New Roman" panose="02020603050405020304" pitchFamily="18" charset="0"/>
              </a:rPr>
              <a:t>pú</a:t>
            </a:r>
            <a:r>
              <a:rPr lang="cs-CZ" sz="1400" i="1" dirty="0">
                <a:solidFill>
                  <a:schemeClr val="bg2"/>
                </a:solidFill>
                <a:effectLst/>
                <a:latin typeface="Times New Roman" panose="02020603050405020304" pitchFamily="18" charset="0"/>
                <a:cs typeface="Times New Roman" panose="02020603050405020304" pitchFamily="18" charset="0"/>
              </a:rPr>
              <a:t>)</a:t>
            </a:r>
            <a:r>
              <a:rPr lang="cs-CZ" sz="1400" dirty="0">
                <a:solidFill>
                  <a:schemeClr val="bg2"/>
                </a:solidFill>
                <a:effectLst/>
                <a:latin typeface="Times New Roman" panose="02020603050405020304" pitchFamily="18" charset="0"/>
                <a:cs typeface="Times New Roman" panose="02020603050405020304" pitchFamily="18" charset="0"/>
              </a:rPr>
              <a:t> činí </a:t>
            </a:r>
            <a:r>
              <a:rPr lang="cs-CZ" sz="1400" i="1" dirty="0">
                <a:solidFill>
                  <a:schemeClr val="bg2"/>
                </a:solidFill>
                <a:effectLst/>
                <a:latin typeface="Times New Roman" panose="02020603050405020304" pitchFamily="18" charset="0"/>
                <a:cs typeface="Times New Roman" panose="02020603050405020304" pitchFamily="18" charset="0"/>
              </a:rPr>
              <a:t>1 100 Kč/ks.</a:t>
            </a:r>
            <a:r>
              <a:rPr lang="cs-CZ" sz="1400" dirty="0">
                <a:solidFill>
                  <a:schemeClr val="bg2"/>
                </a:solidFill>
                <a:effectLst/>
                <a:latin typeface="Times New Roman" panose="02020603050405020304" pitchFamily="18" charset="0"/>
                <a:cs typeface="Times New Roman" panose="02020603050405020304" pitchFamily="18" charset="0"/>
              </a:rPr>
              <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S využitím vztahů platných mezi výsledkem hospodaření (VH) a 	příspěvkem na úhradu (PÚ) určete, s jakým výsledkem hospodaření (VH) </a:t>
            </a:r>
            <a:r>
              <a:rPr lang="cs-CZ" sz="1400" i="1" dirty="0" smtClean="0">
                <a:solidFill>
                  <a:srgbClr val="00B050"/>
                </a:solidFill>
                <a:effectLst/>
                <a:latin typeface="Times New Roman" panose="02020603050405020304" pitchFamily="18" charset="0"/>
                <a:cs typeface="Times New Roman" panose="02020603050405020304" pitchFamily="18" charset="0"/>
              </a:rPr>
              <a:t>může </a:t>
            </a:r>
            <a:r>
              <a:rPr lang="cs-CZ" sz="1400" i="1" dirty="0">
                <a:solidFill>
                  <a:srgbClr val="00B050"/>
                </a:solidFill>
                <a:effectLst/>
                <a:latin typeface="Times New Roman" panose="02020603050405020304" pitchFamily="18" charset="0"/>
                <a:cs typeface="Times New Roman" panose="02020603050405020304" pitchFamily="18" charset="0"/>
              </a:rPr>
              <a:t>kalkulovat management firmy, pokud v hodnoceném měsíci bylo 	vyrobeno 560 ks jízdních kol značky „Paprsek“. </a:t>
            </a:r>
            <a:endParaRPr lang="cs-CZ" sz="14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1682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107504" y="116632"/>
            <a:ext cx="9036496" cy="1656184"/>
          </a:xfrm>
        </p:spPr>
        <p:txBody>
          <a:bodyPr/>
          <a:lstStyle/>
          <a:p>
            <a:pPr lvl="0" algn="l"/>
            <a:r>
              <a:rPr lang="cs-CZ" sz="1400" dirty="0">
                <a:solidFill>
                  <a:schemeClr val="bg2"/>
                </a:solidFill>
                <a:effectLst/>
                <a:latin typeface="Times New Roman" panose="02020603050405020304" pitchFamily="18" charset="0"/>
                <a:cs typeface="Times New Roman" panose="02020603050405020304" pitchFamily="18" charset="0"/>
              </a:rPr>
              <a:t>Firma „Junior a. s.“ je výrobcem dětských jízdních kol. Management firmy má zjištěno z firemního účetnictví a provozní operativní evidence, že v situaci, kdy v průběhu celého měsíce se vyrábí pouze dětské jízdní kolo značky „Paprsek“, vykáže firma bod zvratu při výrobě </a:t>
            </a:r>
            <a:r>
              <a:rPr lang="cs-CZ" sz="1400" i="1" dirty="0">
                <a:solidFill>
                  <a:schemeClr val="bg2"/>
                </a:solidFill>
                <a:effectLst/>
                <a:latin typeface="Times New Roman" panose="02020603050405020304" pitchFamily="18" charset="0"/>
                <a:cs typeface="Times New Roman" panose="02020603050405020304" pitchFamily="18" charset="0"/>
              </a:rPr>
              <a:t>438 ks</a:t>
            </a:r>
            <a:r>
              <a:rPr lang="cs-CZ" sz="1400" dirty="0">
                <a:solidFill>
                  <a:schemeClr val="bg2"/>
                </a:solidFill>
                <a:effectLst/>
                <a:latin typeface="Times New Roman" panose="02020603050405020304" pitchFamily="18" charset="0"/>
                <a:cs typeface="Times New Roman" panose="02020603050405020304" pitchFamily="18" charset="0"/>
              </a:rPr>
              <a:t> těchto jízdních kol. Dále je známo, že příspěvek na úhradu na jednotku produkce, tj. jedno jízdní kolo </a:t>
            </a:r>
            <a:r>
              <a:rPr lang="cs-CZ" sz="1400" i="1" dirty="0">
                <a:solidFill>
                  <a:schemeClr val="bg2"/>
                </a:solidFill>
                <a:effectLst/>
                <a:latin typeface="Times New Roman" panose="02020603050405020304" pitchFamily="18" charset="0"/>
                <a:cs typeface="Times New Roman" panose="02020603050405020304" pitchFamily="18" charset="0"/>
              </a:rPr>
              <a:t>(</a:t>
            </a:r>
            <a:r>
              <a:rPr lang="cs-CZ" sz="1400" i="1" dirty="0" err="1">
                <a:solidFill>
                  <a:schemeClr val="bg2"/>
                </a:solidFill>
                <a:effectLst/>
                <a:latin typeface="Times New Roman" panose="02020603050405020304" pitchFamily="18" charset="0"/>
                <a:cs typeface="Times New Roman" panose="02020603050405020304" pitchFamily="18" charset="0"/>
              </a:rPr>
              <a:t>pú</a:t>
            </a:r>
            <a:r>
              <a:rPr lang="cs-CZ" sz="1400" i="1" dirty="0">
                <a:solidFill>
                  <a:schemeClr val="bg2"/>
                </a:solidFill>
                <a:effectLst/>
                <a:latin typeface="Times New Roman" panose="02020603050405020304" pitchFamily="18" charset="0"/>
                <a:cs typeface="Times New Roman" panose="02020603050405020304" pitchFamily="18" charset="0"/>
              </a:rPr>
              <a:t>)</a:t>
            </a:r>
            <a:r>
              <a:rPr lang="cs-CZ" sz="1400" dirty="0">
                <a:solidFill>
                  <a:schemeClr val="bg2"/>
                </a:solidFill>
                <a:effectLst/>
                <a:latin typeface="Times New Roman" panose="02020603050405020304" pitchFamily="18" charset="0"/>
                <a:cs typeface="Times New Roman" panose="02020603050405020304" pitchFamily="18" charset="0"/>
              </a:rPr>
              <a:t> činí </a:t>
            </a:r>
            <a:r>
              <a:rPr lang="cs-CZ" sz="1400" i="1" dirty="0">
                <a:solidFill>
                  <a:schemeClr val="bg2"/>
                </a:solidFill>
                <a:effectLst/>
                <a:latin typeface="Times New Roman" panose="02020603050405020304" pitchFamily="18" charset="0"/>
                <a:cs typeface="Times New Roman" panose="02020603050405020304" pitchFamily="18" charset="0"/>
              </a:rPr>
              <a:t>1 100 Kč/ks.</a:t>
            </a:r>
            <a:r>
              <a:rPr lang="cs-CZ" sz="1400" dirty="0">
                <a:solidFill>
                  <a:schemeClr val="bg2"/>
                </a:solidFill>
                <a:effectLst/>
                <a:latin typeface="Times New Roman" panose="02020603050405020304" pitchFamily="18" charset="0"/>
                <a:cs typeface="Times New Roman" panose="02020603050405020304" pitchFamily="18" charset="0"/>
              </a:rPr>
              <a:t/>
            </a:r>
            <a:br>
              <a:rPr lang="cs-CZ" sz="1400" dirty="0">
                <a:solidFill>
                  <a:schemeClr val="bg2"/>
                </a:solidFill>
                <a:effectLst/>
                <a:latin typeface="Times New Roman" panose="02020603050405020304" pitchFamily="18" charset="0"/>
                <a:cs typeface="Times New Roman" panose="02020603050405020304" pitchFamily="18" charset="0"/>
              </a:rPr>
            </a:br>
            <a:r>
              <a:rPr lang="cs-CZ" sz="1400" i="1" dirty="0">
                <a:solidFill>
                  <a:srgbClr val="00B050"/>
                </a:solidFill>
                <a:effectLst/>
                <a:latin typeface="Times New Roman" panose="02020603050405020304" pitchFamily="18" charset="0"/>
                <a:cs typeface="Times New Roman" panose="02020603050405020304" pitchFamily="18" charset="0"/>
              </a:rPr>
              <a:t>Za předpokladu, že cena jízdního kola (p) je dvojnásobkem jeho </a:t>
            </a:r>
            <a:r>
              <a:rPr lang="cs-CZ" sz="1400" i="1" dirty="0" smtClean="0">
                <a:solidFill>
                  <a:srgbClr val="00B050"/>
                </a:solidFill>
                <a:effectLst/>
                <a:latin typeface="Times New Roman" panose="02020603050405020304" pitchFamily="18" charset="0"/>
                <a:cs typeface="Times New Roman" panose="02020603050405020304" pitchFamily="18" charset="0"/>
              </a:rPr>
              <a:t>variabilních </a:t>
            </a:r>
            <a:r>
              <a:rPr lang="cs-CZ" sz="1400" i="1" dirty="0">
                <a:solidFill>
                  <a:srgbClr val="00B050"/>
                </a:solidFill>
                <a:effectLst/>
                <a:latin typeface="Times New Roman" panose="02020603050405020304" pitchFamily="18" charset="0"/>
                <a:cs typeface="Times New Roman" panose="02020603050405020304" pitchFamily="18" charset="0"/>
              </a:rPr>
              <a:t>nákladů (v), stanovte cenu jízdního kola </a:t>
            </a:r>
            <a:r>
              <a:rPr lang="cs-CZ" sz="1400" i="1" dirty="0" smtClean="0">
                <a:solidFill>
                  <a:srgbClr val="00B050"/>
                </a:solidFill>
                <a:effectLst/>
                <a:latin typeface="Times New Roman" panose="02020603050405020304" pitchFamily="18" charset="0"/>
                <a:cs typeface="Times New Roman" panose="02020603050405020304" pitchFamily="18" charset="0"/>
              </a:rPr>
              <a:t>Junior</a:t>
            </a:r>
            <a:endParaRPr lang="cs-CZ" dirty="0">
              <a:effectLst/>
            </a:endParaRPr>
          </a:p>
        </p:txBody>
      </p:sp>
    </p:spTree>
    <p:extLst>
      <p:ext uri="{BB962C8B-B14F-4D97-AF65-F5344CB8AC3E}">
        <p14:creationId xmlns:p14="http://schemas.microsoft.com/office/powerpoint/2010/main" val="2399440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57200" y="188913"/>
            <a:ext cx="8229600" cy="863600"/>
          </a:xfrm>
        </p:spPr>
        <p:txBody>
          <a:bodyPr>
            <a:normAutofit/>
          </a:bodyPr>
          <a:lstStyle/>
          <a:p>
            <a:pPr eaLnBrk="1" hangingPunct="1">
              <a:defRPr/>
            </a:pPr>
            <a:r>
              <a:rPr lang="cs-CZ" sz="2800" b="1" i="1" dirty="0" smtClean="0">
                <a:latin typeface="Times New Roman" pitchFamily="18" charset="0"/>
              </a:rPr>
              <a:t>Ekonomická podstata ukazatele příspěvek na úhradu</a:t>
            </a:r>
          </a:p>
        </p:txBody>
      </p:sp>
      <p:sp>
        <p:nvSpPr>
          <p:cNvPr id="163843" name="Rectangle 3"/>
          <p:cNvSpPr>
            <a:spLocks noGrp="1" noChangeArrowheads="1"/>
          </p:cNvSpPr>
          <p:nvPr>
            <p:ph type="body" idx="1"/>
          </p:nvPr>
        </p:nvSpPr>
        <p:spPr>
          <a:xfrm>
            <a:off x="179388" y="1196975"/>
            <a:ext cx="8643937" cy="5661025"/>
          </a:xfrm>
        </p:spPr>
        <p:txBody>
          <a:bodyPr>
            <a:normAutofit/>
          </a:bodyPr>
          <a:lstStyle/>
          <a:p>
            <a:pPr eaLnBrk="1" hangingPunct="1">
              <a:lnSpc>
                <a:spcPct val="90000"/>
              </a:lnSpc>
              <a:spcBef>
                <a:spcPct val="50000"/>
              </a:spcBef>
              <a:buFont typeface="Wingdings" pitchFamily="2" charset="2"/>
              <a:buNone/>
              <a:defRPr/>
            </a:pPr>
            <a:r>
              <a:rPr lang="cs-CZ" sz="2400" dirty="0" smtClean="0">
                <a:latin typeface="Times New Roman" pitchFamily="18" charset="0"/>
              </a:rPr>
              <a:t>Pro úvahy k analýze příspěvku na úhradu lze přijmout:</a:t>
            </a:r>
          </a:p>
          <a:p>
            <a:pPr eaLnBrk="1" hangingPunct="1">
              <a:lnSpc>
                <a:spcPct val="90000"/>
              </a:lnSpc>
              <a:spcBef>
                <a:spcPct val="50000"/>
              </a:spcBef>
              <a:buFont typeface="Wingdings" pitchFamily="2" charset="2"/>
              <a:buNone/>
              <a:defRPr/>
            </a:pPr>
            <a:r>
              <a:rPr lang="cs-CZ" sz="2400" i="1" dirty="0" smtClean="0">
                <a:latin typeface="Times New Roman" pitchFamily="18" charset="0"/>
              </a:rPr>
              <a:t>T = p . Q</a:t>
            </a:r>
          </a:p>
          <a:p>
            <a:pPr eaLnBrk="1" hangingPunct="1">
              <a:lnSpc>
                <a:spcPct val="90000"/>
              </a:lnSpc>
              <a:spcBef>
                <a:spcPct val="50000"/>
              </a:spcBef>
              <a:buFont typeface="Wingdings" pitchFamily="2" charset="2"/>
              <a:buNone/>
              <a:defRPr/>
            </a:pPr>
            <a:r>
              <a:rPr lang="cs-CZ" sz="2400" i="1" dirty="0" smtClean="0">
                <a:latin typeface="Times New Roman" pitchFamily="18" charset="0"/>
              </a:rPr>
              <a:t>Kde:</a:t>
            </a:r>
          </a:p>
          <a:p>
            <a:pPr eaLnBrk="1" hangingPunct="1">
              <a:lnSpc>
                <a:spcPct val="90000"/>
              </a:lnSpc>
              <a:spcBef>
                <a:spcPct val="50000"/>
              </a:spcBef>
              <a:buFont typeface="Wingdings" pitchFamily="2" charset="2"/>
              <a:buNone/>
              <a:defRPr/>
            </a:pPr>
            <a:r>
              <a:rPr lang="cs-CZ" sz="2400" i="1" dirty="0" smtClean="0">
                <a:latin typeface="Times New Roman" pitchFamily="18" charset="0"/>
              </a:rPr>
              <a:t>		T	tržby za realizované výrobky nebo služby,</a:t>
            </a:r>
          </a:p>
          <a:p>
            <a:pPr eaLnBrk="1" hangingPunct="1">
              <a:lnSpc>
                <a:spcPct val="90000"/>
              </a:lnSpc>
              <a:spcBef>
                <a:spcPct val="50000"/>
              </a:spcBef>
              <a:buFont typeface="Wingdings" pitchFamily="2" charset="2"/>
              <a:buNone/>
              <a:defRPr/>
            </a:pPr>
            <a:r>
              <a:rPr lang="cs-CZ" sz="2400" i="1" dirty="0" smtClean="0">
                <a:latin typeface="Times New Roman" pitchFamily="18" charset="0"/>
              </a:rPr>
              <a:t>		p	cena za jednotku realizované produkce,</a:t>
            </a:r>
          </a:p>
          <a:p>
            <a:pPr eaLnBrk="1" hangingPunct="1">
              <a:lnSpc>
                <a:spcPct val="90000"/>
              </a:lnSpc>
              <a:spcBef>
                <a:spcPct val="50000"/>
              </a:spcBef>
              <a:buFont typeface="Wingdings" pitchFamily="2" charset="2"/>
              <a:buNone/>
              <a:defRPr/>
            </a:pPr>
            <a:r>
              <a:rPr lang="cs-CZ" sz="2400" i="1" dirty="0" smtClean="0">
                <a:latin typeface="Times New Roman" pitchFamily="18" charset="0"/>
              </a:rPr>
              <a:t>		Q	objem (množství, masa) realizované produkce,</a:t>
            </a:r>
          </a:p>
          <a:p>
            <a:pPr eaLnBrk="1" hangingPunct="1">
              <a:lnSpc>
                <a:spcPct val="90000"/>
              </a:lnSpc>
              <a:spcBef>
                <a:spcPct val="50000"/>
              </a:spcBef>
              <a:buFont typeface="Wingdings" pitchFamily="2" charset="2"/>
              <a:buNone/>
              <a:defRPr/>
            </a:pPr>
            <a:r>
              <a:rPr lang="cs-CZ" sz="2400" i="1" dirty="0" smtClean="0">
                <a:latin typeface="Times New Roman" pitchFamily="18" charset="0"/>
              </a:rPr>
              <a:t>Pokud je vyjádřena celková výše variabilních nákladů v podobě:</a:t>
            </a:r>
          </a:p>
          <a:p>
            <a:pPr eaLnBrk="1" hangingPunct="1">
              <a:lnSpc>
                <a:spcPct val="90000"/>
              </a:lnSpc>
              <a:spcBef>
                <a:spcPct val="50000"/>
              </a:spcBef>
              <a:buFont typeface="Wingdings" pitchFamily="2" charset="2"/>
              <a:buNone/>
              <a:defRPr/>
            </a:pPr>
            <a:r>
              <a:rPr lang="cs-CZ" sz="2400" i="1" dirty="0" smtClean="0">
                <a:latin typeface="Times New Roman" pitchFamily="18" charset="0"/>
              </a:rPr>
              <a:t>		N</a:t>
            </a:r>
            <a:r>
              <a:rPr lang="cs-CZ" sz="2400" i="1" baseline="-25000" dirty="0" smtClean="0">
                <a:latin typeface="Times New Roman" pitchFamily="18" charset="0"/>
              </a:rPr>
              <a:t>V</a:t>
            </a:r>
            <a:r>
              <a:rPr lang="cs-CZ" sz="2400" i="1" dirty="0" smtClean="0">
                <a:latin typeface="Times New Roman" pitchFamily="18" charset="0"/>
              </a:rPr>
              <a:t> = v  . Q</a:t>
            </a:r>
          </a:p>
          <a:p>
            <a:pPr eaLnBrk="1" hangingPunct="1">
              <a:lnSpc>
                <a:spcPct val="90000"/>
              </a:lnSpc>
              <a:spcBef>
                <a:spcPct val="50000"/>
              </a:spcBef>
              <a:buFont typeface="Wingdings" pitchFamily="2" charset="2"/>
              <a:buNone/>
              <a:defRPr/>
            </a:pPr>
            <a:r>
              <a:rPr lang="cs-CZ" sz="2400" i="1" dirty="0" smtClean="0">
                <a:latin typeface="Times New Roman" pitchFamily="18" charset="0"/>
              </a:rPr>
              <a:t>Kde:</a:t>
            </a:r>
          </a:p>
          <a:p>
            <a:pPr eaLnBrk="1" hangingPunct="1">
              <a:lnSpc>
                <a:spcPct val="90000"/>
              </a:lnSpc>
              <a:spcBef>
                <a:spcPct val="50000"/>
              </a:spcBef>
              <a:buFont typeface="Wingdings" pitchFamily="2" charset="2"/>
              <a:buNone/>
              <a:defRPr/>
            </a:pPr>
            <a:r>
              <a:rPr lang="cs-CZ" sz="2400" i="1" dirty="0" smtClean="0">
                <a:latin typeface="Times New Roman" pitchFamily="18" charset="0"/>
              </a:rPr>
              <a:t>		v 	jednotkové variabilní náklady (variabilní náklady 			vztažené na jednotku produkce),	</a:t>
            </a:r>
          </a:p>
        </p:txBody>
      </p:sp>
    </p:spTree>
    <p:extLst>
      <p:ext uri="{BB962C8B-B14F-4D97-AF65-F5344CB8AC3E}">
        <p14:creationId xmlns:p14="http://schemas.microsoft.com/office/powerpoint/2010/main" val="169678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457200" y="188913"/>
            <a:ext cx="8229600" cy="575791"/>
          </a:xfrm>
        </p:spPr>
        <p:txBody>
          <a:bodyPr>
            <a:normAutofit/>
          </a:bodyPr>
          <a:lstStyle/>
          <a:p>
            <a:pPr eaLnBrk="1" hangingPunct="1">
              <a:defRPr/>
            </a:pPr>
            <a:r>
              <a:rPr lang="cs-CZ" sz="2800" b="1" i="1" dirty="0" smtClean="0">
                <a:latin typeface="Times New Roman" pitchFamily="18" charset="0"/>
              </a:rPr>
              <a:t>Ekonomická podstata ukazatele příspěvek na úhradu</a:t>
            </a:r>
          </a:p>
        </p:txBody>
      </p:sp>
      <p:sp>
        <p:nvSpPr>
          <p:cNvPr id="163843" name="Rectangle 3"/>
          <p:cNvSpPr>
            <a:spLocks noGrp="1" noChangeArrowheads="1"/>
          </p:cNvSpPr>
          <p:nvPr>
            <p:ph type="body" idx="1"/>
          </p:nvPr>
        </p:nvSpPr>
        <p:spPr>
          <a:xfrm>
            <a:off x="179388" y="1196975"/>
            <a:ext cx="8643937" cy="5661025"/>
          </a:xfrm>
        </p:spPr>
        <p:txBody>
          <a:bodyPr/>
          <a:lstStyle/>
          <a:p>
            <a:pPr eaLnBrk="1" hangingPunct="1">
              <a:lnSpc>
                <a:spcPct val="90000"/>
              </a:lnSpc>
              <a:spcBef>
                <a:spcPct val="50000"/>
              </a:spcBef>
              <a:buFont typeface="Wingdings" pitchFamily="2" charset="2"/>
              <a:buNone/>
              <a:defRPr/>
            </a:pPr>
            <a:endParaRPr lang="cs-CZ" i="1" dirty="0" smtClean="0">
              <a:latin typeface="Times New Roman" pitchFamily="18" charset="0"/>
            </a:endParaRPr>
          </a:p>
        </p:txBody>
      </p:sp>
    </p:spTree>
    <p:extLst>
      <p:ext uri="{BB962C8B-B14F-4D97-AF65-F5344CB8AC3E}">
        <p14:creationId xmlns:p14="http://schemas.microsoft.com/office/powerpoint/2010/main" val="2226561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188913"/>
            <a:ext cx="8229600" cy="863600"/>
          </a:xfrm>
        </p:spPr>
        <p:txBody>
          <a:bodyPr>
            <a:normAutofit/>
          </a:bodyPr>
          <a:lstStyle/>
          <a:p>
            <a:pPr eaLnBrk="1" hangingPunct="1">
              <a:defRPr/>
            </a:pPr>
            <a:r>
              <a:rPr lang="cs-CZ" sz="2800" b="1" i="1" dirty="0" smtClean="0">
                <a:latin typeface="Times New Roman" pitchFamily="18" charset="0"/>
                <a:cs typeface="Times New Roman" pitchFamily="18" charset="0"/>
              </a:rPr>
              <a:t>Ekonomická podstata ukazatele příspěvek na úhradu</a:t>
            </a:r>
          </a:p>
        </p:txBody>
      </p:sp>
      <p:sp>
        <p:nvSpPr>
          <p:cNvPr id="164867" name="Rectangle 3"/>
          <p:cNvSpPr>
            <a:spLocks noGrp="1" noChangeArrowheads="1"/>
          </p:cNvSpPr>
          <p:nvPr>
            <p:ph type="body" idx="1"/>
          </p:nvPr>
        </p:nvSpPr>
        <p:spPr>
          <a:xfrm>
            <a:off x="0" y="1196975"/>
            <a:ext cx="9144000" cy="5661025"/>
          </a:xfrm>
        </p:spPr>
        <p:txBody>
          <a:bodyPr>
            <a:normAutofit/>
          </a:bodyPr>
          <a:lstStyle/>
          <a:p>
            <a:pPr marL="0" indent="0" eaLnBrk="1" hangingPunct="1">
              <a:spcBef>
                <a:spcPct val="50000"/>
              </a:spcBef>
              <a:buFont typeface="Wingdings" pitchFamily="2" charset="2"/>
              <a:buNone/>
              <a:tabLst>
                <a:tab pos="533400" algn="l"/>
                <a:tab pos="2781300" algn="l"/>
                <a:tab pos="8343900" algn="r"/>
              </a:tabLst>
              <a:defRPr/>
            </a:pPr>
            <a:r>
              <a:rPr lang="cs-CZ" sz="2400" dirty="0" smtClean="0">
                <a:latin typeface="Times New Roman" pitchFamily="18" charset="0"/>
              </a:rPr>
              <a:t>Následně s využitím dříve uvedených vztahů: </a:t>
            </a:r>
          </a:p>
          <a:p>
            <a:pPr marL="0" indent="0" eaLnBrk="1" hangingPunct="1">
              <a:spcBef>
                <a:spcPct val="50000"/>
              </a:spcBef>
              <a:buFont typeface="Wingdings" pitchFamily="2" charset="2"/>
              <a:buNone/>
              <a:tabLst>
                <a:tab pos="533400" algn="l"/>
                <a:tab pos="2781300" algn="l"/>
                <a:tab pos="8343900" algn="r"/>
              </a:tabLst>
              <a:defRPr/>
            </a:pPr>
            <a:r>
              <a:rPr lang="cs-CZ" sz="2400" i="1" dirty="0" smtClean="0">
                <a:latin typeface="Times New Roman" pitchFamily="18" charset="0"/>
              </a:rPr>
              <a:t>	VH = T – (v .Q + F)</a:t>
            </a:r>
          </a:p>
          <a:p>
            <a:pPr marL="0" indent="0" eaLnBrk="1" hangingPunct="1">
              <a:spcBef>
                <a:spcPct val="50000"/>
              </a:spcBef>
              <a:buFont typeface="Wingdings" pitchFamily="2" charset="2"/>
              <a:buNone/>
              <a:tabLst>
                <a:tab pos="533400" algn="l"/>
                <a:tab pos="2781300" algn="l"/>
                <a:tab pos="8343900" algn="r"/>
              </a:tabLst>
              <a:defRPr/>
            </a:pPr>
            <a:r>
              <a:rPr lang="cs-CZ" sz="2400" i="1" dirty="0" smtClean="0">
                <a:latin typeface="Times New Roman" pitchFamily="18" charset="0"/>
              </a:rPr>
              <a:t>	VH = p . Q – v . Q - F</a:t>
            </a:r>
          </a:p>
          <a:p>
            <a:pPr marL="0" indent="0" eaLnBrk="1" hangingPunct="1">
              <a:spcBef>
                <a:spcPct val="50000"/>
              </a:spcBef>
              <a:buFont typeface="Wingdings" pitchFamily="2" charset="2"/>
              <a:buNone/>
              <a:tabLst>
                <a:tab pos="533400" algn="l"/>
                <a:tab pos="2781300" algn="l"/>
                <a:tab pos="8343900" algn="r"/>
              </a:tabLst>
              <a:defRPr/>
            </a:pPr>
            <a:r>
              <a:rPr lang="cs-CZ" sz="2400" i="1" dirty="0" smtClean="0">
                <a:latin typeface="Times New Roman" pitchFamily="18" charset="0"/>
              </a:rPr>
              <a:t>	</a:t>
            </a:r>
            <a:r>
              <a:rPr lang="cs-CZ" sz="2400" b="1" i="1" dirty="0" smtClean="0">
                <a:latin typeface="Times New Roman" pitchFamily="18" charset="0"/>
              </a:rPr>
              <a:t>VH = (p – v) . Q - F               	 (1)                                                  	</a:t>
            </a:r>
          </a:p>
          <a:p>
            <a:pPr marL="0" indent="0" eaLnBrk="1" hangingPunct="1">
              <a:spcBef>
                <a:spcPct val="50000"/>
              </a:spcBef>
              <a:buFont typeface="Wingdings" pitchFamily="2" charset="2"/>
              <a:buNone/>
              <a:tabLst>
                <a:tab pos="533400" algn="l"/>
                <a:tab pos="2781300" algn="l"/>
                <a:tab pos="8343900" algn="r"/>
              </a:tabLst>
              <a:defRPr/>
            </a:pPr>
            <a:r>
              <a:rPr lang="cs-CZ" sz="2400" dirty="0" smtClean="0">
                <a:latin typeface="Times New Roman" pitchFamily="18" charset="0"/>
              </a:rPr>
              <a:t>Kde:</a:t>
            </a:r>
            <a:endParaRPr lang="cs-CZ" sz="2400" i="1" dirty="0" smtClean="0">
              <a:latin typeface="Times New Roman" pitchFamily="18" charset="0"/>
            </a:endParaRPr>
          </a:p>
          <a:p>
            <a:pPr marL="0" indent="0" eaLnBrk="1" hangingPunct="1">
              <a:spcBef>
                <a:spcPct val="50000"/>
              </a:spcBef>
              <a:buFont typeface="Wingdings" pitchFamily="2" charset="2"/>
              <a:buNone/>
              <a:tabLst>
                <a:tab pos="533400" algn="l"/>
                <a:tab pos="2781300" algn="l"/>
                <a:tab pos="8343900" algn="r"/>
              </a:tabLst>
              <a:defRPr/>
            </a:pPr>
            <a:r>
              <a:rPr lang="cs-CZ" sz="2400" i="1" dirty="0" smtClean="0">
                <a:latin typeface="Times New Roman" pitchFamily="18" charset="0"/>
              </a:rPr>
              <a:t>	</a:t>
            </a:r>
            <a:r>
              <a:rPr lang="cs-CZ" sz="2400" b="1" i="1" dirty="0" smtClean="0">
                <a:solidFill>
                  <a:srgbClr val="00B050"/>
                </a:solidFill>
                <a:latin typeface="Times New Roman" pitchFamily="18" charset="0"/>
              </a:rPr>
              <a:t>(p – v) = </a:t>
            </a:r>
            <a:r>
              <a:rPr lang="cs-CZ" sz="2400" b="1" i="1" dirty="0" err="1" smtClean="0">
                <a:solidFill>
                  <a:srgbClr val="00B050"/>
                </a:solidFill>
                <a:latin typeface="Times New Roman" pitchFamily="18" charset="0"/>
              </a:rPr>
              <a:t>pú</a:t>
            </a:r>
            <a:r>
              <a:rPr lang="cs-CZ" sz="2400" b="1" i="1" dirty="0" smtClean="0">
                <a:solidFill>
                  <a:srgbClr val="00B050"/>
                </a:solidFill>
                <a:latin typeface="Times New Roman" pitchFamily="18" charset="0"/>
              </a:rPr>
              <a:t>	„</a:t>
            </a:r>
            <a:r>
              <a:rPr lang="cs-CZ" sz="2400" i="1" dirty="0" smtClean="0">
                <a:solidFill>
                  <a:srgbClr val="00B050"/>
                </a:solidFill>
                <a:latin typeface="Times New Roman" pitchFamily="18" charset="0"/>
              </a:rPr>
              <a:t>příspěvek na úhradu“ na jednotku produkce 		[Kč/ks, Kč/t, </a:t>
            </a:r>
            <a:r>
              <a:rPr lang="cs-CZ" sz="2400" i="1" dirty="0" err="1" smtClean="0">
                <a:solidFill>
                  <a:srgbClr val="00B050"/>
                </a:solidFill>
                <a:latin typeface="Times New Roman" pitchFamily="18" charset="0"/>
              </a:rPr>
              <a:t>Kč</a:t>
            </a:r>
            <a:r>
              <a:rPr lang="cs-CZ" sz="2400" i="1" dirty="0" smtClean="0">
                <a:solidFill>
                  <a:srgbClr val="00B050"/>
                </a:solidFill>
                <a:latin typeface="Times New Roman" pitchFamily="18" charset="0"/>
              </a:rPr>
              <a:t>/kWh, Kč/m</a:t>
            </a:r>
            <a:r>
              <a:rPr lang="cs-CZ" sz="2400" i="1" baseline="30000" dirty="0" smtClean="0">
                <a:solidFill>
                  <a:srgbClr val="00B050"/>
                </a:solidFill>
                <a:latin typeface="Times New Roman" pitchFamily="18" charset="0"/>
              </a:rPr>
              <a:t>3</a:t>
            </a:r>
            <a:r>
              <a:rPr lang="cs-CZ" sz="2400" i="1" dirty="0" smtClean="0">
                <a:solidFill>
                  <a:srgbClr val="00B050"/>
                </a:solidFill>
                <a:latin typeface="Times New Roman" pitchFamily="18" charset="0"/>
              </a:rPr>
              <a:t>, Kč/m</a:t>
            </a:r>
            <a:r>
              <a:rPr lang="cs-CZ" sz="2400" i="1" baseline="30000" dirty="0" smtClean="0">
                <a:solidFill>
                  <a:srgbClr val="00B050"/>
                </a:solidFill>
                <a:latin typeface="Times New Roman" pitchFamily="18" charset="0"/>
              </a:rPr>
              <a:t>2</a:t>
            </a:r>
            <a:r>
              <a:rPr lang="cs-CZ" sz="2400" i="1" dirty="0" smtClean="0">
                <a:solidFill>
                  <a:srgbClr val="00B050"/>
                </a:solidFill>
                <a:latin typeface="Times New Roman" pitchFamily="18" charset="0"/>
              </a:rPr>
              <a:t>…]</a:t>
            </a:r>
          </a:p>
          <a:p>
            <a:pPr marL="0" indent="0" eaLnBrk="1" hangingPunct="1">
              <a:spcBef>
                <a:spcPct val="50000"/>
              </a:spcBef>
              <a:buFont typeface="Wingdings" pitchFamily="2" charset="2"/>
              <a:buNone/>
              <a:tabLst>
                <a:tab pos="533400" algn="l"/>
                <a:tab pos="2781300" algn="l"/>
                <a:tab pos="8343900" algn="r"/>
              </a:tabLst>
              <a:defRPr/>
            </a:pPr>
            <a:r>
              <a:rPr lang="cs-CZ" sz="2400" b="1" i="1" dirty="0" smtClean="0">
                <a:solidFill>
                  <a:srgbClr val="00B050"/>
                </a:solidFill>
                <a:latin typeface="Times New Roman" pitchFamily="18" charset="0"/>
              </a:rPr>
              <a:t>	(p – v) </a:t>
            </a:r>
            <a:r>
              <a:rPr lang="en-US" sz="2400" b="1" i="1" dirty="0" smtClean="0">
                <a:solidFill>
                  <a:srgbClr val="00B050"/>
                </a:solidFill>
                <a:latin typeface="Times New Roman" pitchFamily="18" charset="0"/>
                <a:cs typeface="Times New Roman" pitchFamily="18" charset="0"/>
              </a:rPr>
              <a:t>·</a:t>
            </a:r>
            <a:r>
              <a:rPr lang="cs-CZ" sz="2400" b="1" i="1" dirty="0" smtClean="0">
                <a:solidFill>
                  <a:srgbClr val="00B050"/>
                </a:solidFill>
                <a:latin typeface="Times New Roman" pitchFamily="18" charset="0"/>
              </a:rPr>
              <a:t>Q = PÚ	„</a:t>
            </a:r>
            <a:r>
              <a:rPr lang="cs-CZ" sz="2400" i="1" dirty="0" smtClean="0">
                <a:solidFill>
                  <a:srgbClr val="00B050"/>
                </a:solidFill>
                <a:latin typeface="Times New Roman" pitchFamily="18" charset="0"/>
              </a:rPr>
              <a:t>objem, množství příspěvku na úhradu“   			[Kč]</a:t>
            </a:r>
            <a:r>
              <a:rPr lang="cs-CZ" sz="2400" dirty="0" smtClean="0">
                <a:solidFill>
                  <a:srgbClr val="00B050"/>
                </a:solidFill>
                <a:latin typeface="Times New Roman" pitchFamily="18" charset="0"/>
              </a:rPr>
              <a:t> </a:t>
            </a:r>
          </a:p>
          <a:p>
            <a:pPr marL="0" indent="0" eaLnBrk="1" hangingPunct="1">
              <a:spcBef>
                <a:spcPct val="50000"/>
              </a:spcBef>
              <a:buFont typeface="Wingdings" pitchFamily="2" charset="2"/>
              <a:buNone/>
              <a:tabLst>
                <a:tab pos="533400" algn="l"/>
                <a:tab pos="2781300" algn="l"/>
                <a:tab pos="8343900" algn="r"/>
              </a:tabLst>
              <a:defRPr/>
            </a:pPr>
            <a:r>
              <a:rPr lang="cs-CZ" sz="2400" dirty="0" smtClean="0">
                <a:solidFill>
                  <a:srgbClr val="00B050"/>
                </a:solidFill>
                <a:latin typeface="Times New Roman" pitchFamily="18" charset="0"/>
              </a:rPr>
              <a:t>	</a:t>
            </a:r>
            <a:r>
              <a:rPr lang="cs-CZ" sz="2400" b="1" i="1" dirty="0" err="1" smtClean="0">
                <a:solidFill>
                  <a:srgbClr val="00B050"/>
                </a:solidFill>
                <a:latin typeface="Times New Roman" pitchFamily="18" charset="0"/>
              </a:rPr>
              <a:t>pú</a:t>
            </a:r>
            <a:r>
              <a:rPr lang="cs-CZ" sz="2400" b="1" i="1" dirty="0" smtClean="0">
                <a:solidFill>
                  <a:srgbClr val="00B050"/>
                </a:solidFill>
                <a:latin typeface="Times New Roman" pitchFamily="18" charset="0"/>
              </a:rPr>
              <a:t> </a:t>
            </a:r>
            <a:r>
              <a:rPr lang="cs-CZ" sz="2400" b="1" i="1" dirty="0" smtClean="0">
                <a:solidFill>
                  <a:srgbClr val="00B050"/>
                </a:solidFill>
                <a:latin typeface="Times New Roman" pitchFamily="18" charset="0"/>
                <a:cs typeface="Times New Roman" pitchFamily="18" charset="0"/>
              </a:rPr>
              <a:t>∙ Q = PÚ</a:t>
            </a:r>
          </a:p>
        </p:txBody>
      </p:sp>
    </p:spTree>
    <p:extLst>
      <p:ext uri="{BB962C8B-B14F-4D97-AF65-F5344CB8AC3E}">
        <p14:creationId xmlns:p14="http://schemas.microsoft.com/office/powerpoint/2010/main" val="3666131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116633"/>
            <a:ext cx="8229600" cy="864095"/>
          </a:xfrm>
        </p:spPr>
        <p:txBody>
          <a:bodyPr>
            <a:normAutofit/>
          </a:bodyPr>
          <a:lstStyle/>
          <a:p>
            <a:pPr eaLnBrk="1" hangingPunct="1">
              <a:defRPr/>
            </a:pPr>
            <a:r>
              <a:rPr lang="cs-CZ" sz="2800" b="1" i="1" dirty="0" smtClean="0">
                <a:latin typeface="Times New Roman" pitchFamily="18" charset="0"/>
              </a:rPr>
              <a:t>Ekonomická podstata ukazatele příspěvek na úhradu</a:t>
            </a:r>
          </a:p>
        </p:txBody>
      </p:sp>
      <p:sp>
        <p:nvSpPr>
          <p:cNvPr id="164867" name="Rectangle 3"/>
          <p:cNvSpPr>
            <a:spLocks noGrp="1" noChangeArrowheads="1"/>
          </p:cNvSpPr>
          <p:nvPr>
            <p:ph type="body" idx="1"/>
          </p:nvPr>
        </p:nvSpPr>
        <p:spPr>
          <a:xfrm>
            <a:off x="357188" y="1196751"/>
            <a:ext cx="8572500" cy="5661249"/>
          </a:xfrm>
        </p:spPr>
        <p:txBody>
          <a:bodyPr>
            <a:normAutofit/>
          </a:bodyPr>
          <a:lstStyle/>
          <a:p>
            <a:pPr marL="0" indent="0" eaLnBrk="1" hangingPunct="1">
              <a:spcBef>
                <a:spcPct val="50000"/>
              </a:spcBef>
              <a:buFont typeface="Wingdings" pitchFamily="2" charset="2"/>
              <a:buNone/>
              <a:tabLst>
                <a:tab pos="533400" algn="l"/>
                <a:tab pos="2781300" algn="l"/>
                <a:tab pos="8343900" algn="r"/>
              </a:tabLst>
              <a:defRPr/>
            </a:pPr>
            <a:r>
              <a:rPr lang="cs-CZ" sz="2400" dirty="0" smtClean="0">
                <a:solidFill>
                  <a:srgbClr val="00B050"/>
                </a:solidFill>
                <a:latin typeface="Times New Roman" pitchFamily="18" charset="0"/>
              </a:rPr>
              <a:t>Definice </a:t>
            </a:r>
            <a:r>
              <a:rPr lang="cs-CZ" sz="2400" b="1" dirty="0" smtClean="0">
                <a:solidFill>
                  <a:srgbClr val="00B050"/>
                </a:solidFill>
                <a:latin typeface="Times New Roman" pitchFamily="18" charset="0"/>
              </a:rPr>
              <a:t>příspěvku na úhradu fixních nákladů a zisku:</a:t>
            </a:r>
          </a:p>
          <a:p>
            <a:pPr marL="0" indent="0" eaLnBrk="1" hangingPunct="1">
              <a:spcBef>
                <a:spcPct val="50000"/>
              </a:spcBef>
              <a:buFont typeface="Wingdings" pitchFamily="2" charset="2"/>
              <a:buNone/>
              <a:tabLst>
                <a:tab pos="533400" algn="l"/>
                <a:tab pos="2781300" algn="l"/>
                <a:tab pos="8343900" algn="r"/>
              </a:tabLst>
              <a:defRPr/>
            </a:pPr>
            <a:endParaRPr lang="cs-CZ" sz="2400" dirty="0" smtClean="0">
              <a:solidFill>
                <a:srgbClr val="FFFF00"/>
              </a:solidFill>
              <a:latin typeface="Times New Roman" pitchFamily="18" charset="0"/>
            </a:endParaRPr>
          </a:p>
          <a:p>
            <a:pPr marL="0" indent="0" eaLnBrk="1" hangingPunct="1">
              <a:lnSpc>
                <a:spcPct val="110000"/>
              </a:lnSpc>
              <a:spcBef>
                <a:spcPts val="600"/>
              </a:spcBef>
              <a:spcAft>
                <a:spcPts val="600"/>
              </a:spcAft>
              <a:buFont typeface="Wingdings" pitchFamily="2" charset="2"/>
              <a:buNone/>
              <a:tabLst>
                <a:tab pos="533400" algn="l"/>
                <a:tab pos="2781300" algn="l"/>
                <a:tab pos="8343900" algn="r"/>
              </a:tabLst>
              <a:defRPr/>
            </a:pPr>
            <a:r>
              <a:rPr lang="cs-CZ" sz="2400" i="1" u="sng" dirty="0" smtClean="0">
                <a:latin typeface="Times New Roman" pitchFamily="18" charset="0"/>
              </a:rPr>
              <a:t>Příspěvek na úhradu fixních nákladů a zisku (na jednotku produkce), je rozdílem mezi cenou </a:t>
            </a:r>
            <a:r>
              <a:rPr lang="cs-CZ" sz="2400" b="1" i="1" u="sng" dirty="0" smtClean="0">
                <a:solidFill>
                  <a:srgbClr val="00B050"/>
                </a:solidFill>
                <a:latin typeface="Times New Roman" pitchFamily="18" charset="0"/>
              </a:rPr>
              <a:t>(p)</a:t>
            </a:r>
            <a:r>
              <a:rPr lang="cs-CZ" sz="2400" i="1" u="sng" dirty="0" smtClean="0">
                <a:latin typeface="Times New Roman" pitchFamily="18" charset="0"/>
              </a:rPr>
              <a:t> a variabilními náklady na jednotku produkce </a:t>
            </a:r>
            <a:r>
              <a:rPr lang="cs-CZ" sz="2400" b="1" i="1" u="sng" dirty="0" smtClean="0">
                <a:solidFill>
                  <a:srgbClr val="00B050"/>
                </a:solidFill>
                <a:latin typeface="Times New Roman" pitchFamily="18" charset="0"/>
              </a:rPr>
              <a:t>(v)</a:t>
            </a:r>
            <a:r>
              <a:rPr lang="cs-CZ" sz="2400" b="1" i="1" u="sng" dirty="0" smtClean="0">
                <a:solidFill>
                  <a:schemeClr val="folHlink"/>
                </a:solidFill>
                <a:latin typeface="Times New Roman" pitchFamily="18" charset="0"/>
              </a:rPr>
              <a:t>;</a:t>
            </a:r>
          </a:p>
          <a:p>
            <a:pPr marL="0" indent="0" eaLnBrk="1" hangingPunct="1">
              <a:lnSpc>
                <a:spcPct val="110000"/>
              </a:lnSpc>
              <a:spcBef>
                <a:spcPts val="600"/>
              </a:spcBef>
              <a:spcAft>
                <a:spcPts val="1800"/>
              </a:spcAft>
              <a:buFont typeface="Wingdings" pitchFamily="2" charset="2"/>
              <a:buNone/>
              <a:tabLst>
                <a:tab pos="533400" algn="l"/>
                <a:tab pos="2781300" algn="l"/>
                <a:tab pos="8343900" algn="r"/>
              </a:tabLst>
              <a:defRPr/>
            </a:pPr>
            <a:r>
              <a:rPr lang="cs-CZ" sz="2400" i="1" dirty="0" smtClean="0">
                <a:latin typeface="Times New Roman" pitchFamily="18" charset="0"/>
              </a:rPr>
              <a:t>Označuje se symbolem </a:t>
            </a:r>
            <a:r>
              <a:rPr lang="cs-CZ" sz="2400" b="1" i="1" dirty="0" err="1" smtClean="0">
                <a:solidFill>
                  <a:srgbClr val="00B050"/>
                </a:solidFill>
                <a:latin typeface="Times New Roman" pitchFamily="18" charset="0"/>
              </a:rPr>
              <a:t>pú</a:t>
            </a:r>
            <a:r>
              <a:rPr lang="cs-CZ" sz="2400" b="1" i="1" dirty="0" smtClean="0">
                <a:latin typeface="Times New Roman" pitchFamily="18" charset="0"/>
              </a:rPr>
              <a:t>  </a:t>
            </a:r>
            <a:r>
              <a:rPr lang="cs-CZ" sz="2400" i="1" dirty="0" smtClean="0">
                <a:latin typeface="Times New Roman" pitchFamily="18" charset="0"/>
              </a:rPr>
              <a:t>[</a:t>
            </a:r>
            <a:r>
              <a:rPr lang="cs-CZ" sz="2400" i="1" dirty="0" err="1" smtClean="0">
                <a:latin typeface="Times New Roman" pitchFamily="18" charset="0"/>
              </a:rPr>
              <a:t>kč</a:t>
            </a:r>
            <a:r>
              <a:rPr lang="cs-CZ" sz="2400" i="1" dirty="0" smtClean="0">
                <a:latin typeface="Times New Roman" pitchFamily="18" charset="0"/>
              </a:rPr>
              <a:t>/ks, Kč/m, Kč/kg, Kč/m</a:t>
            </a:r>
            <a:r>
              <a:rPr lang="cs-CZ" sz="2400" i="1" baseline="30000" dirty="0" smtClean="0">
                <a:latin typeface="Times New Roman" pitchFamily="18" charset="0"/>
              </a:rPr>
              <a:t>2</a:t>
            </a:r>
            <a:r>
              <a:rPr lang="cs-CZ" sz="2400" i="1" dirty="0" smtClean="0">
                <a:latin typeface="Times New Roman" pitchFamily="18" charset="0"/>
              </a:rPr>
              <a:t>, </a:t>
            </a:r>
            <a:r>
              <a:rPr lang="cs-CZ" sz="2400" i="1" dirty="0" err="1" smtClean="0">
                <a:latin typeface="Times New Roman" pitchFamily="18" charset="0"/>
              </a:rPr>
              <a:t>Kč</a:t>
            </a:r>
            <a:r>
              <a:rPr lang="cs-CZ" sz="2400" i="1" dirty="0" smtClean="0">
                <a:latin typeface="Times New Roman" pitchFamily="18" charset="0"/>
              </a:rPr>
              <a:t>/kWh ….]</a:t>
            </a:r>
            <a:endParaRPr lang="cs-CZ" sz="2400" b="1" i="1" dirty="0" smtClean="0">
              <a:latin typeface="Times New Roman" pitchFamily="18" charset="0"/>
            </a:endParaRPr>
          </a:p>
          <a:p>
            <a:pPr marL="0" indent="0" eaLnBrk="1" hangingPunct="1">
              <a:lnSpc>
                <a:spcPct val="120000"/>
              </a:lnSpc>
              <a:spcBef>
                <a:spcPts val="600"/>
              </a:spcBef>
              <a:spcAft>
                <a:spcPts val="600"/>
              </a:spcAft>
              <a:buFont typeface="Wingdings" pitchFamily="2" charset="2"/>
              <a:buNone/>
              <a:tabLst>
                <a:tab pos="533400" algn="l"/>
                <a:tab pos="2781300" algn="l"/>
                <a:tab pos="8343900" algn="r"/>
              </a:tabLst>
              <a:defRPr/>
            </a:pPr>
            <a:r>
              <a:rPr lang="cs-CZ" sz="2400" i="1" u="sng" dirty="0" smtClean="0">
                <a:latin typeface="Times New Roman" pitchFamily="18" charset="0"/>
              </a:rPr>
              <a:t>PŘÍSPĚVEK NA ÚHRADU FIXNÍCH NÁKLADŮ A ZISKU JE ROZDÍLEM MEZI  TRŽBAMI </a:t>
            </a:r>
            <a:r>
              <a:rPr lang="cs-CZ" sz="2400" b="1" i="1" u="sng" dirty="0" smtClean="0">
                <a:solidFill>
                  <a:srgbClr val="00B050"/>
                </a:solidFill>
                <a:latin typeface="Times New Roman" pitchFamily="18" charset="0"/>
              </a:rPr>
              <a:t>(T)</a:t>
            </a:r>
            <a:r>
              <a:rPr lang="cs-CZ" sz="2400" i="1" u="sng" dirty="0" smtClean="0">
                <a:latin typeface="Times New Roman" pitchFamily="18" charset="0"/>
              </a:rPr>
              <a:t> A CELKOVOU VÝŠI VARIABILNÍCH NÁKLADŮ </a:t>
            </a:r>
            <a:r>
              <a:rPr lang="cs-CZ" sz="2400" b="1" i="1" u="sng" dirty="0" smtClean="0">
                <a:solidFill>
                  <a:srgbClr val="00B050"/>
                </a:solidFill>
                <a:latin typeface="Times New Roman" pitchFamily="18" charset="0"/>
              </a:rPr>
              <a:t>(N</a:t>
            </a:r>
            <a:r>
              <a:rPr lang="cs-CZ" sz="2400" b="1" i="1" u="sng" baseline="-25000" dirty="0" smtClean="0">
                <a:solidFill>
                  <a:srgbClr val="00B050"/>
                </a:solidFill>
                <a:latin typeface="Times New Roman" pitchFamily="18" charset="0"/>
              </a:rPr>
              <a:t>V</a:t>
            </a:r>
            <a:r>
              <a:rPr lang="cs-CZ" sz="2400" b="1" i="1" u="sng" dirty="0" smtClean="0">
                <a:solidFill>
                  <a:srgbClr val="00B050"/>
                </a:solidFill>
                <a:latin typeface="Times New Roman" pitchFamily="18" charset="0"/>
              </a:rPr>
              <a:t>)</a:t>
            </a:r>
          </a:p>
          <a:p>
            <a:pPr marL="0" indent="0" eaLnBrk="1" hangingPunct="1">
              <a:lnSpc>
                <a:spcPct val="120000"/>
              </a:lnSpc>
              <a:spcBef>
                <a:spcPts val="600"/>
              </a:spcBef>
              <a:spcAft>
                <a:spcPts val="600"/>
              </a:spcAft>
              <a:buFont typeface="Wingdings" pitchFamily="2" charset="2"/>
              <a:buNone/>
              <a:tabLst>
                <a:tab pos="533400" algn="l"/>
                <a:tab pos="2781300" algn="l"/>
                <a:tab pos="8343900" algn="r"/>
              </a:tabLst>
              <a:defRPr/>
            </a:pPr>
            <a:r>
              <a:rPr lang="cs-CZ" sz="2400" i="1" dirty="0" smtClean="0">
                <a:latin typeface="Times New Roman" pitchFamily="18" charset="0"/>
              </a:rPr>
              <a:t>OZNAČUJE SE SYMBOLEM </a:t>
            </a:r>
            <a:r>
              <a:rPr lang="cs-CZ" sz="2400" b="1" i="1" dirty="0" smtClean="0">
                <a:solidFill>
                  <a:srgbClr val="00B050"/>
                </a:solidFill>
                <a:latin typeface="Times New Roman" pitchFamily="18" charset="0"/>
              </a:rPr>
              <a:t>PÚ</a:t>
            </a:r>
            <a:r>
              <a:rPr lang="cs-CZ" sz="2400" b="1" i="1" dirty="0" smtClean="0">
                <a:latin typeface="Times New Roman" pitchFamily="18" charset="0"/>
              </a:rPr>
              <a:t>  </a:t>
            </a:r>
            <a:r>
              <a:rPr lang="cs-CZ" sz="2400" i="1" dirty="0" smtClean="0">
                <a:latin typeface="Times New Roman" pitchFamily="18" charset="0"/>
              </a:rPr>
              <a:t>[KČ]</a:t>
            </a:r>
            <a:endParaRPr lang="cs-CZ" sz="2400" b="1" i="1" dirty="0" smtClean="0">
              <a:latin typeface="Times New Roman" pitchFamily="18" charset="0"/>
            </a:endParaRPr>
          </a:p>
        </p:txBody>
      </p:sp>
    </p:spTree>
    <p:extLst>
      <p:ext uri="{BB962C8B-B14F-4D97-AF65-F5344CB8AC3E}">
        <p14:creationId xmlns:p14="http://schemas.microsoft.com/office/powerpoint/2010/main" val="275567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457200" y="188913"/>
            <a:ext cx="8229600" cy="863600"/>
          </a:xfrm>
        </p:spPr>
        <p:txBody>
          <a:bodyPr>
            <a:normAutofit/>
          </a:bodyPr>
          <a:lstStyle/>
          <a:p>
            <a:pPr eaLnBrk="1" hangingPunct="1">
              <a:defRPr/>
            </a:pPr>
            <a:r>
              <a:rPr lang="cs-CZ" sz="2800" b="1" i="1" dirty="0" smtClean="0">
                <a:latin typeface="Times New Roman" pitchFamily="18" charset="0"/>
              </a:rPr>
              <a:t>Ekonomická podstata ukazatele příspěvek na úhradu</a:t>
            </a:r>
          </a:p>
        </p:txBody>
      </p:sp>
      <p:sp>
        <p:nvSpPr>
          <p:cNvPr id="165891" name="Rectangle 3"/>
          <p:cNvSpPr>
            <a:spLocks noGrp="1" noChangeArrowheads="1"/>
          </p:cNvSpPr>
          <p:nvPr>
            <p:ph type="body" idx="1"/>
          </p:nvPr>
        </p:nvSpPr>
        <p:spPr>
          <a:xfrm>
            <a:off x="214313" y="1196975"/>
            <a:ext cx="8929687" cy="5661025"/>
          </a:xfrm>
        </p:spPr>
        <p:txBody>
          <a:bodyPr>
            <a:normAutofit fontScale="92500"/>
          </a:bodyPr>
          <a:lstStyle/>
          <a:p>
            <a:pPr marL="0" indent="0" eaLnBrk="1" hangingPunct="1">
              <a:lnSpc>
                <a:spcPct val="120000"/>
              </a:lnSpc>
              <a:spcBef>
                <a:spcPct val="50000"/>
              </a:spcBef>
              <a:spcAft>
                <a:spcPct val="50000"/>
              </a:spcAft>
              <a:buClr>
                <a:srgbClr val="00B050"/>
              </a:buClr>
              <a:buSzPct val="101000"/>
              <a:buFont typeface="Wingdings" pitchFamily="2" charset="2"/>
              <a:buChar char="q"/>
              <a:tabLst>
                <a:tab pos="628650" algn="l"/>
              </a:tabLst>
              <a:defRPr/>
            </a:pPr>
            <a:r>
              <a:rPr lang="cs-CZ" dirty="0" smtClean="0"/>
              <a:t>	</a:t>
            </a:r>
            <a:r>
              <a:rPr lang="cs-CZ" sz="2600" dirty="0" smtClean="0">
                <a:latin typeface="Times New Roman" pitchFamily="18" charset="0"/>
              </a:rPr>
              <a:t>Vztahy mezi veličinami náklady, výnosy, příspěvek na 	úhradu, výsledek hospodaření (zisk) a objem produkce jsou 	komplexně pojaty v rovnici </a:t>
            </a:r>
            <a:r>
              <a:rPr lang="cs-CZ" sz="2600" i="1" dirty="0" smtClean="0">
                <a:latin typeface="Times New Roman" pitchFamily="18" charset="0"/>
              </a:rPr>
              <a:t>(1).</a:t>
            </a:r>
            <a:r>
              <a:rPr lang="cs-CZ" sz="2600" dirty="0" smtClean="0">
                <a:latin typeface="Times New Roman" pitchFamily="18" charset="0"/>
              </a:rPr>
              <a:t> </a:t>
            </a:r>
          </a:p>
          <a:p>
            <a:pPr marL="0" indent="0" eaLnBrk="1" hangingPunct="1">
              <a:lnSpc>
                <a:spcPct val="120000"/>
              </a:lnSpc>
              <a:spcBef>
                <a:spcPct val="50000"/>
              </a:spcBef>
              <a:spcAft>
                <a:spcPct val="50000"/>
              </a:spcAft>
              <a:buClr>
                <a:srgbClr val="00B050"/>
              </a:buClr>
              <a:buSzPct val="101000"/>
              <a:buFont typeface="Wingdings" pitchFamily="2" charset="2"/>
              <a:buChar char="q"/>
              <a:tabLst>
                <a:tab pos="628650" algn="l"/>
              </a:tabLst>
              <a:defRPr/>
            </a:pPr>
            <a:r>
              <a:rPr lang="cs-CZ" sz="2600" dirty="0" smtClean="0">
                <a:latin typeface="Times New Roman" pitchFamily="18" charset="0"/>
              </a:rPr>
              <a:t>	Grafická interpretace zmíněné rovnice se označuje jako 	</a:t>
            </a:r>
            <a:r>
              <a:rPr lang="cs-CZ" sz="2600" i="1" dirty="0" smtClean="0">
                <a:solidFill>
                  <a:srgbClr val="00B050"/>
                </a:solidFill>
                <a:latin typeface="Times New Roman" pitchFamily="18" charset="0"/>
              </a:rPr>
              <a:t>diagram bodu zvratu</a:t>
            </a:r>
            <a:r>
              <a:rPr lang="cs-CZ" sz="2600" dirty="0" smtClean="0">
                <a:solidFill>
                  <a:srgbClr val="00B050"/>
                </a:solidFill>
                <a:latin typeface="Times New Roman" pitchFamily="18" charset="0"/>
              </a:rPr>
              <a:t>. </a:t>
            </a:r>
            <a:r>
              <a:rPr lang="cs-CZ" sz="2600" dirty="0" smtClean="0">
                <a:latin typeface="Times New Roman" pitchFamily="18" charset="0"/>
              </a:rPr>
              <a:t>Analýza diagramu bodu zvratu 	umožňuje 	managementu firem orientaci v budoucím hospodaření jimi 	řízených podnikatelských subjektů, včetně postupů, které povedou 	k jeho ovlivnění. </a:t>
            </a:r>
          </a:p>
          <a:p>
            <a:pPr marL="0" indent="0" eaLnBrk="1" hangingPunct="1">
              <a:lnSpc>
                <a:spcPct val="120000"/>
              </a:lnSpc>
              <a:spcBef>
                <a:spcPct val="50000"/>
              </a:spcBef>
              <a:spcAft>
                <a:spcPct val="50000"/>
              </a:spcAft>
              <a:buClr>
                <a:srgbClr val="00B050"/>
              </a:buClr>
              <a:buSzPct val="101000"/>
              <a:buFont typeface="Wingdings" pitchFamily="2" charset="2"/>
              <a:buChar char="q"/>
              <a:tabLst>
                <a:tab pos="628650" algn="l"/>
              </a:tabLst>
              <a:defRPr/>
            </a:pPr>
            <a:r>
              <a:rPr lang="cs-CZ" sz="2600" dirty="0" smtClean="0">
                <a:latin typeface="Times New Roman" pitchFamily="18" charset="0"/>
              </a:rPr>
              <a:t>	Tuto orientaci významným způsobem usnadňuje využití 	příspěvku na úhradu, který je součástí výše uvedené rovnice 	</a:t>
            </a:r>
            <a:r>
              <a:rPr lang="cs-CZ" sz="2600" i="1" dirty="0" smtClean="0">
                <a:latin typeface="Times New Roman" pitchFamily="18" charset="0"/>
              </a:rPr>
              <a:t>(1).</a:t>
            </a:r>
            <a:r>
              <a:rPr lang="cs-CZ" sz="2600" dirty="0" smtClean="0">
                <a:latin typeface="Times New Roman" pitchFamily="18" charset="0"/>
              </a:rPr>
              <a:t> </a:t>
            </a:r>
          </a:p>
        </p:txBody>
      </p:sp>
    </p:spTree>
    <p:extLst>
      <p:ext uri="{BB962C8B-B14F-4D97-AF65-F5344CB8AC3E}">
        <p14:creationId xmlns:p14="http://schemas.microsoft.com/office/powerpoint/2010/main" val="3725425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67" name="Rectangle 55"/>
          <p:cNvSpPr>
            <a:spLocks noGrp="1" noChangeArrowheads="1"/>
          </p:cNvSpPr>
          <p:nvPr>
            <p:ph type="title"/>
          </p:nvPr>
        </p:nvSpPr>
        <p:spPr>
          <a:xfrm>
            <a:off x="457200" y="116632"/>
            <a:ext cx="8229600" cy="1301006"/>
          </a:xfrm>
        </p:spPr>
        <p:txBody>
          <a:bodyPr>
            <a:normAutofit/>
          </a:bodyPr>
          <a:lstStyle/>
          <a:p>
            <a:pPr eaLnBrk="1" hangingPunct="1">
              <a:defRPr/>
            </a:pPr>
            <a:r>
              <a:rPr lang="cs-CZ" sz="2800" b="1" i="1" dirty="0" smtClean="0">
                <a:solidFill>
                  <a:schemeClr val="tx2"/>
                </a:solidFill>
                <a:latin typeface="Times New Roman" pitchFamily="18" charset="0"/>
              </a:rPr>
              <a:t>Diagram bodu zvratu s vyznačením hodnot příspěvku na úhradu</a:t>
            </a:r>
          </a:p>
        </p:txBody>
      </p:sp>
      <p:graphicFrame>
        <p:nvGraphicFramePr>
          <p:cNvPr id="1026" name="Object 54"/>
          <p:cNvGraphicFramePr>
            <a:graphicFrameLocks noGrp="1" noChangeAspect="1"/>
          </p:cNvGraphicFramePr>
          <p:nvPr>
            <p:ph idx="1"/>
            <p:extLst>
              <p:ext uri="{D42A27DB-BD31-4B8C-83A1-F6EECF244321}">
                <p14:modId xmlns:p14="http://schemas.microsoft.com/office/powerpoint/2010/main" val="407710458"/>
              </p:ext>
            </p:extLst>
          </p:nvPr>
        </p:nvGraphicFramePr>
        <p:xfrm>
          <a:off x="304800" y="1196752"/>
          <a:ext cx="8382000" cy="5619750"/>
        </p:xfrm>
        <a:graphic>
          <a:graphicData uri="http://schemas.openxmlformats.org/presentationml/2006/ole">
            <mc:AlternateContent xmlns:mc="http://schemas.openxmlformats.org/markup-compatibility/2006">
              <mc:Choice xmlns:v="urn:schemas-microsoft-com:vml" Requires="v">
                <p:oleObj spid="_x0000_s61450" name="Document" r:id="rId3" imgW="5767480" imgH="3874258" progId="Word.Document.8">
                  <p:embed/>
                </p:oleObj>
              </mc:Choice>
              <mc:Fallback>
                <p:oleObj name="Document" r:id="rId3" imgW="5767480" imgH="3874258" progId="Word.Document.8">
                  <p:embed/>
                  <p:pic>
                    <p:nvPicPr>
                      <p:cNvPr id="1026" name="Object 54"/>
                      <p:cNvPicPr>
                        <a:picLocks noGrp="1" noChangeAspect="1" noChangeArrowheads="1"/>
                      </p:cNvPicPr>
                      <p:nvPr/>
                    </p:nvPicPr>
                    <p:blipFill>
                      <a:blip r:embed="rId4"/>
                      <a:srcRect/>
                      <a:stretch>
                        <a:fillRect/>
                      </a:stretch>
                    </p:blipFill>
                    <p:spPr bwMode="auto">
                      <a:xfrm>
                        <a:off x="304800" y="1196752"/>
                        <a:ext cx="8382000" cy="561975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3225214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1" name="Rectangle 5"/>
          <p:cNvSpPr>
            <a:spLocks noGrp="1" noChangeArrowheads="1"/>
          </p:cNvSpPr>
          <p:nvPr>
            <p:ph type="title"/>
          </p:nvPr>
        </p:nvSpPr>
        <p:spPr>
          <a:xfrm>
            <a:off x="457200" y="0"/>
            <a:ext cx="8229600" cy="1052736"/>
          </a:xfrm>
        </p:spPr>
        <p:txBody>
          <a:bodyPr>
            <a:normAutofit/>
          </a:bodyPr>
          <a:lstStyle/>
          <a:p>
            <a:pPr eaLnBrk="1" hangingPunct="1">
              <a:defRPr/>
            </a:pPr>
            <a:r>
              <a:rPr lang="cs-CZ" sz="2800" b="1" i="1" dirty="0" smtClean="0">
                <a:solidFill>
                  <a:schemeClr val="tx2"/>
                </a:solidFill>
                <a:latin typeface="Times New Roman" pitchFamily="18" charset="0"/>
              </a:rPr>
              <a:t>Diagram bodu zvratu s využitím příspěvku na úhradu</a:t>
            </a:r>
          </a:p>
        </p:txBody>
      </p:sp>
      <p:graphicFrame>
        <p:nvGraphicFramePr>
          <p:cNvPr id="2050" name="Object 3"/>
          <p:cNvGraphicFramePr>
            <a:graphicFrameLocks noChangeAspect="1"/>
          </p:cNvGraphicFramePr>
          <p:nvPr>
            <p:extLst>
              <p:ext uri="{D42A27DB-BD31-4B8C-83A1-F6EECF244321}">
                <p14:modId xmlns:p14="http://schemas.microsoft.com/office/powerpoint/2010/main" val="701595357"/>
              </p:ext>
            </p:extLst>
          </p:nvPr>
        </p:nvGraphicFramePr>
        <p:xfrm>
          <a:off x="-180528" y="1038575"/>
          <a:ext cx="9144000" cy="5857875"/>
        </p:xfrm>
        <a:graphic>
          <a:graphicData uri="http://schemas.openxmlformats.org/presentationml/2006/ole">
            <mc:AlternateContent xmlns:mc="http://schemas.openxmlformats.org/markup-compatibility/2006">
              <mc:Choice xmlns:v="urn:schemas-microsoft-com:vml" Requires="v">
                <p:oleObj spid="_x0000_s62474" name="Dokument" r:id="rId3" imgW="5963772" imgH="3657607" progId="Word.Document.8">
                  <p:embed/>
                </p:oleObj>
              </mc:Choice>
              <mc:Fallback>
                <p:oleObj name="Dokument" r:id="rId3" imgW="5963772" imgH="3657607" progId="Word.Document.8">
                  <p:embed/>
                  <p:pic>
                    <p:nvPicPr>
                      <p:cNvPr id="20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528" y="1038575"/>
                        <a:ext cx="9144000" cy="5857875"/>
                      </a:xfrm>
                      <a:prstGeom prst="rect">
                        <a:avLst/>
                      </a:prstGeom>
                      <a:solidFill>
                        <a:schemeClr val="bg1"/>
                      </a:solidFill>
                      <a:ln w="9525">
                        <a:solidFill>
                          <a:schemeClr val="tx2"/>
                        </a:solidFill>
                        <a:miter lim="800000"/>
                        <a:headEnd/>
                        <a:tailEnd/>
                      </a:ln>
                    </p:spPr>
                  </p:pic>
                </p:oleObj>
              </mc:Fallback>
            </mc:AlternateContent>
          </a:graphicData>
        </a:graphic>
      </p:graphicFrame>
    </p:spTree>
    <p:extLst>
      <p:ext uri="{BB962C8B-B14F-4D97-AF65-F5344CB8AC3E}">
        <p14:creationId xmlns:p14="http://schemas.microsoft.com/office/powerpoint/2010/main" val="3336537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VZOR">
  <a:themeElements>
    <a:clrScheme name="VZOR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VZOR">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ZOR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VZOR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VZOR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VZOR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VZOR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VZOR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VZOR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VZOR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VZOR</Template>
  <TotalTime>2475</TotalTime>
  <Words>534</Words>
  <Application>Microsoft Office PowerPoint</Application>
  <PresentationFormat>Předvádění na obrazovce (4:3)</PresentationFormat>
  <Paragraphs>65</Paragraphs>
  <Slides>26</Slides>
  <Notes>0</Notes>
  <HiddenSlides>0</HiddenSlides>
  <MMClips>0</MMClips>
  <ScaleCrop>false</ScaleCrop>
  <HeadingPairs>
    <vt:vector size="8" baseType="variant">
      <vt:variant>
        <vt:lpstr>Použitá písma</vt:lpstr>
      </vt:variant>
      <vt:variant>
        <vt:i4>5</vt:i4>
      </vt:variant>
      <vt:variant>
        <vt:lpstr>Motiv</vt:lpstr>
      </vt:variant>
      <vt:variant>
        <vt:i4>2</vt:i4>
      </vt:variant>
      <vt:variant>
        <vt:lpstr>Vložené servery OLE</vt:lpstr>
      </vt:variant>
      <vt:variant>
        <vt:i4>3</vt:i4>
      </vt:variant>
      <vt:variant>
        <vt:lpstr>Nadpisy snímků</vt:lpstr>
      </vt:variant>
      <vt:variant>
        <vt:i4>26</vt:i4>
      </vt:variant>
    </vt:vector>
  </HeadingPairs>
  <TitlesOfParts>
    <vt:vector size="36" baseType="lpstr">
      <vt:lpstr>Arial</vt:lpstr>
      <vt:lpstr>Calibri</vt:lpstr>
      <vt:lpstr>Tahoma</vt:lpstr>
      <vt:lpstr>Times New Roman</vt:lpstr>
      <vt:lpstr>Wingdings</vt:lpstr>
      <vt:lpstr>VZOR</vt:lpstr>
      <vt:lpstr>Motiv sady Office</vt:lpstr>
      <vt:lpstr>Document</vt:lpstr>
      <vt:lpstr>Dokument</vt:lpstr>
      <vt:lpstr>Dokument Microsoft Wordu</vt:lpstr>
      <vt:lpstr>Příspěvek na úhradu fixních nákladů a zisku. Definice, význam.  Příspěvek na úhradu v diagramu bodu zvratu  a jeho využití v ekonomické praxi.</vt:lpstr>
      <vt:lpstr>Ekonomická podstata ukazatele příspěvek na úhradu</vt:lpstr>
      <vt:lpstr>Ekonomická podstata ukazatele příspěvek na úhradu</vt:lpstr>
      <vt:lpstr>Ekonomická podstata ukazatele příspěvek na úhradu</vt:lpstr>
      <vt:lpstr>Ekonomická podstata ukazatele příspěvek na úhradu</vt:lpstr>
      <vt:lpstr>Ekonomická podstata ukazatele příspěvek na úhradu</vt:lpstr>
      <vt:lpstr>Ekonomická podstata ukazatele příspěvek na úhradu</vt:lpstr>
      <vt:lpstr>Diagram bodu zvratu s vyznačením hodnot příspěvku na úhradu</vt:lpstr>
      <vt:lpstr>Diagram bodu zvratu s využitím příspěvku na úhradu</vt:lpstr>
      <vt:lpstr>Příklad využití příspěvku na úhradu v modelové situaci 1/4 </vt:lpstr>
      <vt:lpstr>Výrobce a zároveň prodejce „valašských frgálů“ vykazoval při prodeji 10 000 ks výrobků měsíčně výsledek hospodaření (zisk) ve výši 20 000 Kč. Fixní náklady spojené s výrobou a prodejem frgálů činily 100 000 Kč měsíčně.  V letošním roce výrobce předpokládá, že s ohledem na tíživější hospodářskou situaci budou měsíce, kdy se prodá pouze  5 000 ks frgálů a fixní náklady zůstanou na úrovni 100 000 Kč. S jakým výsledkem hospodaření může majitel výrobny za těchto podmínek počítat?  Nabízí se jednoduché, ale současně chybné řešení …</vt:lpstr>
      <vt:lpstr>Řešení?</vt:lpstr>
      <vt:lpstr>Výrobce a zároveň prodejce „valašských frgálů“ vykazoval při prodeji 10 000 ks výrobků měsíčně výsledek hospodaření (zisk) ve výši 20 000 Kč. Fixní náklady spojené s výrobou a prodejem frgálů činily 100 000 Kč měsíčně.  V letošním roce výrobce předpokládá, že s ohledem na tíživější hospodářskou situaci budou měsíce, kdy se prodá pouze  5 000 ks frgálů a fixní náklady zůstanou na úrovni 100 000 Kč. S jakým výsledkem hospodaření může majitel výrobny za těchto podmínek počítat?</vt:lpstr>
      <vt:lpstr>Příklad: 2/4</vt:lpstr>
      <vt:lpstr>Výrobce autopotahů, firma „Perfekta s. r. o.“ vykázala v měsíci lednu letošního roku výsledek hospodaření v podobě ztráty ve výši 119 300 Kč (VH = – 119  300 Kč) při měsíční produkci 450 ks autopotahů. V měsíci březnu je očekáván rovněž ztrátový výsledek hospodaření v hodnotě: – 95 000 Kč při výrobě 540 ks výrobků. Načrtněte diagram bodu zvratu a vyznačte v něm schematicky (přibližně) údaje o výsledku hospodaření a výrobách v měsíci lednu a březnu</vt:lpstr>
      <vt:lpstr>Výrobce autopotahů, firma „Perfekta s. r. o.“ vykázala v měsíci lednu letošního roku výsledek hospodaření v podobě ztráty ve výši 119 300 Kč (VH = – 119  300 Kč) při měsíční produkci 450 ks autopotahů. V měsíci březnu je očekáván rovněž ztrátový výsledek hospodaření v hodnotě: – 95 000 Kč při výrobě 540 ks výrobků. S jakou hodnotou příspěvku na úhradu (pú) může výrobce autopotahů kalkulovat?</vt:lpstr>
      <vt:lpstr>Výrobce autopotahů, firma „Perfekta s. r. o.“ vykázala v měsíci lednu letošního roku výsledek hospodaření v podobě ztráty ve výši 119 300 Kč (VH = – 119  300 Kč) při měsíční produkci 450 ks autopotahů. V měsíci březnu je očekáván rovněž ztrátový výsledek hospodaření v hodnotě: – 95 000 Kč při výrobě 540 ks výrobků. Jaká měsíční výše fixních nákladů zatěžuje hospodářskou činnost firmy „Prefekta“? </vt:lpstr>
      <vt:lpstr>Výrobce autopotahů, firma „Perfekta s. r. o.“ vykázala v měsíci lednu letošního roku výsledek hospodaření v podobě ztráty ve výši 119 300 Kč (VH = – 119  300 Kč) při měsíční produkci 450 ks autopotahů. V měsíci březnu je očekáván rovněž ztrátový výsledek hospodaření v hodnotě: – 95 000 Kč při výrobě 540 ks výrobků. Jaká produkce autopotahů zaručí výrobci dosažení bodu zvratu? </vt:lpstr>
      <vt:lpstr>Příklad:3/4</vt:lpstr>
      <vt:lpstr>Firma „Kosmetika s. r. o.“ vyrábí šampóny na vlasy značky „Tania“ v plastových obalech o obsahu 500 ml. Při měsíční produkci 20 000 ks šampónů vykazovala firma za měsíční období výsledek hospodaření (zisk před zdaněním) v hodnotě 12 000 Kč. Fixní náklady za výše uvedené období činily 200 000 Kč. Racionalizací výkonu výrobní linky došlo k nárůstu měsíční výroby na 30 000 ks šampónů, přičemž výše fixních nákladů zůstala na úrovni 200 000 Kč za měsíc. Vypočítejte, s jakým výsledkem hospodaření (ziskem) může za těchto podmínek firma počítat? Nabízí se jednoduché, ale současně chybné řešení …</vt:lpstr>
      <vt:lpstr>Firma „Kosmetika s. r. o.“ vyrábí šampóny na vlasy značky „Tania“ v plastových obalech o obsahu 500 ml. Při měsíční produkci 20 000 ks šampónů vykazovala firma za měsíční období výsledek hospodaření (zisk před zdaněním) v hodnotě 12 000 Kč. Fixní náklady za výše uvedené období činily 200 000 Kč. Racionalizací výkonu výrobní linky došlo k nárůstu měsíční výroby na 30 000 ks šampónů, přičemž výše fixních nákladů zůstala na úrovni 200 000 Kč za měsíc. Vypočítejte, s jakým výsledkem hospodaření (ziskem) může za těchto podmínek firma počítat? </vt:lpstr>
      <vt:lpstr>Firma „Kosmetika s. r. o.“ vyrábí šampóny na vlasy značky „Tania“ v plastových obalech o obsahu 500 ml. Při měsíční produkci 20 000 ks šampónů vykazovala firma za měsíční období výsledek hospodaření (zisk před zdaněním) v hodnotě 12 000 Kč. Fixní náklady za výše uvedené období činily 200 000 Kč. Racionalizací výkonu výrobní linky došlo k nárůstu měsíční výroby na 30 000 ks šampónů, přičemž výše fixních nákladů zůstala na úrovni 200 000 Kč za měsíc. Stanovte produkci, která odpovídá bodu zvratu?</vt:lpstr>
      <vt:lpstr>Příklad:4/4</vt:lpstr>
      <vt:lpstr>Firma „Junior a. s.“ je výrobcem dětských jízdních kol. Management firmy má zjištěno z firemního účetnictví a provozní operativní evidence, že v situaci, kdy v průběhu celého měsíce se vyrábí pouze dětské jízdní kolo značky „Paprsek“, vykáže firma bod zvratu při výrobě 438 ks těchto jízdních kol. Dále je známo, že příspěvek na úhradu na jednotku produkce, tj. jedno jízdní kolo (pú) činí 1 100 Kč/ks. Nakreslete schematicky diagram bodu zvratu sestrojený pouze z příspěvku na úhradu (PÚ) a fixních nákladů (F).</vt:lpstr>
      <vt:lpstr>Firma „Junior a. s.“ je výrobcem dětských jízdních kol. Management firmy má zjištěno z firemního účetnictví a provozní operativní evidence, že v situaci, kdy v průběhu celého měsíce se vyrábí pouze dětské jízdní kolo značky „Paprsek“, vykáže firma bod zvratu při výrobě 438 ks těchto jízdních kol. Dále je známo, že příspěvek na úhradu na jednotku produkce, tj. jedno jízdní kolo (pú) činí 1 100 Kč/ks. S využitím vztahů platných mezi výsledkem hospodaření (VH) a  příspěvkem na úhradu (PÚ) určete, s jakým výsledkem hospodaření (VH) může kalkulovat management firmy, pokud v hodnoceném měsíci bylo  vyrobeno 560 ks jízdních kol značky „Paprsek“. </vt:lpstr>
      <vt:lpstr>Firma „Junior a. s.“ je výrobcem dětských jízdních kol. Management firmy má zjištěno z firemního účetnictví a provozní operativní evidence, že v situaci, kdy v průběhu celého měsíce se vyrábí pouze dětské jízdní kolo značky „Paprsek“, vykáže firma bod zvratu při výrobě 438 ks těchto jízdních kol. Dále je známo, že příspěvek na úhradu na jednotku produkce, tj. jedno jízdní kolo (pú) činí 1 100 Kč/ks. Za předpokladu, že cena jízdního kola (p) je dvojnásobkem jeho variabilních nákladů (v), stanovte cenu jízdního kola Junior</vt:lpstr>
    </vt:vector>
  </TitlesOfParts>
  <Company>SU OPF Karviná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Ekonomika podniku A</dc:title>
  <dc:creator>Karel Stelmach</dc:creator>
  <cp:lastModifiedBy>stelmach</cp:lastModifiedBy>
  <cp:revision>227</cp:revision>
  <dcterms:created xsi:type="dcterms:W3CDTF">2009-03-04T19:05:38Z</dcterms:created>
  <dcterms:modified xsi:type="dcterms:W3CDTF">2019-02-20T13:11:47Z</dcterms:modified>
</cp:coreProperties>
</file>