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3"/>
  </p:notesMasterIdLst>
  <p:sldIdLst>
    <p:sldId id="343" r:id="rId2"/>
    <p:sldId id="348" r:id="rId3"/>
    <p:sldId id="349" r:id="rId4"/>
    <p:sldId id="350" r:id="rId5"/>
    <p:sldId id="351" r:id="rId6"/>
    <p:sldId id="352" r:id="rId7"/>
    <p:sldId id="353" r:id="rId8"/>
    <p:sldId id="354" r:id="rId9"/>
    <p:sldId id="356" r:id="rId10"/>
    <p:sldId id="367" r:id="rId11"/>
    <p:sldId id="355" r:id="rId12"/>
    <p:sldId id="357" r:id="rId13"/>
    <p:sldId id="358" r:id="rId14"/>
    <p:sldId id="359" r:id="rId15"/>
    <p:sldId id="360" r:id="rId16"/>
    <p:sldId id="361" r:id="rId17"/>
    <p:sldId id="362" r:id="rId18"/>
    <p:sldId id="363" r:id="rId19"/>
    <p:sldId id="364" r:id="rId20"/>
    <p:sldId id="365" r:id="rId21"/>
    <p:sldId id="366"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8" autoAdjust="0"/>
    <p:restoredTop sz="94660" autoAdjust="0"/>
  </p:normalViewPr>
  <p:slideViewPr>
    <p:cSldViewPr>
      <p:cViewPr varScale="1">
        <p:scale>
          <a:sx n="113" d="100"/>
          <a:sy n="113" d="100"/>
        </p:scale>
        <p:origin x="-16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B8B6B-DAEC-497E-B4C2-305566F7F367}" type="datetimeFigureOut">
              <a:rPr lang="en-US"/>
              <a:pPr>
                <a:defRPr/>
              </a:pPr>
              <a:t>2/20/2019</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smtClean="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9648E8-DD37-42D2-8A54-C917DEA5F53D}" type="slidenum">
              <a:rPr lang="en-US"/>
              <a:pPr>
                <a:defRPr/>
              </a:pPr>
              <a:t>‹#›</a:t>
            </a:fld>
            <a:endParaRPr lang="en-US"/>
          </a:p>
        </p:txBody>
      </p:sp>
    </p:spTree>
    <p:extLst>
      <p:ext uri="{BB962C8B-B14F-4D97-AF65-F5344CB8AC3E}">
        <p14:creationId xmlns="" xmlns:p14="http://schemas.microsoft.com/office/powerpoint/2010/main" val="2323142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3B9648E8-DD37-42D2-8A54-C917DEA5F53D}"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3B9648E8-DD37-42D2-8A54-C917DEA5F53D}" type="slidenum">
              <a:rPr lang="en-US" smtClean="0"/>
              <a:pPr>
                <a:defRPr/>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3B9648E8-DD37-42D2-8A54-C917DEA5F53D}"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BBE8AC-4BC4-422A-A349-A92E3F75D2B3}" type="datetimeFigureOut">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20.2.2019</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ro zápatí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ro číslo snímk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970E87-AA00-459F-8C20-B247F3FC95A2}" type="slidenum">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 xmlns:p14="http://schemas.microsoft.com/office/powerpoint/2010/main" val="322388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US"/>
          </a:p>
        </p:txBody>
      </p:sp>
      <p:sp>
        <p:nvSpPr>
          <p:cNvPr id="3" name="Zástupný symbol pro zápatí 4"/>
          <p:cNvSpPr>
            <a:spLocks noGrp="1"/>
          </p:cNvSpPr>
          <p:nvPr>
            <p:ph type="ftr" sz="quarter" idx="11"/>
          </p:nvPr>
        </p:nvSpPr>
        <p:spPr/>
        <p:txBody>
          <a:bodyPr/>
          <a:lstStyle>
            <a:lvl1pPr>
              <a:defRPr/>
            </a:lvl1pPr>
          </a:lstStyle>
          <a:p>
            <a:pPr>
              <a:defRPr/>
            </a:pPr>
            <a:endParaRPr lang="en-US"/>
          </a:p>
        </p:txBody>
      </p:sp>
      <p:sp>
        <p:nvSpPr>
          <p:cNvPr id="4" name="Zástupný symbol pro číslo snímku 5"/>
          <p:cNvSpPr>
            <a:spLocks noGrp="1"/>
          </p:cNvSpPr>
          <p:nvPr>
            <p:ph type="sldNum" sz="quarter" idx="12"/>
          </p:nvPr>
        </p:nvSpPr>
        <p:spPr/>
        <p:txBody>
          <a:bodyPr/>
          <a:lstStyle>
            <a:lvl1pPr>
              <a:defRPr/>
            </a:lvl1pPr>
          </a:lstStyle>
          <a:p>
            <a:pPr>
              <a:defRPr/>
            </a:pPr>
            <a:fld id="{53451A84-E463-476E-8C7A-05B6E467D4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B55255C-493B-41B0-9690-B5FE4F783A04}"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BE8AC-4BC4-422A-A349-A92E3F75D2B3}" type="datetimeFigureOut">
              <a:rPr lang="cs-CZ" smtClean="0"/>
              <a:pPr/>
              <a:t>20.2.2019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70E87-AA00-459F-8C20-B247F3FC95A2}" type="slidenum">
              <a:rPr lang="cs-CZ" smtClean="0"/>
              <a:pPr/>
              <a:t>‹#›</a:t>
            </a:fld>
            <a:endParaRPr lang="cs-CZ"/>
          </a:p>
        </p:txBody>
      </p:sp>
    </p:spTree>
    <p:extLst>
      <p:ext uri="{BB962C8B-B14F-4D97-AF65-F5344CB8AC3E}">
        <p14:creationId xmlns="" xmlns:p14="http://schemas.microsoft.com/office/powerpoint/2010/main" val="53830739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Word_2007_Document2.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Dokument_aplikace_Microsoft_Office_Word_97-_20032.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Dokument_aplikace_Microsoft_Office_Word_97-_20033.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Dokument_aplikace_Microsoft_Office_Word_97-_20034.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Dokument_aplikace_Microsoft_Office_Word_97-_20035.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8.vml"/></Relationships>
</file>

<file path=ppt/slides/_rels/slide18.xml.rels><?xml version="1.0" encoding="UTF-8" standalone="yes"?>
<Relationships xmlns="http://schemas.openxmlformats.org/package/2006/relationships"><Relationship Id="rId3" Type="http://schemas.openxmlformats.org/officeDocument/2006/relationships/package" Target="../embeddings/Word_2007_Document3.docx"/><Relationship Id="rId2" Type="http://schemas.openxmlformats.org/officeDocument/2006/relationships/slideLayout" Target="../slideLayouts/slideLayout3.xml"/><Relationship Id="rId1" Type="http://schemas.openxmlformats.org/officeDocument/2006/relationships/vmlDrawing" Target="../drawings/vmlDrawing9.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0.vml"/><Relationship Id="rId4" Type="http://schemas.openxmlformats.org/officeDocument/2006/relationships/oleObject" Target="../embeddings/Dokument_aplikace_Microsoft_Office_Word_97-_20036.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1.vml"/><Relationship Id="rId4" Type="http://schemas.openxmlformats.org/officeDocument/2006/relationships/package" Target="../embeddings/Word_2007_Document4.docx"/></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2.vml"/><Relationship Id="rId4" Type="http://schemas.openxmlformats.org/officeDocument/2006/relationships/package" Target="../embeddings/Word_2007_Document5.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Dokument_aplikace_Microsoft_Office_Word_97-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Word_2007_Document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052736"/>
            <a:ext cx="8964488" cy="1470025"/>
          </a:xfrm>
        </p:spPr>
        <p:txBody>
          <a:bodyPr>
            <a:normAutofit/>
          </a:bodyPr>
          <a:lstStyle/>
          <a:p>
            <a:pPr marL="457200" indent="-11113" algn="l">
              <a:lnSpc>
                <a:spcPct val="80000"/>
              </a:lnSpc>
              <a:defRPr/>
            </a:pPr>
            <a:r>
              <a:rPr lang="cs-CZ" sz="2800" b="1" i="1" dirty="0" smtClean="0">
                <a:latin typeface="Times New Roman" pitchFamily="18" charset="0"/>
                <a:cs typeface="Times New Roman" pitchFamily="18" charset="0"/>
              </a:rPr>
              <a:t>Kalkulace s poměrovými čísly, kalkulace neúplných (variabilních) nákladů</a:t>
            </a:r>
            <a:endParaRPr lang="cs-CZ" sz="2800" b="1" i="1" dirty="0">
              <a:latin typeface="Times New Roman" pitchFamily="18" charset="0"/>
              <a:cs typeface="Times New Roman" pitchFamily="18" charset="0"/>
            </a:endParaRPr>
          </a:p>
        </p:txBody>
      </p:sp>
      <p:sp>
        <p:nvSpPr>
          <p:cNvPr id="3" name="Podnadpis 2"/>
          <p:cNvSpPr>
            <a:spLocks noGrp="1"/>
          </p:cNvSpPr>
          <p:nvPr>
            <p:ph type="subTitle" idx="1"/>
          </p:nvPr>
        </p:nvSpPr>
        <p:spPr/>
        <p:txBody>
          <a:bodyPr>
            <a:normAutofit/>
          </a:bodyPr>
          <a:lstStyle/>
          <a:p>
            <a:r>
              <a:rPr lang="cs-CZ" sz="2800" i="1" dirty="0" smtClean="0">
                <a:solidFill>
                  <a:schemeClr val="tx1"/>
                </a:solidFill>
                <a:latin typeface="Times New Roman" pitchFamily="18" charset="0"/>
                <a:cs typeface="Times New Roman" pitchFamily="18" charset="0"/>
              </a:rPr>
              <a:t>Seminář 5 z předmětu „Podniková ekonomika“</a:t>
            </a:r>
          </a:p>
          <a:p>
            <a:r>
              <a:rPr lang="cs-CZ" sz="2800" i="1" dirty="0" smtClean="0">
                <a:solidFill>
                  <a:schemeClr val="tx1"/>
                </a:solidFill>
                <a:latin typeface="Times New Roman" pitchFamily="18" charset="0"/>
                <a:cs typeface="Times New Roman" pitchFamily="18" charset="0"/>
              </a:rPr>
              <a:t>1</a:t>
            </a:r>
            <a:endParaRPr lang="cs-CZ" sz="2800" i="1"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9226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95288" y="188913"/>
            <a:ext cx="8229600" cy="647700"/>
          </a:xfrm>
        </p:spPr>
        <p:txBody>
          <a:bodyPr>
            <a:normAutofit fontScale="90000"/>
          </a:bodyPr>
          <a:lstStyle/>
          <a:p>
            <a:pPr>
              <a:defRPr/>
            </a:pPr>
            <a:r>
              <a:rPr lang="cs-CZ" sz="2800" b="1" i="1" dirty="0" smtClean="0">
                <a:solidFill>
                  <a:schemeClr val="bg1"/>
                </a:solidFill>
                <a:latin typeface="Times New Roman" pitchFamily="18" charset="0"/>
              </a:rPr>
              <a:t/>
            </a:r>
            <a:br>
              <a:rPr lang="cs-CZ" sz="2800" b="1" i="1" dirty="0" smtClean="0">
                <a:solidFill>
                  <a:schemeClr val="bg1"/>
                </a:solidFill>
                <a:latin typeface="Times New Roman" pitchFamily="18" charset="0"/>
              </a:rPr>
            </a:br>
            <a:r>
              <a:rPr lang="cs-CZ" sz="2800" b="1" i="1" dirty="0" smtClean="0">
                <a:latin typeface="Times New Roman" pitchFamily="18" charset="0"/>
              </a:rPr>
              <a:t>Příklad č. </a:t>
            </a:r>
            <a:r>
              <a:rPr lang="cs-CZ" sz="2800" b="1" i="1" dirty="0" smtClean="0">
                <a:latin typeface="Times New Roman" pitchFamily="18" charset="0"/>
              </a:rPr>
              <a:t>1/5b</a:t>
            </a:r>
            <a:r>
              <a:rPr lang="cs-CZ" sz="2800" b="1" i="1" dirty="0" smtClean="0">
                <a:latin typeface="Times New Roman" pitchFamily="18" charset="0"/>
              </a:rPr>
              <a:t/>
            </a:r>
            <a:br>
              <a:rPr lang="cs-CZ" sz="2800" b="1" i="1" dirty="0" smtClean="0">
                <a:latin typeface="Times New Roman" pitchFamily="18" charset="0"/>
              </a:rPr>
            </a:br>
            <a:endParaRPr lang="cs-CZ" sz="2800" b="1" i="1" dirty="0" smtClean="0">
              <a:solidFill>
                <a:schemeClr val="bg1"/>
              </a:solidFill>
              <a:effectLst>
                <a:outerShdw blurRad="38100" dist="38100" dir="2700000" algn="tl">
                  <a:srgbClr val="000000">
                    <a:alpha val="43137"/>
                  </a:srgbClr>
                </a:outerShdw>
              </a:effectLst>
              <a:latin typeface="Times New Roman" pitchFamily="18" charset="0"/>
            </a:endParaRPr>
          </a:p>
        </p:txBody>
      </p:sp>
      <p:sp>
        <p:nvSpPr>
          <p:cNvPr id="58371" name="Rectangle 3"/>
          <p:cNvSpPr>
            <a:spLocks noGrp="1" noChangeArrowheads="1"/>
          </p:cNvSpPr>
          <p:nvPr>
            <p:ph type="body" idx="4294967295"/>
          </p:nvPr>
        </p:nvSpPr>
        <p:spPr>
          <a:xfrm>
            <a:off x="142875" y="1052513"/>
            <a:ext cx="8750300" cy="5805487"/>
          </a:xfrm>
        </p:spPr>
        <p:txBody>
          <a:bodyPr/>
          <a:lstStyle/>
          <a:p>
            <a:pPr marL="0" indent="0">
              <a:lnSpc>
                <a:spcPct val="90000"/>
              </a:lnSpc>
              <a:spcBef>
                <a:spcPct val="30000"/>
              </a:spcBef>
              <a:spcAft>
                <a:spcPct val="30000"/>
              </a:spcAft>
              <a:buClr>
                <a:srgbClr val="FFC000"/>
              </a:buClr>
              <a:buNone/>
            </a:pPr>
            <a:endParaRPr lang="cs-CZ" sz="2400" dirty="0" smtClean="0">
              <a:latin typeface="Times New Roman" pitchFamily="18" charset="0"/>
            </a:endParaRPr>
          </a:p>
        </p:txBody>
      </p:sp>
      <p:graphicFrame>
        <p:nvGraphicFramePr>
          <p:cNvPr id="65540" name="Object 4"/>
          <p:cNvGraphicFramePr>
            <a:graphicFrameLocks noChangeAspect="1"/>
          </p:cNvGraphicFramePr>
          <p:nvPr/>
        </p:nvGraphicFramePr>
        <p:xfrm>
          <a:off x="363538" y="1255713"/>
          <a:ext cx="8416925" cy="4346575"/>
        </p:xfrm>
        <a:graphic>
          <a:graphicData uri="http://schemas.openxmlformats.org/presentationml/2006/ole">
            <p:oleObj spid="_x0000_s91138" name="Dokument" r:id="rId3" imgW="8416205" imgH="4347634"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a:xfrm>
            <a:off x="395288" y="188913"/>
            <a:ext cx="8229600" cy="792162"/>
          </a:xfrm>
        </p:spPr>
        <p:txBody>
          <a:bodyPr>
            <a:normAutofit fontScale="90000"/>
          </a:bodyPr>
          <a:lstStyle/>
          <a:p>
            <a:r>
              <a:rPr lang="cs-CZ" sz="3200" b="1" i="1" dirty="0" smtClean="0">
                <a:latin typeface="Times New Roman" pitchFamily="18" charset="0"/>
              </a:rPr>
              <a:t>Příklad č. </a:t>
            </a:r>
            <a:r>
              <a:rPr lang="cs-CZ" sz="3200" b="1" i="1" dirty="0" smtClean="0">
                <a:latin typeface="Times New Roman" pitchFamily="18" charset="0"/>
              </a:rPr>
              <a:t>1/5c</a:t>
            </a:r>
            <a:r>
              <a:rPr lang="cs-CZ" sz="3200" b="1" i="1" dirty="0" smtClean="0">
                <a:latin typeface="Times New Roman" pitchFamily="18" charset="0"/>
              </a:rPr>
              <a:t/>
            </a:r>
            <a:br>
              <a:rPr lang="cs-CZ" sz="3200" b="1" i="1" dirty="0" smtClean="0">
                <a:latin typeface="Times New Roman" pitchFamily="18" charset="0"/>
              </a:rPr>
            </a:br>
            <a:endParaRPr lang="cs-CZ" sz="3200" b="1" i="1" dirty="0" smtClean="0">
              <a:solidFill>
                <a:schemeClr val="bg1"/>
              </a:solidFill>
              <a:latin typeface="Times New Roman" pitchFamily="18" charset="0"/>
            </a:endParaRPr>
          </a:p>
        </p:txBody>
      </p:sp>
      <p:sp>
        <p:nvSpPr>
          <p:cNvPr id="8197"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endParaRPr lang="cs-CZ" sz="2400" dirty="0" smtClean="0">
              <a:latin typeface="Times New Roman" pitchFamily="18" charset="0"/>
            </a:endParaRPr>
          </a:p>
        </p:txBody>
      </p:sp>
      <p:graphicFrame>
        <p:nvGraphicFramePr>
          <p:cNvPr id="8194" name="Object 4"/>
          <p:cNvGraphicFramePr>
            <a:graphicFrameLocks noChangeAspect="1"/>
          </p:cNvGraphicFramePr>
          <p:nvPr/>
        </p:nvGraphicFramePr>
        <p:xfrm>
          <a:off x="322263" y="2493963"/>
          <a:ext cx="8478837" cy="4073525"/>
        </p:xfrm>
        <a:graphic>
          <a:graphicData uri="http://schemas.openxmlformats.org/presentationml/2006/ole">
            <p:oleObj spid="_x0000_s64514" name="Document" r:id="rId3" imgW="5874139" imgH="2843127" progId="Word.Documen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a:xfrm>
            <a:off x="395288" y="188913"/>
            <a:ext cx="8229600" cy="792162"/>
          </a:xfrm>
        </p:spPr>
        <p:txBody>
          <a:bodyPr>
            <a:normAutofit fontScale="90000"/>
          </a:bodyPr>
          <a:lstStyle/>
          <a:p>
            <a:r>
              <a:rPr lang="cs-CZ" sz="2800" b="1" i="1" dirty="0" smtClean="0">
                <a:latin typeface="Times New Roman" pitchFamily="18" charset="0"/>
              </a:rPr>
              <a:t>Příklad č. </a:t>
            </a:r>
            <a:r>
              <a:rPr lang="cs-CZ" sz="2800" b="1" i="1" dirty="0" smtClean="0">
                <a:latin typeface="Times New Roman" pitchFamily="18" charset="0"/>
              </a:rPr>
              <a:t>1/5c</a:t>
            </a:r>
            <a:r>
              <a:rPr lang="cs-CZ" sz="2800" b="1" i="1" dirty="0" smtClean="0">
                <a:latin typeface="Times New Roman" pitchFamily="18" charset="0"/>
              </a:rPr>
              <a:t/>
            </a:r>
            <a:br>
              <a:rPr lang="cs-CZ" sz="2800" b="1" i="1" dirty="0" smtClean="0">
                <a:latin typeface="Times New Roman" pitchFamily="18" charset="0"/>
              </a:rPr>
            </a:br>
            <a:endParaRPr lang="cs-CZ" sz="2800" b="1" i="1" dirty="0" smtClean="0">
              <a:solidFill>
                <a:schemeClr val="bg1"/>
              </a:solidFill>
              <a:latin typeface="Times New Roman" pitchFamily="18" charset="0"/>
            </a:endParaRPr>
          </a:p>
        </p:txBody>
      </p:sp>
      <p:sp>
        <p:nvSpPr>
          <p:cNvPr id="9221"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r>
              <a:rPr lang="cs-CZ" sz="2400" dirty="0" smtClean="0">
                <a:latin typeface="Times New Roman" pitchFamily="18" charset="0"/>
              </a:rPr>
              <a:t>Náklady na odpis lakovacího zařízení v hodnotě 86 400 Kč lze jednoznačně přiřadit 4 160 ks fiktivních výrobků, jak je naznačeno v následující tabulce: </a:t>
            </a:r>
          </a:p>
          <a:p>
            <a:pPr marL="0" indent="0" eaLnBrk="1" hangingPunct="1">
              <a:spcBef>
                <a:spcPct val="30000"/>
              </a:spcBef>
              <a:spcAft>
                <a:spcPct val="30000"/>
              </a:spcAft>
              <a:buClr>
                <a:srgbClr val="FFC000"/>
              </a:buClr>
              <a:buFont typeface="Wingdings" pitchFamily="2" charset="2"/>
              <a:buNone/>
            </a:pPr>
            <a:endParaRPr lang="cs-CZ" sz="2400" dirty="0" smtClean="0">
              <a:latin typeface="Times New Roman" pitchFamily="18" charset="0"/>
            </a:endParaRPr>
          </a:p>
        </p:txBody>
      </p:sp>
      <p:graphicFrame>
        <p:nvGraphicFramePr>
          <p:cNvPr id="9218" name="Object 4"/>
          <p:cNvGraphicFramePr>
            <a:graphicFrameLocks noChangeAspect="1"/>
          </p:cNvGraphicFramePr>
          <p:nvPr/>
        </p:nvGraphicFramePr>
        <p:xfrm>
          <a:off x="322263" y="2493963"/>
          <a:ext cx="8561387" cy="4103687"/>
        </p:xfrm>
        <a:graphic>
          <a:graphicData uri="http://schemas.openxmlformats.org/presentationml/2006/ole">
            <p:oleObj spid="_x0000_s66562" name="Document" r:id="rId3" imgW="5892813" imgH="2837719"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395288" y="404664"/>
            <a:ext cx="8229600" cy="936103"/>
          </a:xfrm>
        </p:spPr>
        <p:txBody>
          <a:bodyPr>
            <a:normAutofit fontScale="90000"/>
          </a:bodyPr>
          <a:lstStyle/>
          <a:p>
            <a:r>
              <a:rPr lang="cs-CZ" sz="3200" b="1" i="1" dirty="0" smtClean="0">
                <a:latin typeface="Times New Roman" pitchFamily="18" charset="0"/>
              </a:rPr>
              <a:t>Příklad č. </a:t>
            </a:r>
            <a:r>
              <a:rPr lang="cs-CZ" sz="3200" b="1" i="1" dirty="0" smtClean="0">
                <a:latin typeface="Times New Roman" pitchFamily="18" charset="0"/>
              </a:rPr>
              <a:t>1/5c</a:t>
            </a:r>
            <a:r>
              <a:rPr lang="cs-CZ" sz="3200" b="1" i="1" dirty="0" smtClean="0">
                <a:latin typeface="Times New Roman" pitchFamily="18" charset="0"/>
              </a:rPr>
              <a:t/>
            </a:r>
            <a:br>
              <a:rPr lang="cs-CZ" sz="3200" b="1" i="1" dirty="0" smtClean="0">
                <a:latin typeface="Times New Roman" pitchFamily="18" charset="0"/>
              </a:rPr>
            </a:br>
            <a:r>
              <a:rPr lang="cs-CZ" sz="2000" b="1" i="1" dirty="0" smtClean="0">
                <a:latin typeface="Times New Roman" pitchFamily="18" charset="0"/>
              </a:rPr>
              <a:t>Konvenční výrobek: tyč „D“</a:t>
            </a:r>
            <a:r>
              <a:rPr lang="cs-CZ" sz="3200" b="1" i="1" dirty="0" smtClean="0">
                <a:latin typeface="Times New Roman" pitchFamily="18" charset="0"/>
              </a:rPr>
              <a:t/>
            </a:r>
            <a:br>
              <a:rPr lang="cs-CZ" sz="3200" b="1" i="1" dirty="0" smtClean="0">
                <a:latin typeface="Times New Roman" pitchFamily="18" charset="0"/>
              </a:rPr>
            </a:br>
            <a:endParaRPr lang="cs-CZ" sz="3200" b="1" i="1" dirty="0" smtClean="0">
              <a:latin typeface="Times New Roman" pitchFamily="18" charset="0"/>
            </a:endParaRPr>
          </a:p>
        </p:txBody>
      </p:sp>
      <p:graphicFrame>
        <p:nvGraphicFramePr>
          <p:cNvPr id="10242" name="Rectangle 3"/>
          <p:cNvGraphicFramePr>
            <a:graphicFrameLocks noGrp="1"/>
          </p:cNvGraphicFramePr>
          <p:nvPr>
            <p:ph type="body" idx="4294967295"/>
          </p:nvPr>
        </p:nvGraphicFramePr>
        <p:xfrm>
          <a:off x="0" y="1905000"/>
          <a:ext cx="9267825" cy="4171950"/>
        </p:xfrm>
        <a:graphic>
          <a:graphicData uri="http://schemas.openxmlformats.org/presentationml/2006/ole">
            <p:oleObj spid="_x0000_s67586" name="Document" r:id="rId3" imgW="5903688" imgH="2657101" progId="Word.Documen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395288" y="404663"/>
            <a:ext cx="8229600" cy="1152129"/>
          </a:xfrm>
        </p:spPr>
        <p:txBody>
          <a:bodyPr>
            <a:normAutofit fontScale="90000"/>
          </a:bodyPr>
          <a:lstStyle/>
          <a:p>
            <a:r>
              <a:rPr lang="cs-CZ" sz="4000" b="1" i="1" dirty="0" smtClean="0">
                <a:latin typeface="Times New Roman" pitchFamily="18" charset="0"/>
              </a:rPr>
              <a:t>Příklad č. </a:t>
            </a:r>
            <a:r>
              <a:rPr lang="cs-CZ" sz="4000" b="1" i="1" dirty="0" smtClean="0">
                <a:latin typeface="Times New Roman" pitchFamily="18" charset="0"/>
              </a:rPr>
              <a:t>1/5c</a:t>
            </a:r>
            <a:r>
              <a:rPr lang="cs-CZ" sz="4000" b="1" i="1" dirty="0" smtClean="0">
                <a:latin typeface="Times New Roman" pitchFamily="18" charset="0"/>
              </a:rPr>
              <a:t/>
            </a:r>
            <a:br>
              <a:rPr lang="cs-CZ" sz="4000" b="1" i="1" dirty="0" smtClean="0">
                <a:latin typeface="Times New Roman" pitchFamily="18" charset="0"/>
              </a:rPr>
            </a:br>
            <a:r>
              <a:rPr lang="cs-CZ" sz="2800" b="1" i="1" dirty="0" smtClean="0">
                <a:latin typeface="Times New Roman" pitchFamily="18" charset="0"/>
              </a:rPr>
              <a:t>Konvenční výrobek: tyč „D“</a:t>
            </a:r>
            <a:r>
              <a:rPr lang="cs-CZ" sz="4000" b="1" i="1" dirty="0" smtClean="0">
                <a:latin typeface="Times New Roman" pitchFamily="18" charset="0"/>
              </a:rPr>
              <a:t/>
            </a:r>
            <a:br>
              <a:rPr lang="cs-CZ" sz="4000" b="1" i="1" dirty="0" smtClean="0">
                <a:latin typeface="Times New Roman" pitchFamily="18" charset="0"/>
              </a:rPr>
            </a:br>
            <a:endParaRPr lang="cs-CZ" sz="2800" b="1" i="1" dirty="0" smtClean="0">
              <a:latin typeface="Times New Roman" pitchFamily="18" charset="0"/>
            </a:endParaRPr>
          </a:p>
        </p:txBody>
      </p:sp>
      <p:graphicFrame>
        <p:nvGraphicFramePr>
          <p:cNvPr id="11266" name="Rectangle 3"/>
          <p:cNvGraphicFramePr>
            <a:graphicFrameLocks noGrp="1"/>
          </p:cNvGraphicFramePr>
          <p:nvPr>
            <p:ph type="body" idx="4294967295"/>
          </p:nvPr>
        </p:nvGraphicFramePr>
        <p:xfrm>
          <a:off x="179512" y="1700808"/>
          <a:ext cx="8672513" cy="4483100"/>
        </p:xfrm>
        <a:graphic>
          <a:graphicData uri="http://schemas.openxmlformats.org/presentationml/2006/ole">
            <p:oleObj spid="_x0000_s68610" name="Dokument" r:id="rId3" imgW="5913042" imgH="2656741"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68313" y="404813"/>
            <a:ext cx="8229600" cy="833437"/>
          </a:xfrm>
        </p:spPr>
        <p:txBody>
          <a:bodyPr>
            <a:noAutofit/>
          </a:bodyPr>
          <a:lstStyle/>
          <a:p>
            <a:pPr>
              <a:defRPr/>
            </a:pPr>
            <a:r>
              <a:rPr lang="cs-CZ" sz="2800" b="1" i="1" dirty="0" smtClean="0">
                <a:latin typeface="Times New Roman" pitchFamily="18" charset="0"/>
              </a:rPr>
              <a:t>Kalkulace neúplných nákladů</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85750" y="1571625"/>
            <a:ext cx="8643938" cy="5286375"/>
          </a:xfrm>
        </p:spPr>
        <p:txBody>
          <a:bodyPr>
            <a:normAutofit/>
          </a:bodyPr>
          <a:lstStyle/>
          <a:p>
            <a:pPr marL="180975" indent="-1588" eaLnBrk="1" hangingPunct="1">
              <a:lnSpc>
                <a:spcPct val="120000"/>
              </a:lnSpc>
              <a:spcBef>
                <a:spcPts val="600"/>
              </a:spcBef>
              <a:spcAft>
                <a:spcPts val="600"/>
              </a:spcAft>
              <a:buClr>
                <a:srgbClr val="FFFF00"/>
              </a:buClr>
              <a:buSzPct val="100000"/>
              <a:buFont typeface="Wingdings" pitchFamily="2" charset="2"/>
              <a:buNone/>
              <a:tabLst>
                <a:tab pos="2686050" algn="l"/>
                <a:tab pos="5200650" algn="l"/>
                <a:tab pos="6191250" algn="l"/>
                <a:tab pos="8610600" algn="r"/>
              </a:tabLst>
              <a:defRPr/>
            </a:pPr>
            <a:r>
              <a:rPr lang="cs-CZ" sz="2400" b="1" i="1" u="sng" dirty="0" smtClean="0">
                <a:latin typeface="Times New Roman" pitchFamily="18" charset="0"/>
                <a:cs typeface="Times New Roman" pitchFamily="18" charset="0"/>
              </a:rPr>
              <a:t>Současné období je charakterizováno jako období nestability, období nedořešených dopadů finanční krize:</a:t>
            </a:r>
          </a:p>
          <a:p>
            <a:pPr marL="717550" indent="-538163" eaLnBrk="1" hangingPunct="1">
              <a:lnSpc>
                <a:spcPct val="120000"/>
              </a:lnSpc>
              <a:spcBef>
                <a:spcPts val="600"/>
              </a:spcBef>
              <a:spcAft>
                <a:spcPts val="600"/>
              </a:spcAft>
              <a:buClr>
                <a:srgbClr val="00B050"/>
              </a:buClr>
              <a:buSzPct val="100000"/>
              <a:buFont typeface="Wingdings" pitchFamily="2" charset="2"/>
              <a:buChar char="q"/>
              <a:tabLst>
                <a:tab pos="2686050" algn="l"/>
                <a:tab pos="5200650" algn="l"/>
                <a:tab pos="6191250" algn="l"/>
                <a:tab pos="8610600" algn="r"/>
              </a:tabLst>
              <a:defRPr/>
            </a:pPr>
            <a:r>
              <a:rPr lang="cs-CZ" sz="2400" dirty="0" smtClean="0">
                <a:latin typeface="Times New Roman" pitchFamily="18" charset="0"/>
                <a:cs typeface="Times New Roman" pitchFamily="18" charset="0"/>
              </a:rPr>
              <a:t>podniky nevyužívají plné kapacity produkce,</a:t>
            </a:r>
          </a:p>
          <a:p>
            <a:pPr marL="717550" indent="-538163" eaLnBrk="1" hangingPunct="1">
              <a:lnSpc>
                <a:spcPct val="120000"/>
              </a:lnSpc>
              <a:spcBef>
                <a:spcPts val="600"/>
              </a:spcBef>
              <a:spcAft>
                <a:spcPts val="600"/>
              </a:spcAft>
              <a:buClr>
                <a:srgbClr val="00B050"/>
              </a:buClr>
              <a:buSzPct val="100000"/>
              <a:buFont typeface="Wingdings" pitchFamily="2" charset="2"/>
              <a:buChar char="q"/>
              <a:tabLst>
                <a:tab pos="2686050" algn="l"/>
                <a:tab pos="5200650" algn="l"/>
                <a:tab pos="6191250" algn="l"/>
                <a:tab pos="8610600" algn="r"/>
              </a:tabLst>
              <a:defRPr/>
            </a:pPr>
            <a:r>
              <a:rPr lang="cs-CZ" sz="2400" dirty="0" smtClean="0">
                <a:latin typeface="Times New Roman" pitchFamily="18" charset="0"/>
                <a:cs typeface="Times New Roman" pitchFamily="18" charset="0"/>
              </a:rPr>
              <a:t>výše uvedený trend se promítá negativně do působení efektu „ekonomie rozsahu“,</a:t>
            </a:r>
          </a:p>
          <a:p>
            <a:pPr marL="717550" indent="-538163" eaLnBrk="1" hangingPunct="1">
              <a:lnSpc>
                <a:spcPct val="120000"/>
              </a:lnSpc>
              <a:spcBef>
                <a:spcPts val="600"/>
              </a:spcBef>
              <a:spcAft>
                <a:spcPts val="600"/>
              </a:spcAft>
              <a:buClr>
                <a:srgbClr val="00B050"/>
              </a:buClr>
              <a:buSzPct val="100000"/>
              <a:buFont typeface="Wingdings" pitchFamily="2" charset="2"/>
              <a:buChar char="q"/>
              <a:tabLst>
                <a:tab pos="2686050" algn="l"/>
                <a:tab pos="5200650" algn="l"/>
                <a:tab pos="6191250" algn="l"/>
                <a:tab pos="8610600" algn="r"/>
              </a:tabLst>
              <a:defRPr/>
            </a:pPr>
            <a:r>
              <a:rPr lang="cs-CZ" sz="2400" dirty="0" smtClean="0">
                <a:latin typeface="Times New Roman" pitchFamily="18" charset="0"/>
                <a:cs typeface="Times New Roman" pitchFamily="18" charset="0"/>
              </a:rPr>
              <a:t>management řady podniků přistupuje i k razantním krokům omezování a vyřazování </a:t>
            </a:r>
            <a:r>
              <a:rPr lang="cs-CZ" sz="2400" b="1" i="1" dirty="0" smtClean="0">
                <a:solidFill>
                  <a:srgbClr val="00B050"/>
                </a:solidFill>
                <a:latin typeface="Times New Roman" pitchFamily="18" charset="0"/>
                <a:cs typeface="Times New Roman" pitchFamily="18" charset="0"/>
              </a:rPr>
              <a:t>„neefektivních výrob“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214313"/>
            <a:ext cx="8229600" cy="714375"/>
          </a:xfrm>
        </p:spPr>
        <p:txBody>
          <a:bodyPr>
            <a:normAutofit/>
          </a:bodyPr>
          <a:lstStyle/>
          <a:p>
            <a:pPr>
              <a:defRPr/>
            </a:pPr>
            <a:r>
              <a:rPr lang="cs-CZ" sz="2800" b="1" i="1" dirty="0" smtClean="0">
                <a:latin typeface="Times New Roman" pitchFamily="18" charset="0"/>
              </a:rPr>
              <a:t>Kalkulace neúplných nákladů</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428625" y="1071563"/>
            <a:ext cx="8429625" cy="5786437"/>
          </a:xfrm>
        </p:spPr>
        <p:txBody>
          <a:bodyPr>
            <a:normAutofit/>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r>
              <a:rPr lang="cs-CZ" sz="2400" dirty="0" smtClean="0">
                <a:latin typeface="Times New Roman" pitchFamily="18" charset="0"/>
                <a:cs typeface="Times New Roman" pitchFamily="18" charset="0"/>
              </a:rPr>
              <a:t>při rozhodování o výše uvedené problematice sehrává důležitou roli jeden z nástrojů ovlivňování ekonomické efektivnosti podniku v oblasti nákladů a to: </a:t>
            </a:r>
          </a:p>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cs-CZ" sz="2400" dirty="0" smtClean="0">
              <a:latin typeface="Times New Roman" pitchFamily="18" charset="0"/>
              <a:cs typeface="Times New Roman" pitchFamily="18" charset="0"/>
            </a:endParaRPr>
          </a:p>
          <a:p>
            <a:pPr marL="0" indent="0" eaLnBrk="1" hangingPunct="1">
              <a:lnSpc>
                <a:spcPct val="120000"/>
              </a:lnSpc>
              <a:buClr>
                <a:srgbClr val="00B050"/>
              </a:buClr>
              <a:buSzPct val="100000"/>
              <a:buFont typeface="Wingdings" pitchFamily="2" charset="2"/>
              <a:buChar char="q"/>
              <a:tabLst>
                <a:tab pos="447675" algn="l"/>
                <a:tab pos="2686050" algn="l"/>
                <a:tab pos="5200650" algn="l"/>
                <a:tab pos="6191250" algn="l"/>
                <a:tab pos="8610600" algn="r"/>
              </a:tabLst>
              <a:defRPr/>
            </a:pPr>
            <a:r>
              <a:rPr lang="cs-CZ" sz="2400" dirty="0" smtClean="0">
                <a:latin typeface="Times New Roman" pitchFamily="18" charset="0"/>
                <a:cs typeface="Times New Roman" pitchFamily="18" charset="0"/>
              </a:rPr>
              <a:t>	</a:t>
            </a:r>
            <a:r>
              <a:rPr lang="cs-CZ" sz="2400" b="1" i="1" dirty="0" smtClean="0">
                <a:latin typeface="Times New Roman" pitchFamily="18" charset="0"/>
                <a:cs typeface="Times New Roman" pitchFamily="18" charset="0"/>
              </a:rPr>
              <a:t>KALKULACE  NÁKLADŮ</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endParaRPr lang="cs-CZ" sz="2400" b="1" dirty="0" smtClean="0">
              <a:latin typeface="Times New Roman" pitchFamily="18" charset="0"/>
              <a:cs typeface="Times New Roman" pitchFamily="18" charset="0"/>
            </a:endParaRP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sz="2400" dirty="0" smtClean="0">
                <a:latin typeface="Times New Roman" pitchFamily="18" charset="0"/>
                <a:cs typeface="Times New Roman" pitchFamily="18" charset="0"/>
              </a:rPr>
              <a:t>Jeden z problémových okruhů: </a:t>
            </a:r>
            <a:r>
              <a:rPr lang="cs-CZ" sz="2400" b="1" i="1" u="sng" dirty="0" smtClean="0">
                <a:latin typeface="Times New Roman" pitchFamily="18" charset="0"/>
                <a:cs typeface="Times New Roman" pitchFamily="18" charset="0"/>
              </a:rPr>
              <a:t>management řady podniků přistupuje i k razantním krokům omezování a vyřazování „neefektivních výrob“</a:t>
            </a:r>
          </a:p>
          <a:p>
            <a:pPr marL="0" indent="0" eaLnBrk="1" hangingPunct="1">
              <a:lnSpc>
                <a:spcPct val="120000"/>
              </a:lnSpc>
              <a:buClr>
                <a:srgbClr val="FFFF00"/>
              </a:buClr>
              <a:buSzPct val="100000"/>
              <a:buFont typeface="Wingdings" pitchFamily="2" charset="2"/>
              <a:buNone/>
              <a:tabLst>
                <a:tab pos="447675" algn="l"/>
                <a:tab pos="2686050" algn="l"/>
                <a:tab pos="5200650" algn="l"/>
                <a:tab pos="6191250" algn="l"/>
                <a:tab pos="8610600" algn="r"/>
              </a:tabLst>
              <a:defRPr/>
            </a:pPr>
            <a:r>
              <a:rPr lang="cs-CZ" sz="2400" dirty="0" smtClean="0">
                <a:latin typeface="Times New Roman" pitchFamily="18" charset="0"/>
                <a:cs typeface="Times New Roman" pitchFamily="18" charset="0"/>
              </a:rPr>
              <a:t> lze shrnout do následující modelové situace: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671736"/>
          </a:xfrm>
        </p:spPr>
        <p:txBody>
          <a:bodyPr>
            <a:normAutofit/>
          </a:bodyPr>
          <a:lstStyle/>
          <a:p>
            <a:pPr eaLnBrk="1" hangingPunct="1">
              <a:defRPr/>
            </a:pPr>
            <a:r>
              <a:rPr lang="cs-CZ" sz="2800" b="1" i="1" dirty="0" smtClean="0">
                <a:latin typeface="Times New Roman" pitchFamily="18" charset="0"/>
                <a:cs typeface="Times New Roman" pitchFamily="18" charset="0"/>
              </a:rPr>
              <a:t>Příklad 2/5</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285750" y="1785938"/>
          <a:ext cx="8715375" cy="4214812"/>
        </p:xfrm>
        <a:graphic>
          <a:graphicData uri="http://schemas.openxmlformats.org/presentationml/2006/ole">
            <p:oleObj spid="_x0000_s69634" name="Dokument" r:id="rId3" imgW="6123728" imgH="2942646" progId="">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88640"/>
            <a:ext cx="8229600" cy="720080"/>
          </a:xfrm>
        </p:spPr>
        <p:txBody>
          <a:bodyPr>
            <a:normAutofit/>
          </a:bodyPr>
          <a:lstStyle/>
          <a:p>
            <a:pPr eaLnBrk="1" hangingPunct="1">
              <a:defRPr/>
            </a:pPr>
            <a:r>
              <a:rPr lang="cs-CZ" sz="2800" b="1" i="1" dirty="0" smtClean="0">
                <a:latin typeface="Times New Roman" pitchFamily="18" charset="0"/>
                <a:cs typeface="Times New Roman" pitchFamily="18" charset="0"/>
              </a:rPr>
              <a:t>Příklad 2/5</a:t>
            </a:r>
            <a:endParaRPr lang="cs-CZ" sz="2800" b="1" i="1" dirty="0">
              <a:latin typeface="Times New Roman" pitchFamily="18" charset="0"/>
              <a:cs typeface="Times New Roman" pitchFamily="18" charset="0"/>
            </a:endParaRPr>
          </a:p>
        </p:txBody>
      </p:sp>
      <p:graphicFrame>
        <p:nvGraphicFramePr>
          <p:cNvPr id="70660" name="Object 4"/>
          <p:cNvGraphicFramePr>
            <a:graphicFrameLocks noChangeAspect="1"/>
          </p:cNvGraphicFramePr>
          <p:nvPr/>
        </p:nvGraphicFramePr>
        <p:xfrm>
          <a:off x="179512" y="980728"/>
          <a:ext cx="8850313" cy="4884737"/>
        </p:xfrm>
        <a:graphic>
          <a:graphicData uri="http://schemas.openxmlformats.org/presentationml/2006/ole">
            <p:oleObj spid="_x0000_s70660" name="Dokument" r:id="rId3" imgW="9458914" imgH="5220474"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normAutofit/>
          </a:bodyPr>
          <a:lstStyle/>
          <a:p>
            <a:pPr eaLnBrk="1" hangingPunct="1">
              <a:defRPr/>
            </a:pPr>
            <a:r>
              <a:rPr lang="cs-CZ" sz="2800" b="1" i="1" dirty="0" smtClean="0">
                <a:latin typeface="Times New Roman" pitchFamily="18" charset="0"/>
                <a:cs typeface="Times New Roman" pitchFamily="18" charset="0"/>
              </a:rPr>
              <a:t>Příklad 3/5</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1571625"/>
            <a:ext cx="8929687" cy="5286375"/>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20482" name="Object 2"/>
          <p:cNvGraphicFramePr>
            <a:graphicFrameLocks noChangeAspect="1"/>
          </p:cNvGraphicFramePr>
          <p:nvPr/>
        </p:nvGraphicFramePr>
        <p:xfrm>
          <a:off x="0" y="1052736"/>
          <a:ext cx="8986838" cy="4637087"/>
        </p:xfrm>
        <a:graphic>
          <a:graphicData uri="http://schemas.openxmlformats.org/presentationml/2006/ole">
            <p:oleObj spid="_x0000_s71682" name="Document" r:id="rId4" imgW="6433298" imgH="3318518"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395288" y="188913"/>
            <a:ext cx="8229600" cy="792162"/>
          </a:xfrm>
        </p:spPr>
        <p:txBody>
          <a:bodyPr>
            <a:normAutofit/>
          </a:bodyPr>
          <a:lstStyle/>
          <a:p>
            <a:pPr eaLnBrk="1" hangingPunct="1"/>
            <a:r>
              <a:rPr lang="cs-CZ" sz="2800" b="1" i="1" dirty="0" smtClean="0">
                <a:latin typeface="Times New Roman" pitchFamily="18" charset="0"/>
              </a:rPr>
              <a:t>Teoretické minimum</a:t>
            </a:r>
          </a:p>
        </p:txBody>
      </p:sp>
      <p:sp>
        <p:nvSpPr>
          <p:cNvPr id="53251" name="Rectangle 3"/>
          <p:cNvSpPr>
            <a:spLocks noGrp="1" noChangeArrowheads="1"/>
          </p:cNvSpPr>
          <p:nvPr>
            <p:ph type="body" idx="4294967295"/>
          </p:nvPr>
        </p:nvSpPr>
        <p:spPr>
          <a:xfrm>
            <a:off x="107950" y="1196975"/>
            <a:ext cx="8750300" cy="5661025"/>
          </a:xfrm>
        </p:spPr>
        <p:txBody>
          <a:bodyPr/>
          <a:lstStyle/>
          <a:p>
            <a:pPr marL="0" indent="0" eaLnBrk="1" hangingPunct="1">
              <a:spcBef>
                <a:spcPct val="30000"/>
              </a:spcBef>
              <a:spcAft>
                <a:spcPct val="30000"/>
              </a:spcAft>
              <a:buClr>
                <a:srgbClr val="FFC000"/>
              </a:buClr>
              <a:buFont typeface="Wingdings" pitchFamily="2" charset="2"/>
              <a:buNone/>
            </a:pPr>
            <a:r>
              <a:rPr lang="cs-CZ" sz="2400" dirty="0" smtClean="0">
                <a:latin typeface="Times New Roman" pitchFamily="18" charset="0"/>
              </a:rPr>
              <a:t>Kalkulace s poměrovými čísly mají uplatnění u výrob zaměřených na produkty, které se liší rozměrem, hmotností, tvarem a pro nákladovou položku, která je předmětem přerozdělení, se dají „transformovat“ na jedinou výrobkovou položku. </a:t>
            </a:r>
          </a:p>
          <a:p>
            <a:pPr marL="0" indent="0" eaLnBrk="1" hangingPunct="1">
              <a:spcBef>
                <a:spcPct val="30000"/>
              </a:spcBef>
              <a:spcAft>
                <a:spcPct val="30000"/>
              </a:spcAft>
              <a:buClr>
                <a:srgbClr val="FFC000"/>
              </a:buClr>
              <a:buFont typeface="Wingdings" pitchFamily="2" charset="2"/>
              <a:buNone/>
            </a:pPr>
            <a:r>
              <a:rPr lang="cs-CZ" sz="2400" dirty="0" smtClean="0">
                <a:latin typeface="Times New Roman" pitchFamily="18" charset="0"/>
              </a:rPr>
              <a:t>Principem přerozdělení nákladů na celkové množství jednotlivé druhy (typy) výrobků je, že se pomoci vhodné </a:t>
            </a:r>
            <a:r>
              <a:rPr lang="cs-CZ" sz="2400" dirty="0" smtClean="0">
                <a:solidFill>
                  <a:srgbClr val="00B050"/>
                </a:solidFill>
                <a:latin typeface="Times New Roman" pitchFamily="18" charset="0"/>
              </a:rPr>
              <a:t>„transformační veličiny“ </a:t>
            </a:r>
            <a:r>
              <a:rPr lang="cs-CZ" sz="2400" dirty="0" smtClean="0">
                <a:latin typeface="Times New Roman" pitchFamily="18" charset="0"/>
              </a:rPr>
              <a:t>převedou objemy (množství) jednotlivých druhů výrobků na objem (množství) jediného vybraného druhu (typu) výrobku, který je označen jako </a:t>
            </a:r>
            <a:r>
              <a:rPr lang="cs-CZ" sz="2400" dirty="0" smtClean="0">
                <a:solidFill>
                  <a:srgbClr val="00B050"/>
                </a:solidFill>
                <a:latin typeface="Times New Roman" pitchFamily="18" charset="0"/>
              </a:rPr>
              <a:t>konvenční výrobek</a:t>
            </a:r>
            <a:r>
              <a:rPr lang="cs-CZ" sz="2400" dirty="0" smtClean="0">
                <a:latin typeface="Times New Roman" pitchFamily="18" charset="0"/>
              </a:rPr>
              <a:t>. Za konvenční výrobek lze zvolit libovolný druh výrobků.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normAutofit/>
          </a:bodyPr>
          <a:lstStyle/>
          <a:p>
            <a:pPr eaLnBrk="1" hangingPunct="1">
              <a:defRPr/>
            </a:pPr>
            <a:r>
              <a:rPr lang="cs-CZ" sz="2800" b="1" i="1" dirty="0" smtClean="0">
                <a:latin typeface="Times New Roman" pitchFamily="18" charset="0"/>
                <a:cs typeface="Times New Roman" pitchFamily="18" charset="0"/>
              </a:rPr>
              <a:t>Příklad 3/5</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1" y="908721"/>
            <a:ext cx="9144000" cy="5949280"/>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73731" name="Object 3"/>
          <p:cNvGraphicFramePr>
            <a:graphicFrameLocks noChangeAspect="1"/>
          </p:cNvGraphicFramePr>
          <p:nvPr/>
        </p:nvGraphicFramePr>
        <p:xfrm>
          <a:off x="84138" y="1052736"/>
          <a:ext cx="9059862" cy="5434012"/>
        </p:xfrm>
        <a:graphic>
          <a:graphicData uri="http://schemas.openxmlformats.org/presentationml/2006/ole">
            <p:oleObj spid="_x0000_s73731" name="Dokument" r:id="rId4" imgW="9059617" imgH="5434723" progId="Word.Document.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547688"/>
          </a:xfrm>
        </p:spPr>
        <p:txBody>
          <a:bodyPr>
            <a:normAutofit/>
          </a:bodyPr>
          <a:lstStyle/>
          <a:p>
            <a:pPr eaLnBrk="1" hangingPunct="1">
              <a:defRPr/>
            </a:pPr>
            <a:r>
              <a:rPr lang="cs-CZ" sz="2800" b="1" i="1" dirty="0" smtClean="0">
                <a:latin typeface="Times New Roman" pitchFamily="18" charset="0"/>
                <a:cs typeface="Times New Roman" pitchFamily="18" charset="0"/>
              </a:rPr>
              <a:t>Příklad 3/5</a:t>
            </a:r>
            <a:endParaRPr lang="cs-CZ" sz="2800" b="1" i="1" dirty="0">
              <a:latin typeface="Times New Roman" pitchFamily="18" charset="0"/>
              <a:cs typeface="Times New Roman" pitchFamily="18" charset="0"/>
            </a:endParaRPr>
          </a:p>
        </p:txBody>
      </p:sp>
      <p:sp>
        <p:nvSpPr>
          <p:cNvPr id="180227" name="Rectangle 3"/>
          <p:cNvSpPr>
            <a:spLocks noGrp="1" noChangeArrowheads="1"/>
          </p:cNvSpPr>
          <p:nvPr>
            <p:ph type="body" idx="1"/>
          </p:nvPr>
        </p:nvSpPr>
        <p:spPr>
          <a:xfrm>
            <a:off x="214313" y="908721"/>
            <a:ext cx="8929687" cy="5949280"/>
          </a:xfrm>
        </p:spPr>
        <p:txBody>
          <a:bodyPr/>
          <a:lstStyle/>
          <a:p>
            <a:pPr marL="0" indent="0" eaLnBrk="1" hangingPunct="1">
              <a:lnSpc>
                <a:spcPct val="120000"/>
              </a:lnSpc>
              <a:buClr>
                <a:srgbClr val="FFFF00"/>
              </a:buClr>
              <a:buSzPct val="100000"/>
              <a:buFont typeface="Wingdings" pitchFamily="2" charset="2"/>
              <a:buNone/>
              <a:tabLst>
                <a:tab pos="2686050" algn="l"/>
                <a:tab pos="5200650" algn="l"/>
                <a:tab pos="6191250" algn="l"/>
                <a:tab pos="8610600" algn="r"/>
              </a:tabLst>
              <a:defRPr/>
            </a:pPr>
            <a:endParaRPr lang="en-US" i="1" dirty="0">
              <a:latin typeface="Times New Roman" pitchFamily="18" charset="0"/>
              <a:cs typeface="Times New Roman" pitchFamily="18" charset="0"/>
            </a:endParaRPr>
          </a:p>
        </p:txBody>
      </p:sp>
      <p:graphicFrame>
        <p:nvGraphicFramePr>
          <p:cNvPr id="74755" name="Object 3"/>
          <p:cNvGraphicFramePr>
            <a:graphicFrameLocks noChangeAspect="1"/>
          </p:cNvGraphicFramePr>
          <p:nvPr/>
        </p:nvGraphicFramePr>
        <p:xfrm>
          <a:off x="179512" y="980728"/>
          <a:ext cx="8731250" cy="5427662"/>
        </p:xfrm>
        <a:graphic>
          <a:graphicData uri="http://schemas.openxmlformats.org/presentationml/2006/ole">
            <p:oleObj spid="_x0000_s74755" name="Dokument" r:id="rId4" imgW="9149270" imgH="5687141" progId="Word.Documen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95288" y="188913"/>
            <a:ext cx="8229600" cy="792162"/>
          </a:xfrm>
        </p:spPr>
        <p:txBody>
          <a:bodyPr>
            <a:normAutofit/>
          </a:bodyPr>
          <a:lstStyle/>
          <a:p>
            <a:pPr eaLnBrk="1" hangingPunct="1"/>
            <a:r>
              <a:rPr lang="cs-CZ" sz="2800" b="1" i="1" dirty="0" smtClean="0">
                <a:latin typeface="Times New Roman" pitchFamily="18" charset="0"/>
              </a:rPr>
              <a:t>Teoretické minimum</a:t>
            </a:r>
          </a:p>
        </p:txBody>
      </p:sp>
      <p:sp>
        <p:nvSpPr>
          <p:cNvPr id="54275" name="Rectangle 3"/>
          <p:cNvSpPr>
            <a:spLocks noGrp="1" noChangeArrowheads="1"/>
          </p:cNvSpPr>
          <p:nvPr>
            <p:ph type="body" idx="4294967295"/>
          </p:nvPr>
        </p:nvSpPr>
        <p:spPr>
          <a:xfrm>
            <a:off x="142875" y="1196975"/>
            <a:ext cx="8750300" cy="5400675"/>
          </a:xfrm>
        </p:spPr>
        <p:txBody>
          <a:bodyPr/>
          <a:lstStyle/>
          <a:p>
            <a:pPr marL="0" indent="0" eaLnBrk="1" hangingPunct="1">
              <a:spcBef>
                <a:spcPct val="30000"/>
              </a:spcBef>
              <a:spcAft>
                <a:spcPct val="30000"/>
              </a:spcAft>
              <a:buClr>
                <a:srgbClr val="FFC000"/>
              </a:buClr>
              <a:buFont typeface="Wingdings" pitchFamily="2" charset="2"/>
              <a:buNone/>
            </a:pPr>
            <a:r>
              <a:rPr lang="cs-CZ" sz="2400" dirty="0" smtClean="0">
                <a:latin typeface="Times New Roman" pitchFamily="18" charset="0"/>
              </a:rPr>
              <a:t>V případě dále uvedeného modelového případu je „transformační veličinou“ (pomocí níž budou převedeny jednotlivé druhy výrobků na jediný druh) </a:t>
            </a:r>
            <a:r>
              <a:rPr lang="cs-CZ" sz="2400" b="1" i="1" dirty="0" smtClean="0">
                <a:solidFill>
                  <a:srgbClr val="00B050"/>
                </a:solidFill>
                <a:latin typeface="Times New Roman" pitchFamily="18" charset="0"/>
              </a:rPr>
              <a:t>délka tyče</a:t>
            </a:r>
            <a:r>
              <a:rPr lang="cs-CZ" sz="2400" i="1" dirty="0" smtClean="0">
                <a:latin typeface="Times New Roman" pitchFamily="18" charset="0"/>
              </a:rPr>
              <a:t>.</a:t>
            </a:r>
            <a:r>
              <a:rPr lang="cs-CZ" sz="2400" dirty="0" smtClean="0">
                <a:latin typeface="Times New Roman" pitchFamily="18" charset="0"/>
              </a:rPr>
              <a:t> Tato transformace pak umožní využít prosté kalkulace dělením na jednotlivé sortimentní položky reprezentované tzv. fiktivními výrobky, které jsou ekvivalentem konkrétnímu objemu položky daného druhu výrobku. Postup výpočtu bude prezentován na nákladové položce </a:t>
            </a:r>
            <a:r>
              <a:rPr lang="cs-CZ" sz="2400" u="sng" dirty="0" smtClean="0">
                <a:solidFill>
                  <a:srgbClr val="00B050"/>
                </a:solidFill>
                <a:latin typeface="Times New Roman" pitchFamily="18" charset="0"/>
              </a:rPr>
              <a:t>„odpis lakovacího zařízení“.</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95288" y="188913"/>
            <a:ext cx="8229600" cy="1295400"/>
          </a:xfrm>
        </p:spPr>
        <p:txBody>
          <a:bodyPr/>
          <a:lstStyle/>
          <a:p>
            <a:pPr eaLnBrk="1" hangingPunct="1"/>
            <a:r>
              <a:rPr lang="cs-CZ" sz="2800" b="1" i="1" dirty="0" smtClean="0">
                <a:latin typeface="Times New Roman" pitchFamily="18" charset="0"/>
              </a:rPr>
              <a:t>Příklad č. 1/5</a:t>
            </a:r>
            <a:br>
              <a:rPr lang="cs-CZ" sz="2800" b="1" i="1" dirty="0" smtClean="0">
                <a:latin typeface="Times New Roman" pitchFamily="18" charset="0"/>
              </a:rPr>
            </a:br>
            <a:endParaRPr lang="cs-CZ" sz="2800" b="1" i="1" dirty="0" smtClean="0">
              <a:latin typeface="Times New Roman" pitchFamily="18" charset="0"/>
            </a:endParaRPr>
          </a:p>
        </p:txBody>
      </p:sp>
      <p:sp>
        <p:nvSpPr>
          <p:cNvPr id="55299" name="Rectangle 3"/>
          <p:cNvSpPr>
            <a:spLocks noGrp="1" noChangeArrowheads="1"/>
          </p:cNvSpPr>
          <p:nvPr>
            <p:ph type="body" idx="4294967295"/>
          </p:nvPr>
        </p:nvSpPr>
        <p:spPr>
          <a:xfrm>
            <a:off x="142875" y="1196975"/>
            <a:ext cx="8750300" cy="5400675"/>
          </a:xfrm>
        </p:spPr>
        <p:txBody>
          <a:bodyPr/>
          <a:lstStyle/>
          <a:p>
            <a:pPr marL="528638" indent="-528638"/>
            <a:endParaRPr lang="cs-CZ" dirty="0" smtClean="0"/>
          </a:p>
          <a:p>
            <a:pPr marL="528638" indent="-528638">
              <a:lnSpc>
                <a:spcPct val="115000"/>
              </a:lnSpc>
            </a:pPr>
            <a:r>
              <a:rPr lang="cs-CZ" sz="2400" dirty="0" smtClean="0">
                <a:latin typeface="Times New Roman" pitchFamily="18" charset="0"/>
              </a:rPr>
              <a:t>Stanovte podíl nákladové položky „odpis lakovacího zařízení“ na jednice jednotlivých druhů výrobků. Jde o tyče čtvercového průřezu, které v rámci výrobního procesu procházejí lakovacím zařízením. Technicko-ekonomické parametry jednotlivých druhů výrobků jsou uvedeny v následující tabulce. Za sledované období činily náklady na odpis lakovacího zařízení 86 400 Kč.</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395288" y="188913"/>
            <a:ext cx="8229600" cy="792162"/>
          </a:xfrm>
        </p:spPr>
        <p:txBody>
          <a:bodyPr>
            <a:normAutofit fontScale="90000"/>
          </a:bodyPr>
          <a:lstStyle/>
          <a:p>
            <a:pPr eaLnBrk="1" hangingPunct="1"/>
            <a:r>
              <a:rPr lang="cs-CZ" sz="2800" b="1" i="1" dirty="0" smtClean="0">
                <a:latin typeface="Times New Roman" pitchFamily="18" charset="0"/>
              </a:rPr>
              <a:t>Příklad č. 1/5</a:t>
            </a:r>
            <a:br>
              <a:rPr lang="cs-CZ" sz="2800" b="1" i="1" dirty="0" smtClean="0">
                <a:latin typeface="Times New Roman" pitchFamily="18" charset="0"/>
              </a:rPr>
            </a:br>
            <a:endParaRPr lang="cs-CZ" sz="2800" b="1" i="1" dirty="0" smtClean="0">
              <a:latin typeface="Times New Roman" pitchFamily="18" charset="0"/>
            </a:endParaRPr>
          </a:p>
        </p:txBody>
      </p:sp>
      <p:sp>
        <p:nvSpPr>
          <p:cNvPr id="7173" name="Rectangle 3"/>
          <p:cNvSpPr>
            <a:spLocks noGrp="1" noChangeArrowheads="1"/>
          </p:cNvSpPr>
          <p:nvPr>
            <p:ph type="body" idx="4294967295"/>
          </p:nvPr>
        </p:nvSpPr>
        <p:spPr>
          <a:xfrm>
            <a:off x="142875" y="1196975"/>
            <a:ext cx="8750300" cy="5400675"/>
          </a:xfrm>
        </p:spPr>
        <p:txBody>
          <a:bodyPr/>
          <a:lstStyle/>
          <a:p>
            <a:pPr marL="528638" indent="-528638" eaLnBrk="1" hangingPunct="1">
              <a:spcBef>
                <a:spcPct val="30000"/>
              </a:spcBef>
              <a:spcAft>
                <a:spcPct val="30000"/>
              </a:spcAft>
              <a:buClr>
                <a:srgbClr val="FFC000"/>
              </a:buClr>
              <a:buFont typeface="Wingdings" pitchFamily="2" charset="2"/>
              <a:buNone/>
            </a:pPr>
            <a:endParaRPr lang="en-US" smtClean="0">
              <a:solidFill>
                <a:schemeClr val="bg1"/>
              </a:solidFill>
            </a:endParaRPr>
          </a:p>
        </p:txBody>
      </p:sp>
      <p:graphicFrame>
        <p:nvGraphicFramePr>
          <p:cNvPr id="7170" name="Object 16"/>
          <p:cNvGraphicFramePr>
            <a:graphicFrameLocks noChangeAspect="1"/>
          </p:cNvGraphicFramePr>
          <p:nvPr/>
        </p:nvGraphicFramePr>
        <p:xfrm>
          <a:off x="179388" y="1989138"/>
          <a:ext cx="8713787" cy="3600450"/>
        </p:xfrm>
        <a:graphic>
          <a:graphicData uri="http://schemas.openxmlformats.org/presentationml/2006/ole">
            <p:oleObj spid="_x0000_s63490" name="Document" r:id="rId3" imgW="5913042" imgH="2054997" progId="Word.Documen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395288" y="116632"/>
            <a:ext cx="8229600" cy="719981"/>
          </a:xfrm>
        </p:spPr>
        <p:txBody>
          <a:bodyPr>
            <a:normAutofit fontScale="90000"/>
          </a:bodyPr>
          <a:lstStyle/>
          <a:p>
            <a:pPr eaLnBrk="1" hangingPunct="1"/>
            <a:r>
              <a:rPr lang="cs-CZ" sz="2800" b="1" i="1" dirty="0" smtClean="0">
                <a:solidFill>
                  <a:schemeClr val="bg1"/>
                </a:solidFill>
                <a:latin typeface="Times New Roman" pitchFamily="18" charset="0"/>
              </a:rPr>
              <a:t/>
            </a:r>
            <a:br>
              <a:rPr lang="cs-CZ" sz="2800" b="1" i="1" dirty="0" smtClean="0">
                <a:solidFill>
                  <a:schemeClr val="bg1"/>
                </a:solidFill>
                <a:latin typeface="Times New Roman" pitchFamily="18" charset="0"/>
              </a:rPr>
            </a:br>
            <a:r>
              <a:rPr lang="cs-CZ" sz="3100" b="1" i="1" dirty="0" smtClean="0">
                <a:solidFill>
                  <a:schemeClr val="bg1"/>
                </a:solidFill>
                <a:latin typeface="Times New Roman" pitchFamily="18" charset="0"/>
              </a:rPr>
              <a:t> </a:t>
            </a:r>
            <a:r>
              <a:rPr lang="cs-CZ" sz="3100" b="1" i="1" dirty="0" smtClean="0">
                <a:latin typeface="Times New Roman" pitchFamily="18" charset="0"/>
              </a:rPr>
              <a:t>Příklad č. 1/5</a:t>
            </a:r>
            <a:r>
              <a:rPr lang="cs-CZ" sz="3100" b="1" i="1" dirty="0" smtClean="0">
                <a:solidFill>
                  <a:schemeClr val="bg1"/>
                </a:solidFill>
                <a:latin typeface="Times New Roman" pitchFamily="18" charset="0"/>
              </a:rPr>
              <a:t/>
            </a:r>
            <a:br>
              <a:rPr lang="cs-CZ" sz="3100" b="1" i="1" dirty="0" smtClean="0">
                <a:solidFill>
                  <a:schemeClr val="bg1"/>
                </a:solidFill>
                <a:latin typeface="Times New Roman" pitchFamily="18" charset="0"/>
              </a:rPr>
            </a:br>
            <a:endParaRPr lang="cs-CZ" sz="3100" b="1" i="1" dirty="0" smtClean="0">
              <a:solidFill>
                <a:schemeClr val="bg1"/>
              </a:solidFill>
              <a:latin typeface="Times New Roman" pitchFamily="18" charset="0"/>
            </a:endParaRPr>
          </a:p>
        </p:txBody>
      </p:sp>
      <p:sp>
        <p:nvSpPr>
          <p:cNvPr id="16387" name="Rectangle 3"/>
          <p:cNvSpPr>
            <a:spLocks noGrp="1" noChangeArrowheads="1"/>
          </p:cNvSpPr>
          <p:nvPr>
            <p:ph type="body" idx="4294967295"/>
          </p:nvPr>
        </p:nvSpPr>
        <p:spPr>
          <a:xfrm>
            <a:off x="142875" y="1052513"/>
            <a:ext cx="9001125" cy="5805487"/>
          </a:xfrm>
        </p:spPr>
        <p:txBody>
          <a:bodyPr/>
          <a:lstStyle/>
          <a:p>
            <a:pPr marL="0" indent="0" eaLnBrk="1" hangingPunct="1">
              <a:spcBef>
                <a:spcPct val="30000"/>
              </a:spcBef>
              <a:spcAft>
                <a:spcPct val="30000"/>
              </a:spcAft>
              <a:buClr>
                <a:srgbClr val="FFC000"/>
              </a:buClr>
              <a:buFont typeface="Wingdings" pitchFamily="2" charset="2"/>
              <a:buNone/>
              <a:defRPr/>
            </a:pPr>
            <a:r>
              <a:rPr lang="cs-CZ" sz="2400" dirty="0" smtClean="0">
                <a:latin typeface="Times New Roman" pitchFamily="18" charset="0"/>
                <a:cs typeface="Times New Roman" pitchFamily="18" charset="0"/>
              </a:rPr>
              <a:t>Předpokládá se, že doba, po kterou příslušný druh tyče prochází lakovací linkou (a na její povrch se nanáší vrstva laku), je úměrná délce tyče. V následující tabulce jsou shrnuty údaje týkající se stanovení hodnot poměrových čísel pro jednotlivé druhy výrobků. Výpočet začíná volbou tzv. „konvenčního výrobku“, který je pak ohodnocen poměrovým číslem v hodnotě 1</a:t>
            </a:r>
            <a:endParaRPr lang="cs-CZ" sz="2400" i="1" dirty="0" smtClean="0">
              <a:latin typeface="Times New Roman" pitchFamily="18" charset="0"/>
              <a:cs typeface="Times New Roman" pitchFamily="18" charset="0"/>
            </a:endParaRPr>
          </a:p>
          <a:p>
            <a:pPr marL="0" indent="0" eaLnBrk="1" hangingPunct="1">
              <a:spcBef>
                <a:spcPct val="30000"/>
              </a:spcBef>
              <a:spcAft>
                <a:spcPct val="30000"/>
              </a:spcAft>
              <a:buClr>
                <a:srgbClr val="FFC000"/>
              </a:buClr>
              <a:buFont typeface="Wingdings" pitchFamily="2" charset="2"/>
              <a:buNone/>
              <a:defRPr/>
            </a:pPr>
            <a:endParaRPr lang="cs-CZ" sz="2800" dirty="0" smtClean="0">
              <a:latin typeface="Times New Roman" pitchFamily="18" charset="0"/>
              <a:cs typeface="Times New Roman" pitchFamily="18" charset="0"/>
            </a:endParaRPr>
          </a:p>
          <a:p>
            <a:pPr marL="0" indent="0" eaLnBrk="1" hangingPunct="1">
              <a:spcBef>
                <a:spcPct val="30000"/>
              </a:spcBef>
              <a:spcAft>
                <a:spcPct val="30000"/>
              </a:spcAft>
              <a:buClr>
                <a:srgbClr val="FFC000"/>
              </a:buClr>
              <a:buFont typeface="Wingdings" pitchFamily="2" charset="2"/>
              <a:buNone/>
              <a:defRPr/>
            </a:pPr>
            <a:endParaRPr lang="cs-CZ" sz="2800" dirty="0" smtClean="0">
              <a:latin typeface="Times New Roman" pitchFamily="18" charset="0"/>
              <a:cs typeface="Times New Roman" pitchFamily="18" charset="0"/>
            </a:endParaRPr>
          </a:p>
          <a:p>
            <a:pPr marL="361950" indent="-180975" eaLnBrk="1" hangingPunct="1">
              <a:spcBef>
                <a:spcPct val="30000"/>
              </a:spcBef>
              <a:spcAft>
                <a:spcPct val="30000"/>
              </a:spcAft>
              <a:buClr>
                <a:srgbClr val="FFC000"/>
              </a:buClr>
              <a:buFont typeface="Wingdings" pitchFamily="2" charset="2"/>
              <a:buNone/>
              <a:defRPr/>
            </a:pPr>
            <a:r>
              <a:rPr lang="cs-CZ" sz="1800" i="1" dirty="0" smtClean="0">
                <a:latin typeface="Times New Roman" pitchFamily="18" charset="0"/>
                <a:cs typeface="Times New Roman" pitchFamily="18" charset="0"/>
              </a:rPr>
              <a:t>1) </a:t>
            </a:r>
            <a:r>
              <a:rPr lang="cs-CZ" sz="2000" i="1" dirty="0" smtClean="0">
                <a:latin typeface="Times New Roman" pitchFamily="18" charset="0"/>
                <a:cs typeface="Times New Roman" pitchFamily="18" charset="0"/>
              </a:rPr>
              <a:t>Je lhostejno, který druh výrobku bude označen jako konvenční. Z praktického hlediska je vhodné zvolit výrobek s nejvyšší (nebo nejnižší) hodnotou „transformačního“ parametru. Poměrová čísla jsou v tom případě všechna menší než jedna nebo všechna větší než jedna.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395288" y="260350"/>
            <a:ext cx="8229600" cy="720725"/>
          </a:xfrm>
        </p:spPr>
        <p:txBody>
          <a:bodyPr>
            <a:normAutofit fontScale="90000"/>
          </a:bodyPr>
          <a:lstStyle/>
          <a:p>
            <a:pPr eaLnBrk="1" hangingPunct="1">
              <a:spcAft>
                <a:spcPts val="600"/>
              </a:spcAft>
            </a:pPr>
            <a:r>
              <a:rPr lang="cs-CZ" sz="2800" b="1" i="1" dirty="0" smtClean="0">
                <a:solidFill>
                  <a:schemeClr val="bg1"/>
                </a:solidFill>
                <a:latin typeface="Times New Roman" pitchFamily="18" charset="0"/>
              </a:rPr>
              <a:t/>
            </a:r>
            <a:br>
              <a:rPr lang="cs-CZ" sz="2800" b="1" i="1" dirty="0" smtClean="0">
                <a:solidFill>
                  <a:schemeClr val="bg1"/>
                </a:solidFill>
                <a:latin typeface="Times New Roman" pitchFamily="18" charset="0"/>
              </a:rPr>
            </a:br>
            <a:r>
              <a:rPr lang="cs-CZ" sz="2800" b="1" i="1" dirty="0" smtClean="0">
                <a:solidFill>
                  <a:schemeClr val="bg1"/>
                </a:solidFill>
                <a:latin typeface="Times New Roman" pitchFamily="18" charset="0"/>
              </a:rPr>
              <a:t> </a:t>
            </a:r>
            <a:r>
              <a:rPr lang="cs-CZ" sz="3100" b="1" i="1" dirty="0" smtClean="0">
                <a:latin typeface="Times New Roman" pitchFamily="18" charset="0"/>
              </a:rPr>
              <a:t>Příklad č. 1/5</a:t>
            </a:r>
            <a:br>
              <a:rPr lang="cs-CZ" sz="3100" b="1" i="1" dirty="0" smtClean="0">
                <a:latin typeface="Times New Roman" pitchFamily="18" charset="0"/>
              </a:rPr>
            </a:br>
            <a:endParaRPr lang="cs-CZ" sz="3100" b="1" i="1" dirty="0" smtClean="0">
              <a:latin typeface="Times New Roman" pitchFamily="18" charset="0"/>
            </a:endParaRPr>
          </a:p>
        </p:txBody>
      </p:sp>
      <p:sp>
        <p:nvSpPr>
          <p:cNvPr id="57347" name="Rectangle 3"/>
          <p:cNvSpPr>
            <a:spLocks noGrp="1" noChangeArrowheads="1"/>
          </p:cNvSpPr>
          <p:nvPr>
            <p:ph type="body" idx="4294967295"/>
          </p:nvPr>
        </p:nvSpPr>
        <p:spPr>
          <a:xfrm>
            <a:off x="142875" y="1196975"/>
            <a:ext cx="8750300" cy="5400675"/>
          </a:xfrm>
        </p:spPr>
        <p:txBody>
          <a:bodyPr/>
          <a:lstStyle/>
          <a:p>
            <a:pPr marL="0" indent="0" eaLnBrk="1" hangingPunct="1">
              <a:lnSpc>
                <a:spcPct val="90000"/>
              </a:lnSpc>
              <a:spcBef>
                <a:spcPct val="30000"/>
              </a:spcBef>
              <a:spcAft>
                <a:spcPct val="30000"/>
              </a:spcAft>
              <a:buClr>
                <a:srgbClr val="FFC000"/>
              </a:buClr>
              <a:buFont typeface="Wingdings" pitchFamily="2" charset="2"/>
              <a:buNone/>
            </a:pPr>
            <a:r>
              <a:rPr lang="cs-CZ" sz="2400" dirty="0" smtClean="0">
                <a:latin typeface="Times New Roman" pitchFamily="18" charset="0"/>
              </a:rPr>
              <a:t>V našem případě byl jako konvenční výrobek zvolen druh výrobku Tyč “D“, který se vyznačuje největší délkou a tedy i časem, který je nutný na jeho zpracování v lakovacím zařízení. </a:t>
            </a:r>
          </a:p>
          <a:p>
            <a:pPr marL="0" indent="0" eaLnBrk="1" hangingPunct="1">
              <a:lnSpc>
                <a:spcPct val="90000"/>
              </a:lnSpc>
              <a:spcBef>
                <a:spcPct val="30000"/>
              </a:spcBef>
              <a:spcAft>
                <a:spcPct val="30000"/>
              </a:spcAft>
              <a:buClr>
                <a:srgbClr val="FFC000"/>
              </a:buClr>
              <a:buFont typeface="Wingdings" pitchFamily="2" charset="2"/>
              <a:buNone/>
            </a:pPr>
            <a:r>
              <a:rPr lang="cs-CZ" sz="2400" dirty="0" smtClean="0">
                <a:latin typeface="Times New Roman" pitchFamily="18" charset="0"/>
              </a:rPr>
              <a:t>Poměrové číslo u výrobku Tyč“A“ má hodnotu  1/6, což znamená, že doba za kterou se nalakuje 1 ks Tyče“A“ je stejná jako na lakování 1/6 délky Tyče„D“ ( 1/6 = 120 / 720). </a:t>
            </a:r>
          </a:p>
          <a:p>
            <a:pPr marL="0" indent="0" eaLnBrk="1" hangingPunct="1">
              <a:lnSpc>
                <a:spcPct val="90000"/>
              </a:lnSpc>
              <a:spcBef>
                <a:spcPct val="30000"/>
              </a:spcBef>
              <a:spcAft>
                <a:spcPct val="30000"/>
              </a:spcAft>
              <a:buClr>
                <a:srgbClr val="FFC000"/>
              </a:buClr>
              <a:buFont typeface="Wingdings" pitchFamily="2" charset="2"/>
              <a:buNone/>
            </a:pPr>
            <a:r>
              <a:rPr lang="cs-CZ" sz="2400" dirty="0" smtClean="0">
                <a:latin typeface="Times New Roman" pitchFamily="18" charset="0"/>
              </a:rPr>
              <a:t>Obdobně lze okomentovat hodnotu poměrového čísla u položky Tyč“B“, která má hodnotu 1/2. Po dobu, za kterou se zhotoví (nalakuje) 1 ks Tyče“B“, je možné nalakovat  1/2  ks Tyče“D </a:t>
            </a:r>
            <a:br>
              <a:rPr lang="cs-CZ" sz="2400" dirty="0" smtClean="0">
                <a:latin typeface="Times New Roman" pitchFamily="18" charset="0"/>
              </a:rPr>
            </a:br>
            <a:endParaRPr lang="cs-CZ" sz="2400" dirty="0" smtClean="0">
              <a:latin typeface="Times New Roman" pitchFamily="18" charset="0"/>
            </a:endParaRPr>
          </a:p>
          <a:p>
            <a:pPr marL="0" indent="0" eaLnBrk="1" hangingPunct="1">
              <a:lnSpc>
                <a:spcPct val="90000"/>
              </a:lnSpc>
              <a:spcBef>
                <a:spcPct val="30000"/>
              </a:spcBef>
              <a:spcAft>
                <a:spcPct val="30000"/>
              </a:spcAft>
              <a:buClr>
                <a:srgbClr val="FFC000"/>
              </a:buClr>
              <a:buFont typeface="Wingdings" pitchFamily="2" charset="2"/>
              <a:buNone/>
            </a:pPr>
            <a:r>
              <a:rPr lang="cs-CZ" sz="2800" i="1" dirty="0" smtClean="0">
                <a:solidFill>
                  <a:srgbClr val="00B050"/>
                </a:solidFill>
                <a:latin typeface="Times New Roman" pitchFamily="18" charset="0"/>
              </a:rPr>
              <a:t>Poměrové číslo vlastně vypovídá o tom, jaký díl (respektive násobek) fiktivního výrobku je ekvivalentní 1 ks příslušného nahrazovaného výrobku.</a:t>
            </a:r>
            <a:r>
              <a:rPr lang="cs-CZ" sz="2800" dirty="0" smtClean="0">
                <a:solidFill>
                  <a:srgbClr val="00B050"/>
                </a:solidFill>
                <a:latin typeface="Times New Roman" pitchFamily="18" charset="0"/>
              </a:rPr>
              <a:t> </a:t>
            </a:r>
          </a:p>
          <a:p>
            <a:pPr marL="0" indent="0" eaLnBrk="1" hangingPunct="1">
              <a:lnSpc>
                <a:spcPct val="90000"/>
              </a:lnSpc>
              <a:spcBef>
                <a:spcPct val="30000"/>
              </a:spcBef>
              <a:spcAft>
                <a:spcPct val="30000"/>
              </a:spcAft>
              <a:buClr>
                <a:srgbClr val="FFC000"/>
              </a:buClr>
              <a:buFont typeface="Wingdings" pitchFamily="2" charset="2"/>
              <a:buNone/>
            </a:pPr>
            <a:endParaRPr lang="cs-CZ" sz="2800" dirty="0" smtClean="0">
              <a:solidFill>
                <a:srgbClr val="FF9900"/>
              </a:solidFill>
              <a:latin typeface="Times New Roman" pitchFamily="18" charset="0"/>
            </a:endParaRPr>
          </a:p>
          <a:p>
            <a:pPr marL="0" indent="0" eaLnBrk="1" hangingPunct="1">
              <a:lnSpc>
                <a:spcPct val="90000"/>
              </a:lnSpc>
              <a:spcBef>
                <a:spcPct val="30000"/>
              </a:spcBef>
              <a:spcAft>
                <a:spcPct val="30000"/>
              </a:spcAft>
              <a:buClr>
                <a:srgbClr val="FFC000"/>
              </a:buClr>
              <a:buFont typeface="Wingdings" pitchFamily="2" charset="2"/>
              <a:buNone/>
            </a:pPr>
            <a:endParaRPr lang="cs-CZ" dirty="0" smtClean="0">
              <a:solidFill>
                <a:schemeClr val="bg1"/>
              </a:solidFill>
            </a:endParaRPr>
          </a:p>
          <a:p>
            <a:pPr marL="0" indent="0" eaLnBrk="1" hangingPunct="1">
              <a:lnSpc>
                <a:spcPct val="90000"/>
              </a:lnSpc>
              <a:spcBef>
                <a:spcPct val="30000"/>
              </a:spcBef>
              <a:spcAft>
                <a:spcPct val="30000"/>
              </a:spcAft>
              <a:buClr>
                <a:srgbClr val="FFC000"/>
              </a:buClr>
              <a:buFont typeface="Wingdings" pitchFamily="2" charset="2"/>
              <a:buNone/>
            </a:pPr>
            <a:endParaRPr lang="cs-CZ" dirty="0" smtClean="0">
              <a:solidFill>
                <a:schemeClr val="bg1"/>
              </a:solidFill>
            </a:endParaRPr>
          </a:p>
          <a:p>
            <a:pPr marL="0" indent="0" eaLnBrk="1" hangingPunct="1">
              <a:lnSpc>
                <a:spcPct val="90000"/>
              </a:lnSpc>
              <a:spcBef>
                <a:spcPct val="30000"/>
              </a:spcBef>
              <a:spcAft>
                <a:spcPct val="30000"/>
              </a:spcAft>
              <a:buClr>
                <a:srgbClr val="FFC000"/>
              </a:buClr>
              <a:buFont typeface="Wingdings" pitchFamily="2" charset="2"/>
              <a:buNone/>
            </a:pPr>
            <a:endParaRPr lang="cs-CZ"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95288" y="188913"/>
            <a:ext cx="8229600" cy="647700"/>
          </a:xfrm>
        </p:spPr>
        <p:txBody>
          <a:bodyPr>
            <a:normAutofit fontScale="90000"/>
          </a:bodyPr>
          <a:lstStyle/>
          <a:p>
            <a:pPr>
              <a:defRPr/>
            </a:pPr>
            <a:r>
              <a:rPr lang="cs-CZ" sz="2800" b="1" i="1" dirty="0" smtClean="0">
                <a:solidFill>
                  <a:schemeClr val="bg1"/>
                </a:solidFill>
                <a:latin typeface="Times New Roman" pitchFamily="18" charset="0"/>
              </a:rPr>
              <a:t/>
            </a:r>
            <a:br>
              <a:rPr lang="cs-CZ" sz="2800" b="1" i="1" dirty="0" smtClean="0">
                <a:solidFill>
                  <a:schemeClr val="bg1"/>
                </a:solidFill>
                <a:latin typeface="Times New Roman" pitchFamily="18" charset="0"/>
              </a:rPr>
            </a:br>
            <a:r>
              <a:rPr lang="cs-CZ" sz="2800" b="1" i="1" dirty="0" smtClean="0">
                <a:latin typeface="Times New Roman" pitchFamily="18" charset="0"/>
              </a:rPr>
              <a:t>Příklad č. 1/5</a:t>
            </a:r>
            <a:br>
              <a:rPr lang="cs-CZ" sz="2800" b="1" i="1" dirty="0" smtClean="0">
                <a:latin typeface="Times New Roman" pitchFamily="18" charset="0"/>
              </a:rPr>
            </a:br>
            <a:endParaRPr lang="cs-CZ" sz="2800" b="1" i="1" dirty="0" smtClean="0">
              <a:solidFill>
                <a:schemeClr val="bg1"/>
              </a:solidFill>
              <a:effectLst>
                <a:outerShdw blurRad="38100" dist="38100" dir="2700000" algn="tl">
                  <a:srgbClr val="000000">
                    <a:alpha val="43137"/>
                  </a:srgbClr>
                </a:outerShdw>
              </a:effectLst>
              <a:latin typeface="Times New Roman" pitchFamily="18" charset="0"/>
            </a:endParaRPr>
          </a:p>
        </p:txBody>
      </p:sp>
      <p:sp>
        <p:nvSpPr>
          <p:cNvPr id="58371" name="Rectangle 3"/>
          <p:cNvSpPr>
            <a:spLocks noGrp="1" noChangeArrowheads="1"/>
          </p:cNvSpPr>
          <p:nvPr>
            <p:ph type="body" idx="4294967295"/>
          </p:nvPr>
        </p:nvSpPr>
        <p:spPr>
          <a:xfrm>
            <a:off x="142875" y="1052513"/>
            <a:ext cx="8750300" cy="5805487"/>
          </a:xfrm>
        </p:spPr>
        <p:txBody>
          <a:bodyPr/>
          <a:lstStyle/>
          <a:p>
            <a:pPr marL="0" indent="0">
              <a:lnSpc>
                <a:spcPct val="90000"/>
              </a:lnSpc>
              <a:spcBef>
                <a:spcPct val="30000"/>
              </a:spcBef>
              <a:spcAft>
                <a:spcPct val="30000"/>
              </a:spcAft>
              <a:buClr>
                <a:srgbClr val="FFC000"/>
              </a:buClr>
              <a:buNone/>
            </a:pPr>
            <a:r>
              <a:rPr lang="cs-CZ" sz="2400" dirty="0" smtClean="0">
                <a:latin typeface="Times New Roman" pitchFamily="18" charset="0"/>
              </a:rPr>
              <a:t>Stanovení počtu fiktivních výrobků (e) je výsledkem součinu příslušných hodnot ve sloupečku (c) a (d). Součin 5 200 . 1/6 = 866,67 říká, že za dobu, po kterou bylo nalakováno 5 200 ks Tyčí“A“, je možné nalakovat 866,67 ks Tyčí“D“ 2). Obdobné relace platí i pro další druhy výrobků. </a:t>
            </a:r>
          </a:p>
          <a:p>
            <a:pPr marL="0" indent="0">
              <a:lnSpc>
                <a:spcPct val="90000"/>
              </a:lnSpc>
              <a:spcBef>
                <a:spcPct val="30000"/>
              </a:spcBef>
              <a:spcAft>
                <a:spcPct val="30000"/>
              </a:spcAft>
              <a:buClr>
                <a:srgbClr val="FFC000"/>
              </a:buClr>
              <a:buNone/>
            </a:pPr>
            <a:r>
              <a:rPr lang="cs-CZ" sz="2400" dirty="0" smtClean="0">
                <a:latin typeface="Times New Roman" pitchFamily="18" charset="0"/>
              </a:rPr>
              <a:t>Podstatné na uvedeném výpočtu „počtu fiktivních výrobků“ je, že byla nahrazena nestejnorodá výroba jednotlivých výrobků A, B, C, D, jediným výrobkem a to výrobkem “D“. Jinými slovy čas potřebný k nalakování 5 200 ks „A“ + 3 800 ks „B“ + 950 ks „C“ + 760 ks „D“ je stejný, jako na zhotovení (nalakování) jediného druhu výrobku „D“ v počtu 4 160 ks. To umožňuje postupovat v další části výpočtu stejným způsobem jako tomu je u prosté kalkulace dělením. </a:t>
            </a:r>
          </a:p>
          <a:p>
            <a:pPr marL="0" indent="0">
              <a:lnSpc>
                <a:spcPct val="90000"/>
              </a:lnSpc>
              <a:spcBef>
                <a:spcPct val="30000"/>
              </a:spcBef>
              <a:spcAft>
                <a:spcPct val="30000"/>
              </a:spcAft>
              <a:buClr>
                <a:srgbClr val="FFC000"/>
              </a:buClr>
              <a:buNone/>
            </a:pPr>
            <a:r>
              <a:rPr lang="cs-CZ" sz="2400" dirty="0" smtClean="0">
                <a:latin typeface="Times New Roman" pitchFamily="18" charset="0"/>
              </a:rPr>
              <a:t/>
            </a:r>
            <a:br>
              <a:rPr lang="cs-CZ" sz="2400" dirty="0" smtClean="0">
                <a:latin typeface="Times New Roman" pitchFamily="18" charset="0"/>
              </a:rPr>
            </a:br>
            <a:r>
              <a:rPr lang="cs-CZ" sz="2400" dirty="0" smtClean="0">
                <a:latin typeface="Times New Roman" pitchFamily="18" charset="0"/>
              </a:rPr>
              <a:t>2) Dále bude již uváděno pouze A, B, C, 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95288" y="188913"/>
            <a:ext cx="8229600" cy="647700"/>
          </a:xfrm>
        </p:spPr>
        <p:txBody>
          <a:bodyPr>
            <a:normAutofit fontScale="90000"/>
          </a:bodyPr>
          <a:lstStyle/>
          <a:p>
            <a:pPr>
              <a:defRPr/>
            </a:pPr>
            <a:r>
              <a:rPr lang="cs-CZ" sz="2800" b="1" i="1" dirty="0" smtClean="0">
                <a:solidFill>
                  <a:schemeClr val="bg1"/>
                </a:solidFill>
                <a:latin typeface="Times New Roman" pitchFamily="18" charset="0"/>
              </a:rPr>
              <a:t/>
            </a:r>
            <a:br>
              <a:rPr lang="cs-CZ" sz="2800" b="1" i="1" dirty="0" smtClean="0">
                <a:solidFill>
                  <a:schemeClr val="bg1"/>
                </a:solidFill>
                <a:latin typeface="Times New Roman" pitchFamily="18" charset="0"/>
              </a:rPr>
            </a:br>
            <a:r>
              <a:rPr lang="cs-CZ" sz="2800" b="1" i="1" dirty="0" smtClean="0">
                <a:latin typeface="Times New Roman" pitchFamily="18" charset="0"/>
              </a:rPr>
              <a:t>Příklad č. </a:t>
            </a:r>
            <a:r>
              <a:rPr lang="cs-CZ" sz="2800" b="1" i="1" dirty="0" smtClean="0">
                <a:latin typeface="Times New Roman" pitchFamily="18" charset="0"/>
              </a:rPr>
              <a:t>1/5a</a:t>
            </a:r>
            <a:r>
              <a:rPr lang="cs-CZ" sz="2800" b="1" i="1" dirty="0" smtClean="0">
                <a:latin typeface="Times New Roman" pitchFamily="18" charset="0"/>
              </a:rPr>
              <a:t/>
            </a:r>
            <a:br>
              <a:rPr lang="cs-CZ" sz="2800" b="1" i="1" dirty="0" smtClean="0">
                <a:latin typeface="Times New Roman" pitchFamily="18" charset="0"/>
              </a:rPr>
            </a:br>
            <a:endParaRPr lang="cs-CZ" sz="2800" b="1" i="1" dirty="0" smtClean="0">
              <a:solidFill>
                <a:schemeClr val="bg1"/>
              </a:solidFill>
              <a:effectLst>
                <a:outerShdw blurRad="38100" dist="38100" dir="2700000" algn="tl">
                  <a:srgbClr val="000000">
                    <a:alpha val="43137"/>
                  </a:srgbClr>
                </a:outerShdw>
              </a:effectLst>
              <a:latin typeface="Times New Roman" pitchFamily="18" charset="0"/>
            </a:endParaRPr>
          </a:p>
        </p:txBody>
      </p:sp>
      <p:sp>
        <p:nvSpPr>
          <p:cNvPr id="58371" name="Rectangle 3"/>
          <p:cNvSpPr>
            <a:spLocks noGrp="1" noChangeArrowheads="1"/>
          </p:cNvSpPr>
          <p:nvPr>
            <p:ph type="body" idx="4294967295"/>
          </p:nvPr>
        </p:nvSpPr>
        <p:spPr>
          <a:xfrm>
            <a:off x="142875" y="1052513"/>
            <a:ext cx="8750300" cy="5805487"/>
          </a:xfrm>
        </p:spPr>
        <p:txBody>
          <a:bodyPr/>
          <a:lstStyle/>
          <a:p>
            <a:pPr marL="0" indent="0">
              <a:lnSpc>
                <a:spcPct val="90000"/>
              </a:lnSpc>
              <a:spcBef>
                <a:spcPct val="30000"/>
              </a:spcBef>
              <a:spcAft>
                <a:spcPct val="30000"/>
              </a:spcAft>
              <a:buClr>
                <a:srgbClr val="FFC000"/>
              </a:buClr>
              <a:buNone/>
            </a:pPr>
            <a:endParaRPr lang="cs-CZ" sz="2400" dirty="0" smtClean="0">
              <a:latin typeface="Times New Roman" pitchFamily="18" charset="0"/>
            </a:endParaRPr>
          </a:p>
        </p:txBody>
      </p:sp>
      <p:graphicFrame>
        <p:nvGraphicFramePr>
          <p:cNvPr id="65540" name="Object 4"/>
          <p:cNvGraphicFramePr>
            <a:graphicFrameLocks noChangeAspect="1"/>
          </p:cNvGraphicFramePr>
          <p:nvPr/>
        </p:nvGraphicFramePr>
        <p:xfrm>
          <a:off x="368300" y="1255713"/>
          <a:ext cx="8389938" cy="4329112"/>
        </p:xfrm>
        <a:graphic>
          <a:graphicData uri="http://schemas.openxmlformats.org/presentationml/2006/ole">
            <p:oleObj spid="_x0000_s65540" name="Dokument" r:id="rId3" imgW="8416205" imgH="4347634"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VZOR</Template>
  <TotalTime>2475</TotalTime>
  <Words>223</Words>
  <Application>Microsoft Office PowerPoint</Application>
  <PresentationFormat>Předvádění na obrazovce (4:3)</PresentationFormat>
  <Paragraphs>55</Paragraphs>
  <Slides>21</Slides>
  <Notes>3</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21</vt:i4>
      </vt:variant>
    </vt:vector>
  </HeadingPairs>
  <TitlesOfParts>
    <vt:vector size="25" baseType="lpstr">
      <vt:lpstr>Motiv sady Office</vt:lpstr>
      <vt:lpstr>Document</vt:lpstr>
      <vt:lpstr>Word 2007 Document</vt:lpstr>
      <vt:lpstr>Dokument</vt:lpstr>
      <vt:lpstr>Kalkulace s poměrovými čísly, kalkulace neúplných (variabilních) nákladů</vt:lpstr>
      <vt:lpstr>Teoretické minimum</vt:lpstr>
      <vt:lpstr>Teoretické minimum</vt:lpstr>
      <vt:lpstr>Příklad č. 1/5 </vt:lpstr>
      <vt:lpstr>Příklad č. 1/5 </vt:lpstr>
      <vt:lpstr>  Příklad č. 1/5 </vt:lpstr>
      <vt:lpstr>  Příklad č. 1/5 </vt:lpstr>
      <vt:lpstr> Příklad č. 1/5 </vt:lpstr>
      <vt:lpstr> Příklad č. 1/5a </vt:lpstr>
      <vt:lpstr> Příklad č. 1/5b </vt:lpstr>
      <vt:lpstr>Příklad č. 1/5c </vt:lpstr>
      <vt:lpstr>Příklad č. 1/5c </vt:lpstr>
      <vt:lpstr>Příklad č. 1/5c Konvenční výrobek: tyč „D“ </vt:lpstr>
      <vt:lpstr>Příklad č. 1/5c Konvenční výrobek: tyč „D“ </vt:lpstr>
      <vt:lpstr>Kalkulace neúplných nákladů</vt:lpstr>
      <vt:lpstr>Kalkulace neúplných nákladů</vt:lpstr>
      <vt:lpstr>Příklad 2/5</vt:lpstr>
      <vt:lpstr>Příklad 2/5</vt:lpstr>
      <vt:lpstr>Příklad 3/5</vt:lpstr>
      <vt:lpstr>Příklad 3/5</vt:lpstr>
      <vt:lpstr>Příklad 3/5</vt:lpstr>
    </vt:vector>
  </TitlesOfParts>
  <Company>SU OPF Karviná</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podniku A</dc:title>
  <dc:creator>Karel Stelmach</dc:creator>
  <cp:lastModifiedBy>Uzivatel</cp:lastModifiedBy>
  <cp:revision>225</cp:revision>
  <dcterms:created xsi:type="dcterms:W3CDTF">2009-03-04T19:05:38Z</dcterms:created>
  <dcterms:modified xsi:type="dcterms:W3CDTF">2019-02-20T20:13:33Z</dcterms:modified>
</cp:coreProperties>
</file>