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8"/>
  </p:notesMasterIdLst>
  <p:sldIdLst>
    <p:sldId id="343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9" r:id="rId14"/>
    <p:sldId id="378" r:id="rId15"/>
    <p:sldId id="344" r:id="rId16"/>
    <p:sldId id="38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0B889-A3FB-49D0-A95D-825FC1F9397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F0136-C1EC-40AF-95F9-0E21658A3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9F7D-713B-4873-9347-C839DD206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F3437-3E20-4536-9303-00044DE1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27C9E-1FDB-4707-9927-EF1718971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06.03.2019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82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EC7A-20F0-452E-91DE-F0B6070B1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4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A1415-7CDB-4CC6-999F-696AB559F9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533BC-D1BE-417F-84DE-52177D7F0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7111-7696-4CC5-923D-58EFD34B08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BADA-8C31-4E9A-859B-92897C54D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0E27E-4615-4EA3-A2A5-E93650EBE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85F5-1EF3-44CD-8949-FA293AE976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0886-C72A-4E7E-BF36-04CA0FB05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2A281-AE00-474C-B195-BAD622E25E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7BCFFD8-FE37-4807-9721-09E798ADE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package" Target="../embeddings/Dokument_aplikace_Microsoft_Word2.docx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pPr marL="457200" indent="-11113" algn="l">
              <a:lnSpc>
                <a:spcPct val="80000"/>
              </a:lnSpc>
              <a:defRPr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ásobovací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a skladovací činnosti podniku. Metody výpočtu výše pojistné zásoby.  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č. 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4235" y="188641"/>
            <a:ext cx="6172200" cy="864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79512" y="1340768"/>
            <a:ext cx="8641080" cy="4995629"/>
          </a:xfrm>
        </p:spPr>
        <p:txBody>
          <a:bodyPr>
            <a:normAutofit/>
          </a:bodyPr>
          <a:lstStyle/>
          <a:p>
            <a:pPr marL="269075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807224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Stanovení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výše pojistné zásoby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výrazem míry jištění plynulé spotřeby příslušné položky zásob. Existuje řada metod výpočtu pojistné zásoby:</a:t>
            </a:r>
          </a:p>
          <a:p>
            <a:pPr marL="269075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807224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metoda statistická, (Synek,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Manažerská 	ekonomika,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str. 217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69075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807224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metoda rozdílová,</a:t>
            </a:r>
          </a:p>
          <a:p>
            <a:pPr marL="269075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807224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metoda s využitím koeficientu jištění,</a:t>
            </a:r>
          </a:p>
          <a:p>
            <a:pPr marL="269075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807224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a celá řada dalších metod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3"/>
            <a:ext cx="9036496" cy="6480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 - </a:t>
            </a:r>
            <a:r>
              <a:rPr lang="cs-CZ" sz="2800" b="1" i="1" dirty="0" smtClean="0">
                <a:solidFill>
                  <a:schemeClr val="folHlink"/>
                </a:solidFill>
                <a:latin typeface="Times New Roman" pitchFamily="18" charset="0"/>
              </a:rPr>
              <a:t>rozdílová metoda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35971"/>
            <a:ext cx="6858000" cy="3964781"/>
          </a:xfrm>
        </p:spPr>
        <p:txBody>
          <a:bodyPr/>
          <a:lstStyle/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79512" y="1340768"/>
          <a:ext cx="864870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0" name="Document" r:id="rId3" imgW="5958173" imgH="3624492" progId="">
                  <p:embed/>
                </p:oleObj>
              </mc:Choice>
              <mc:Fallback>
                <p:oleObj name="Document" r:id="rId3" imgW="5958173" imgH="362449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40768"/>
                        <a:ext cx="8648700" cy="4949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 </a:t>
            </a:r>
            <a:r>
              <a:rPr lang="cs-CZ" sz="2400" b="1" i="1" dirty="0">
                <a:latin typeface="Times New Roman" pitchFamily="18" charset="0"/>
              </a:rPr>
              <a:t>modelový</a:t>
            </a:r>
            <a:r>
              <a:rPr lang="cs-CZ" sz="2400" b="1" i="1" dirty="0" smtClean="0">
                <a:latin typeface="Times New Roman" pitchFamily="18" charset="0"/>
              </a:rPr>
              <a:t> příklad č1</a:t>
            </a:r>
            <a:br>
              <a:rPr lang="cs-CZ" sz="2400" b="1" i="1" dirty="0" smtClean="0">
                <a:latin typeface="Times New Roman" pitchFamily="18" charset="0"/>
              </a:rPr>
            </a:b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</a:rPr>
              <a:t>Na základě údajů v níže uvedené tabulce, stanovte hodnotu pojistné zásoby rozdílovou metodou</a:t>
            </a:r>
            <a:r>
              <a:rPr lang="cs-CZ" sz="2400" b="1" i="1" dirty="0" smtClean="0">
                <a:latin typeface="Times New Roman" pitchFamily="18" charset="0"/>
              </a:rPr>
              <a:t/>
            </a:r>
            <a:br>
              <a:rPr lang="cs-CZ" sz="2400" b="1" i="1" dirty="0" smtClean="0">
                <a:latin typeface="Times New Roman" pitchFamily="18" charset="0"/>
              </a:rPr>
            </a:br>
            <a:endParaRPr lang="cs-CZ" sz="2400" b="1" i="1" dirty="0">
              <a:latin typeface="Times New Roman" pitchFamily="18" charset="0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35971"/>
            <a:ext cx="6858000" cy="3964781"/>
          </a:xfrm>
        </p:spPr>
        <p:txBody>
          <a:bodyPr/>
          <a:lstStyle/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1836738"/>
          <a:ext cx="8950325" cy="502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4" name="Dokument" r:id="rId3" imgW="6342073" imgH="3180985" progId="Word.Document.12">
                  <p:embed/>
                </p:oleObj>
              </mc:Choice>
              <mc:Fallback>
                <p:oleObj name="Dokument" r:id="rId3" imgW="6342073" imgH="3180985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36738"/>
                        <a:ext cx="8950325" cy="50212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Modelový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 č. 1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0049" name="Object 1"/>
          <p:cNvGraphicFramePr>
            <a:graphicFrameLocks noChangeAspect="1"/>
          </p:cNvGraphicFramePr>
          <p:nvPr/>
        </p:nvGraphicFramePr>
        <p:xfrm>
          <a:off x="611188" y="908050"/>
          <a:ext cx="66833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Dokument" r:id="rId3" imgW="5762038" imgH="244475" progId="Word.Document.12">
                  <p:embed/>
                </p:oleObj>
              </mc:Choice>
              <mc:Fallback>
                <p:oleObj name="Dokument" r:id="rId3" imgW="5762038" imgH="244475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908050"/>
                        <a:ext cx="6683375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0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79512" y="1340768"/>
          <a:ext cx="2947987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8" name="Dokument" r:id="rId5" imgW="3288538" imgH="3750852" progId="Word.Document.12">
                  <p:embed/>
                </p:oleObj>
              </mc:Choice>
              <mc:Fallback>
                <p:oleObj name="Dokument" r:id="rId5" imgW="3288538" imgH="3750852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40768"/>
                        <a:ext cx="2947987" cy="3362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9663" y="11352"/>
            <a:ext cx="9144000" cy="68134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800" i="1" dirty="0">
                <a:solidFill>
                  <a:schemeClr val="bg2"/>
                </a:solidFill>
                <a:effectLst/>
                <a:latin typeface="Times New Roman" pitchFamily="18" charset="0"/>
              </a:rPr>
              <a:t>Pojistná zásoba modelový příklad </a:t>
            </a:r>
            <a:r>
              <a:rPr lang="cs-CZ" sz="2800" i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č. 2</a:t>
            </a:r>
            <a:endParaRPr lang="cs-CZ" sz="2800" i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54339"/>
              </p:ext>
            </p:extLst>
          </p:nvPr>
        </p:nvGraphicFramePr>
        <p:xfrm>
          <a:off x="347464" y="620688"/>
          <a:ext cx="8429745" cy="1504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6" name="Dokument" r:id="rId3" imgW="5773798" imgH="1030160" progId="Word.Document.12">
                  <p:embed/>
                </p:oleObj>
              </mc:Choice>
              <mc:Fallback>
                <p:oleObj name="Dokument" r:id="rId3" imgW="5773798" imgH="10301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464" y="620688"/>
                        <a:ext cx="8429745" cy="1504034"/>
                      </a:xfrm>
                      <a:prstGeom prst="rect">
                        <a:avLst/>
                      </a:prstGeom>
                      <a:solidFill>
                        <a:schemeClr val="tx1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76416"/>
              </p:ext>
            </p:extLst>
          </p:nvPr>
        </p:nvGraphicFramePr>
        <p:xfrm>
          <a:off x="179512" y="3140968"/>
          <a:ext cx="5773737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7" name="Dokument" r:id="rId5" imgW="5773798" imgH="3845163" progId="Word.Document.12">
                  <p:embed/>
                </p:oleObj>
              </mc:Choice>
              <mc:Fallback>
                <p:oleObj name="Dokument" r:id="rId5" imgW="5773798" imgH="38451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512" y="3140968"/>
                        <a:ext cx="5773737" cy="384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833009"/>
              </p:ext>
            </p:extLst>
          </p:nvPr>
        </p:nvGraphicFramePr>
        <p:xfrm>
          <a:off x="251520" y="1844992"/>
          <a:ext cx="8256531" cy="164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8" name="Dokument" r:id="rId7" imgW="5775241" imgH="1474748" progId="Word.Document.12">
                  <p:embed/>
                </p:oleObj>
              </mc:Choice>
              <mc:Fallback>
                <p:oleObj name="Dokument" r:id="rId7" imgW="5775241" imgH="14747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1844992"/>
                        <a:ext cx="8256531" cy="164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7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9663" y="11352"/>
            <a:ext cx="9144000" cy="681344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  <a:defRPr/>
            </a:pPr>
            <a:r>
              <a:rPr lang="cs-CZ" sz="2800" i="1" dirty="0">
                <a:solidFill>
                  <a:schemeClr val="bg2"/>
                </a:solidFill>
                <a:effectLst/>
                <a:latin typeface="Times New Roman" pitchFamily="18" charset="0"/>
              </a:rPr>
              <a:t>Pojistná zásoba modelový příklad </a:t>
            </a:r>
            <a:r>
              <a:rPr lang="cs-CZ" sz="2800" i="1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č. 2</a:t>
            </a:r>
            <a:endParaRPr lang="cs-CZ" sz="2800" i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47464" y="620688"/>
          <a:ext cx="8429745" cy="1504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4" name="Dokument" r:id="rId3" imgW="5773798" imgH="1030160" progId="Word.Document.12">
                  <p:embed/>
                </p:oleObj>
              </mc:Choice>
              <mc:Fallback>
                <p:oleObj name="Dokument" r:id="rId3" imgW="5773798" imgH="1030160" progId="Word.Documen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7464" y="620688"/>
                        <a:ext cx="8429745" cy="1504034"/>
                      </a:xfrm>
                      <a:prstGeom prst="rect">
                        <a:avLst/>
                      </a:prstGeom>
                      <a:solidFill>
                        <a:schemeClr val="tx1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23012"/>
              </p:ext>
            </p:extLst>
          </p:nvPr>
        </p:nvGraphicFramePr>
        <p:xfrm>
          <a:off x="251520" y="1844992"/>
          <a:ext cx="8256531" cy="164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5" name="Dokument" r:id="rId5" imgW="5775241" imgH="1477272" progId="Word.Document.12">
                  <p:embed/>
                </p:oleObj>
              </mc:Choice>
              <mc:Fallback>
                <p:oleObj name="Dokument" r:id="rId5" imgW="5775241" imgH="1477272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1844992"/>
                        <a:ext cx="8256531" cy="164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136458"/>
              </p:ext>
            </p:extLst>
          </p:nvPr>
        </p:nvGraphicFramePr>
        <p:xfrm>
          <a:off x="179512" y="3013075"/>
          <a:ext cx="5773737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6" name="Dokument" r:id="rId7" imgW="5773798" imgH="3845163" progId="Word.Document.12">
                  <p:embed/>
                </p:oleObj>
              </mc:Choice>
              <mc:Fallback>
                <p:oleObj name="Dokument" r:id="rId7" imgW="5773798" imgH="38451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512" y="3013075"/>
                        <a:ext cx="5773737" cy="384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9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6633"/>
            <a:ext cx="6172200" cy="93610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38210" cy="4896544"/>
          </a:xfrm>
          <a:solidFill>
            <a:schemeClr val="accent1">
              <a:alpha val="0"/>
            </a:schemeClr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1678739" algn="l"/>
                <a:tab pos="1681121" algn="l"/>
                <a:tab pos="2288324" algn="l"/>
                <a:tab pos="275622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Výrobní zásoby: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zásoby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veškerého materiálu  nakoupeného od 				dodavatelů (včetně nakupovaných výrobků, 				polotovarů aj.)</a:t>
            </a:r>
          </a:p>
          <a:p>
            <a:pPr marL="0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1677988" algn="l"/>
                <a:tab pos="1679575" algn="l"/>
                <a:tab pos="2287588" algn="l"/>
                <a:tab pos="3048000" algn="l"/>
                <a:tab pos="3898900" algn="l"/>
                <a:tab pos="4641850" algn="l"/>
                <a:tab pos="6456363" algn="r"/>
              </a:tabLs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Zásoby nedokončené :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zásoby vlastních polotovarů;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polotovarů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výroby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			dodávaných v rámci kooperačních vztahů v 				jedné firmě.</a:t>
            </a:r>
          </a:p>
          <a:p>
            <a:pPr marL="0" indent="0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1677988" algn="l"/>
                <a:tab pos="1679575" algn="l"/>
                <a:tab pos="2287588" algn="l"/>
                <a:tab pos="2755900" algn="l"/>
                <a:tab pos="3586163" algn="l"/>
                <a:tab pos="4641850" algn="l"/>
                <a:tab pos="6456363" algn="r"/>
              </a:tabLst>
              <a:defRPr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Zásoby hotových výrobků: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výrobky, které prošly celým výrobním 					procesem a byly  převzaty výstupní 						kontrolou  do sklad hotových výrobků  					k expedici  k příslušným odběratelům</a:t>
            </a:r>
            <a:endParaRPr lang="cs-CZ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88641"/>
            <a:ext cx="6172200" cy="72007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001124" cy="5688632"/>
          </a:xfrm>
        </p:spPr>
        <p:txBody>
          <a:bodyPr>
            <a:normAutofit fontScale="92500"/>
          </a:bodyPr>
          <a:lstStyle/>
          <a:p>
            <a:pPr marL="403613" indent="-40361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	Z hlediska operativního řízení zásob  se uplatňuje  </a:t>
            </a:r>
            <a:r>
              <a:rPr lang="cs-CZ" sz="2600" i="1" u="sng" dirty="0" smtClean="0">
                <a:latin typeface="Times New Roman" pitchFamily="18" charset="0"/>
                <a:cs typeface="Times New Roman" pitchFamily="18" charset="0"/>
              </a:rPr>
              <a:t>funkční klasifikace zásob na:</a:t>
            </a:r>
          </a:p>
          <a:p>
            <a:pPr marL="403613" indent="-40361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600" b="1" i="1" dirty="0" smtClean="0">
                <a:latin typeface="Times New Roman" pitchFamily="18" charset="0"/>
                <a:cs typeface="Times New Roman" pitchFamily="18" charset="0"/>
              </a:rPr>
              <a:t>běžnou (obratovou) zásobu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 která kryje požadavky  na výdej materiálu  v období mezi dvěma dodávkami.  V průběhu dodacího     cyklu  se výše běžné zásoby snižuje  z maximální hodnoty v době dodávky, k minimální hodnotě před následující dodávkou. </a:t>
            </a:r>
            <a:br>
              <a:rPr lang="cs-CZ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pojmy:</a:t>
            </a:r>
          </a:p>
          <a:p>
            <a:pPr marL="1079870" lvl="1" indent="-40480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minimální zásoba</a:t>
            </a:r>
          </a:p>
          <a:p>
            <a:pPr marL="1079870" lvl="1" indent="-40480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průměrná zásoba 	</a:t>
            </a:r>
          </a:p>
          <a:p>
            <a:pPr marL="1079870" lvl="1" indent="-40480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maximální zásoba</a:t>
            </a:r>
          </a:p>
          <a:p>
            <a:pPr marL="1079870" lvl="1" indent="-404803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endParaRPr lang="cs-CZ" sz="1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</a:rPr>
              <a:t>Průběh zásoby běžné v čase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23528" y="1412776"/>
          <a:ext cx="8669338" cy="516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8" name="Document" r:id="rId3" imgW="5765684" imgH="3435190" progId="">
                  <p:embed/>
                </p:oleObj>
              </mc:Choice>
              <mc:Fallback>
                <p:oleObj name="Document" r:id="rId3" imgW="5765684" imgH="3435190" progId="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12776"/>
                        <a:ext cx="8669338" cy="5165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6633"/>
            <a:ext cx="6172200" cy="79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Základní pojmy v oblasti řízení zásob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01051" cy="5832648"/>
          </a:xfrm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pPr marL="342891" indent="-342891" eaLnBrk="1" hangingPunct="1">
              <a:spcBef>
                <a:spcPts val="451"/>
              </a:spcBef>
              <a:spcAft>
                <a:spcPts val="120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Pojistná zásoba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kryje výkyvy v dodávkách a odběru běžné zásoby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891" indent="-342891" eaLnBrk="1" hangingPunct="1">
              <a:spcBef>
                <a:spcPts val="451"/>
              </a:spcBef>
              <a:spcAft>
                <a:spcPts val="120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Technická zásoba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kryje potřebu materiálu před použitím ve výrobním procesu, který vyžaduje „přípravu“ před použitím (sušení dřeva, homogenizace rud, zrání odlitků)</a:t>
            </a:r>
          </a:p>
          <a:p>
            <a:pPr marL="342891" indent="-342891" eaLnBrk="1" hangingPunct="1">
              <a:spcBef>
                <a:spcPts val="451"/>
              </a:spcBef>
              <a:spcAft>
                <a:spcPts val="1200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Sezónní zásoba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kryje spotřebu, která:</a:t>
            </a:r>
          </a:p>
          <a:p>
            <a:pPr marL="1042973" lvl="2" indent="-342891">
              <a:spcBef>
                <a:spcPts val="451"/>
              </a:spcBef>
              <a:spcAft>
                <a:spcPts val="451"/>
              </a:spcAft>
              <a:buClr>
                <a:srgbClr val="92D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probíhá rovnoměrně během celého roku, ale zásobu je možné doplňovat jen po určité období,</a:t>
            </a:r>
          </a:p>
          <a:p>
            <a:pPr marL="1042973" lvl="2" indent="-342891">
              <a:spcBef>
                <a:spcPts val="451"/>
              </a:spcBef>
              <a:spcAft>
                <a:spcPts val="451"/>
              </a:spcAft>
              <a:buClr>
                <a:srgbClr val="92D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má sezonní charakter, ale zásoba se tvoří trvale v průběhu celého roku, </a:t>
            </a:r>
          </a:p>
          <a:p>
            <a:pPr marL="1042973" lvl="2" indent="-342891">
              <a:spcBef>
                <a:spcPts val="451"/>
              </a:spcBef>
              <a:spcAft>
                <a:spcPts val="451"/>
              </a:spcAft>
              <a:buClr>
                <a:srgbClr val="92D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má sezonní charakter, možnost tvorby zásoby rovněž vykazuje tyto znaky.</a:t>
            </a:r>
          </a:p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Základní pojmy v oblasti řízení zásob</a:t>
            </a:r>
            <a:endParaRPr lang="en-US" sz="2800" b="1" i="1" dirty="0" smtClean="0">
              <a:latin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12568"/>
          </a:xfrm>
        </p:spPr>
        <p:txBody>
          <a:bodyPr>
            <a:normAutofit/>
          </a:bodyPr>
          <a:lstStyle/>
          <a:p>
            <a:pPr marL="607203" indent="-335748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Havarijní zásoba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má svoje uplatnění zejména u náhradních dílů,</a:t>
            </a:r>
          </a:p>
          <a:p>
            <a:pPr marL="607203" indent="-335748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7203" indent="-335748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Spekulativní zásoba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se pořizuje za předpokladu, že očekávaný nárůst ceny předmětného materiálu bude mít natolik negativní dopad na „budoucí náklady“, že se vyplatí nákup materiálu za nižší cenu + náklady na skladování.</a:t>
            </a:r>
          </a:p>
          <a:p>
            <a:pPr marL="607203" indent="-335748"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16633"/>
            <a:ext cx="6172200" cy="7920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5400599"/>
          </a:xfrm>
        </p:spPr>
        <p:txBody>
          <a:bodyPr>
            <a:normAutofit/>
          </a:bodyPr>
          <a:lstStyle/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None/>
              <a:tabLst>
                <a:tab pos="712788" algn="l"/>
                <a:tab pos="3898900" algn="l"/>
                <a:tab pos="4641850" algn="l"/>
                <a:tab pos="6456363" algn="r"/>
              </a:tabLst>
              <a:defRPr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Pojistná zásoba, kryje odchylky </a:t>
            </a:r>
          </a:p>
          <a:p>
            <a:pPr marL="642923" lvl="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712788" algn="l"/>
                <a:tab pos="3898900" algn="l"/>
                <a:tab pos="4641850" algn="l"/>
                <a:tab pos="6456363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od plánované (předpokládané) průměrné spotřeby (s), </a:t>
            </a:r>
          </a:p>
          <a:p>
            <a:pPr marL="642923" lvl="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od plánovaného (předpokládaného) dodacího cyklu (c), </a:t>
            </a:r>
          </a:p>
          <a:p>
            <a:pPr marL="642923" lvl="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Font typeface="Wingdings" pitchFamily="2" charset="2"/>
              <a:buChar char="q"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od plánované (předpokládané) výše dodávky (D). </a:t>
            </a:r>
          </a:p>
          <a:p>
            <a:pPr marL="642923" lvl="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00B05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Výše pojistné zásoby je předmětem normování.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1"/>
            <a:ext cx="6172200" cy="7647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35971"/>
            <a:ext cx="6858000" cy="3964781"/>
          </a:xfrm>
        </p:spPr>
        <p:txBody>
          <a:bodyPr/>
          <a:lstStyle/>
          <a:p>
            <a:pPr marL="342891" indent="-342891" eaLnBrk="1" hangingPunct="1">
              <a:lnSpc>
                <a:spcPct val="120000"/>
              </a:lnSpc>
              <a:spcBef>
                <a:spcPts val="451"/>
              </a:spcBef>
              <a:spcAft>
                <a:spcPts val="451"/>
              </a:spcAft>
              <a:buClr>
                <a:srgbClr val="FFFF00"/>
              </a:buClr>
              <a:buSzPct val="100000"/>
              <a:buNone/>
              <a:tabLst>
                <a:tab pos="2014488" algn="l"/>
                <a:tab pos="3900390" algn="l"/>
                <a:tab pos="4643323" algn="l"/>
                <a:tab pos="6457789" algn="r"/>
              </a:tabLst>
              <a:defRPr/>
            </a:pPr>
            <a:endParaRPr lang="cs-CZ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51520" y="1196752"/>
          <a:ext cx="8450263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2" name="Document" r:id="rId3" imgW="6074887" imgH="3647568" progId="">
                  <p:embed/>
                </p:oleObj>
              </mc:Choice>
              <mc:Fallback>
                <p:oleObj name="Document" r:id="rId3" imgW="6074887" imgH="3647568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96752"/>
                        <a:ext cx="8450263" cy="50450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</a:rPr>
              <a:t>Pojistná zásoba</a:t>
            </a:r>
            <a:endParaRPr lang="en-US" sz="2800" b="1" i="1" dirty="0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1340768"/>
          <a:ext cx="8248650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6" name="Document" r:id="rId3" imgW="5965355" imgH="3634948" progId="">
                  <p:embed/>
                </p:oleObj>
              </mc:Choice>
              <mc:Fallback>
                <p:oleObj name="Document" r:id="rId3" imgW="5965355" imgH="3634948" progId="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40768"/>
                        <a:ext cx="8248650" cy="5032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2594</TotalTime>
  <Words>256</Words>
  <Application>Microsoft Office PowerPoint</Application>
  <PresentationFormat>Předvádění na obrazovce (4:3)</PresentationFormat>
  <Paragraphs>45</Paragraphs>
  <Slides>15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Wingdings</vt:lpstr>
      <vt:lpstr>VZOR</vt:lpstr>
      <vt:lpstr>Motiv sady Office</vt:lpstr>
      <vt:lpstr>Document</vt:lpstr>
      <vt:lpstr>Dokument</vt:lpstr>
      <vt:lpstr>Zásobovací a skladovací činnosti podniku. Metody výpočtu výše pojistné zásoby.  </vt:lpstr>
      <vt:lpstr>Základní pojmy v oblasti řízení zásob</vt:lpstr>
      <vt:lpstr>Základní pojmy v oblasti řízení zásob</vt:lpstr>
      <vt:lpstr>Průběh zásoby běžné v čase</vt:lpstr>
      <vt:lpstr>Základní pojmy v oblasti řízení zásob</vt:lpstr>
      <vt:lpstr>Základní pojmy v oblasti řízení zásob</vt:lpstr>
      <vt:lpstr>Pojistná zásoba</vt:lpstr>
      <vt:lpstr>Pojistná zásoba</vt:lpstr>
      <vt:lpstr>Pojistná zásoba</vt:lpstr>
      <vt:lpstr>Pojistná zásoba</vt:lpstr>
      <vt:lpstr>Pojistná zásoba - rozdílová metoda</vt:lpstr>
      <vt:lpstr>Pojistná zásoba modelový příklad č1 Na základě údajů v níže uvedené tabulce, stanovte hodnotu pojistné zásoby rozdílovou metodou </vt:lpstr>
      <vt:lpstr>Modelový příklad č. 1</vt:lpstr>
      <vt:lpstr>Pojistná zásoba modelový příklad č. 2</vt:lpstr>
      <vt:lpstr>Pojistná zásoba modelový příklad č. 2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stelmach</cp:lastModifiedBy>
  <cp:revision>242</cp:revision>
  <dcterms:created xsi:type="dcterms:W3CDTF">2009-03-04T19:05:38Z</dcterms:created>
  <dcterms:modified xsi:type="dcterms:W3CDTF">2019-03-06T10:09:57Z</dcterms:modified>
</cp:coreProperties>
</file>