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6"/>
  </p:notesMasterIdLst>
  <p:sldIdLst>
    <p:sldId id="343" r:id="rId2"/>
    <p:sldId id="409" r:id="rId3"/>
    <p:sldId id="410" r:id="rId4"/>
    <p:sldId id="411" r:id="rId5"/>
    <p:sldId id="412" r:id="rId6"/>
    <p:sldId id="421" r:id="rId7"/>
    <p:sldId id="422" r:id="rId8"/>
    <p:sldId id="413" r:id="rId9"/>
    <p:sldId id="424" r:id="rId10"/>
    <p:sldId id="414" r:id="rId11"/>
    <p:sldId id="423" r:id="rId12"/>
    <p:sldId id="415" r:id="rId13"/>
    <p:sldId id="418" r:id="rId14"/>
    <p:sldId id="41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08" autoAdjust="0"/>
    <p:restoredTop sz="94660" autoAdjust="0"/>
  </p:normalViewPr>
  <p:slideViewPr>
    <p:cSldViewPr>
      <p:cViewPr varScale="1">
        <p:scale>
          <a:sx n="102" d="100"/>
          <a:sy n="102" d="100"/>
        </p:scale>
        <p:origin x="13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88B8B6B-DAEC-497E-B4C2-305566F7F367}" type="datetimeFigureOut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en-US" noProof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B9648E8-DD37-42D2-8A54-C917DEA5F5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142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7BBE8AC-4BC4-422A-A349-A92E3F75D2B3}" type="datetimeFigureOut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13.03.2019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970E87-AA00-459F-8C20-B247F3FC95A2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38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15EC7A-20F0-452E-91DE-F0B6070B19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34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BE8AC-4BC4-422A-A349-A92E3F75D2B3}" type="datetimeFigureOut">
              <a:rPr lang="cs-CZ" smtClean="0"/>
              <a:pPr/>
              <a:t>13.03.2019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70E87-AA00-459F-8C20-B247F3FC95A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8307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kument_aplikace_Microsoft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</p:spPr>
        <p:txBody>
          <a:bodyPr>
            <a:normAutofit/>
          </a:bodyPr>
          <a:lstStyle/>
          <a:p>
            <a:pPr marL="457200" indent="-11113">
              <a:lnSpc>
                <a:spcPct val="80000"/>
              </a:lnSpc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Cenotvorba, </a:t>
            </a:r>
            <a:r>
              <a:rPr lang="cs-CZ" sz="3600" b="1" i="1" dirty="0" smtClean="0">
                <a:latin typeface="Times New Roman" pitchFamily="18" charset="0"/>
                <a:cs typeface="Times New Roman" pitchFamily="18" charset="0"/>
              </a:rPr>
              <a:t>cenová elasticita</a:t>
            </a:r>
            <a:endParaRPr lang="cs-CZ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Seminář č. z předmětu „Podniková ekonomika“</a:t>
            </a:r>
          </a:p>
          <a:p>
            <a:r>
              <a:rPr lang="cs-CZ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06871"/>
          </a:xfrm>
        </p:spPr>
        <p:txBody>
          <a:bodyPr>
            <a:normAutofit fontScale="90000"/>
          </a:bodyPr>
          <a:lstStyle/>
          <a:p>
            <a:pPr algn="l">
              <a:buSzPts val="2400"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</a:t>
            </a: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pružnost poptávky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(elasticita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Výsledky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koeficientů elasticity srovnejte s diagramem vývoje tržeb v závislosti na předpokládaném objemu prodejů.</a:t>
            </a:r>
            <a:b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r>
              <a:rPr lang="cs-CZ" sz="2000" dirty="0">
                <a:solidFill>
                  <a:srgbClr val="00B050"/>
                </a:solidFill>
                <a:latin typeface="Times New Roman" panose="02020603050405020304" pitchFamily="18" charset="0"/>
              </a:rPr>
              <a:t/>
            </a:r>
            <a:br>
              <a:rPr lang="cs-CZ" sz="2000" dirty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endParaRPr lang="en-US" sz="2000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Přímá spojnice 3"/>
          <p:cNvCxnSpPr/>
          <p:nvPr/>
        </p:nvCxnSpPr>
        <p:spPr>
          <a:xfrm>
            <a:off x="1590271" y="1332994"/>
            <a:ext cx="0" cy="2304256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5"/>
          <p:cNvCxnSpPr/>
          <p:nvPr/>
        </p:nvCxnSpPr>
        <p:spPr>
          <a:xfrm>
            <a:off x="1590271" y="3637250"/>
            <a:ext cx="627245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11"/>
          <p:cNvCxnSpPr/>
          <p:nvPr/>
        </p:nvCxnSpPr>
        <p:spPr>
          <a:xfrm flipV="1">
            <a:off x="1590271" y="2012424"/>
            <a:ext cx="957441" cy="162482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13"/>
          <p:cNvCxnSpPr/>
          <p:nvPr/>
        </p:nvCxnSpPr>
        <p:spPr>
          <a:xfrm flipV="1">
            <a:off x="1590271" y="1672840"/>
            <a:ext cx="1536881" cy="1964412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17"/>
          <p:cNvCxnSpPr/>
          <p:nvPr/>
        </p:nvCxnSpPr>
        <p:spPr>
          <a:xfrm flipV="1">
            <a:off x="1580027" y="1477010"/>
            <a:ext cx="2048914" cy="2134918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22"/>
          <p:cNvCxnSpPr>
            <a:endCxn id="55" idx="2"/>
          </p:cNvCxnSpPr>
          <p:nvPr/>
        </p:nvCxnSpPr>
        <p:spPr>
          <a:xfrm flipV="1">
            <a:off x="1590269" y="1342286"/>
            <a:ext cx="2609049" cy="2327299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25"/>
          <p:cNvCxnSpPr/>
          <p:nvPr/>
        </p:nvCxnSpPr>
        <p:spPr>
          <a:xfrm flipV="1">
            <a:off x="1590271" y="1313117"/>
            <a:ext cx="3204925" cy="2324134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29"/>
          <p:cNvCxnSpPr/>
          <p:nvPr/>
        </p:nvCxnSpPr>
        <p:spPr>
          <a:xfrm flipV="1">
            <a:off x="1619672" y="1412776"/>
            <a:ext cx="3715580" cy="2252297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7168"/>
          <p:cNvCxnSpPr/>
          <p:nvPr/>
        </p:nvCxnSpPr>
        <p:spPr>
          <a:xfrm flipV="1">
            <a:off x="1590270" y="1549018"/>
            <a:ext cx="4310237" cy="208823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7171"/>
          <p:cNvCxnSpPr/>
          <p:nvPr/>
        </p:nvCxnSpPr>
        <p:spPr>
          <a:xfrm flipV="1">
            <a:off x="1590270" y="1849474"/>
            <a:ext cx="4988271" cy="1787779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7174"/>
          <p:cNvCxnSpPr/>
          <p:nvPr/>
        </p:nvCxnSpPr>
        <p:spPr>
          <a:xfrm flipV="1">
            <a:off x="1590269" y="2133880"/>
            <a:ext cx="5516372" cy="151582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7178"/>
          <p:cNvSpPr txBox="1"/>
          <p:nvPr/>
        </p:nvSpPr>
        <p:spPr>
          <a:xfrm>
            <a:off x="2917296" y="3732842"/>
            <a:ext cx="307834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z="1400" dirty="0"/>
              <a:t>OBJEM PRODUKCE (PRODEJE</a:t>
            </a:r>
            <a:r>
              <a:rPr lang="cs-CZ" sz="1400" dirty="0" smtClean="0"/>
              <a:t>)  </a:t>
            </a:r>
            <a:r>
              <a:rPr lang="cs-CZ" i="1" dirty="0" smtClean="0"/>
              <a:t>Q</a:t>
            </a:r>
            <a:endParaRPr lang="cs-CZ" i="1" dirty="0"/>
          </a:p>
        </p:txBody>
      </p:sp>
      <p:sp>
        <p:nvSpPr>
          <p:cNvPr id="52" name="TextovéPole 2"/>
          <p:cNvSpPr txBox="1"/>
          <p:nvPr/>
        </p:nvSpPr>
        <p:spPr>
          <a:xfrm>
            <a:off x="2370979" y="154901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solidFill>
                  <a:srgbClr val="7030A0"/>
                </a:solidFill>
              </a:rPr>
              <a:t>18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53" name="TextovéPole 19"/>
          <p:cNvSpPr txBox="1"/>
          <p:nvPr/>
        </p:nvSpPr>
        <p:spPr>
          <a:xfrm>
            <a:off x="2807128" y="972955"/>
            <a:ext cx="50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just"/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rgbClr val="C00000"/>
                </a:solidFill>
              </a:rPr>
              <a:t>32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54" name="TextovéPole 20"/>
          <p:cNvSpPr txBox="1"/>
          <p:nvPr/>
        </p:nvSpPr>
        <p:spPr>
          <a:xfrm>
            <a:off x="3380227" y="1044962"/>
            <a:ext cx="43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42</a:t>
            </a:r>
            <a:endParaRPr lang="cs-CZ" dirty="0"/>
          </a:p>
        </p:txBody>
      </p:sp>
      <p:sp>
        <p:nvSpPr>
          <p:cNvPr id="55" name="TextovéPole 21"/>
          <p:cNvSpPr txBox="1"/>
          <p:nvPr/>
        </p:nvSpPr>
        <p:spPr>
          <a:xfrm>
            <a:off x="3956291" y="972954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48</a:t>
            </a:r>
            <a:endParaRPr lang="cs-CZ" dirty="0"/>
          </a:p>
        </p:txBody>
      </p:sp>
      <p:sp>
        <p:nvSpPr>
          <p:cNvPr id="56" name="TextovéPole 28"/>
          <p:cNvSpPr txBox="1"/>
          <p:nvPr/>
        </p:nvSpPr>
        <p:spPr>
          <a:xfrm>
            <a:off x="4676371" y="900946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57" name="TextovéPole 30"/>
          <p:cNvSpPr txBox="1"/>
          <p:nvPr/>
        </p:nvSpPr>
        <p:spPr>
          <a:xfrm>
            <a:off x="5180427" y="972954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48</a:t>
            </a:r>
            <a:endParaRPr lang="cs-CZ" dirty="0"/>
          </a:p>
        </p:txBody>
      </p:sp>
      <p:sp>
        <p:nvSpPr>
          <p:cNvPr id="58" name="TextovéPole 33"/>
          <p:cNvSpPr txBox="1"/>
          <p:nvPr/>
        </p:nvSpPr>
        <p:spPr>
          <a:xfrm>
            <a:off x="5780412" y="1188112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42</a:t>
            </a:r>
            <a:endParaRPr lang="cs-CZ" dirty="0"/>
          </a:p>
        </p:txBody>
      </p:sp>
      <p:sp>
        <p:nvSpPr>
          <p:cNvPr id="59" name="TextovéPole 34"/>
          <p:cNvSpPr txBox="1"/>
          <p:nvPr/>
        </p:nvSpPr>
        <p:spPr>
          <a:xfrm>
            <a:off x="6457413" y="1456222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32</a:t>
            </a:r>
            <a:endParaRPr lang="cs-CZ" dirty="0"/>
          </a:p>
        </p:txBody>
      </p:sp>
      <p:sp>
        <p:nvSpPr>
          <p:cNvPr id="60" name="TextovéPole 38"/>
          <p:cNvSpPr txBox="1"/>
          <p:nvPr/>
        </p:nvSpPr>
        <p:spPr>
          <a:xfrm>
            <a:off x="6934977" y="1761699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dirty="0" smtClean="0"/>
              <a:t>18</a:t>
            </a:r>
            <a:endParaRPr lang="cs-CZ" dirty="0"/>
          </a:p>
        </p:txBody>
      </p:sp>
      <p:sp>
        <p:nvSpPr>
          <p:cNvPr id="61" name="Oblouk 60"/>
          <p:cNvSpPr/>
          <p:nvPr/>
        </p:nvSpPr>
        <p:spPr>
          <a:xfrm>
            <a:off x="1619672" y="1340768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cs-CZ"/>
          </a:p>
        </p:txBody>
      </p:sp>
      <p:sp>
        <p:nvSpPr>
          <p:cNvPr id="62" name="TextovéPole 61"/>
          <p:cNvSpPr txBox="1"/>
          <p:nvPr/>
        </p:nvSpPr>
        <p:spPr>
          <a:xfrm>
            <a:off x="971600" y="1700808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graphicFrame>
        <p:nvGraphicFramePr>
          <p:cNvPr id="159747" name="Object 8"/>
          <p:cNvGraphicFramePr>
            <a:graphicFrameLocks noGrp="1" noChangeAspect="1"/>
          </p:cNvGraphicFramePr>
          <p:nvPr/>
        </p:nvGraphicFramePr>
        <p:xfrm>
          <a:off x="1115616" y="4437112"/>
          <a:ext cx="682942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49" name="Dokument" r:id="rId3" imgW="8884810" imgH="2931430" progId="Word.Document.12">
                  <p:embed/>
                </p:oleObj>
              </mc:Choice>
              <mc:Fallback>
                <p:oleObj name="Dokument" r:id="rId3" imgW="8884810" imgH="2931430" progId="Word.Document.12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6460"/>
                      <a:stretch>
                        <a:fillRect/>
                      </a:stretch>
                    </p:blipFill>
                    <p:spPr bwMode="auto">
                      <a:xfrm>
                        <a:off x="1115616" y="4437112"/>
                        <a:ext cx="6829425" cy="22479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245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>
            <a:normAutofit fontScale="90000"/>
          </a:bodyPr>
          <a:lstStyle/>
          <a:p>
            <a:pPr algn="l">
              <a:buSzPts val="2400"/>
              <a:tabLst>
                <a:tab pos="3054350" algn="l"/>
                <a:tab pos="8607425" algn="l"/>
              </a:tabLst>
            </a:pP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S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využitím vztahu pro výpočet cenové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elasticity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a upravené poptávkové funkce do tvaru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		Q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=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f(p) stanovte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koeficient cenové elasticity „e“ pro jednotlivé</a:t>
            </a:r>
            <a:b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        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</a:rPr>
              <a:t>	položky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  <a:t>poptávkové funkce, dle přiložené tabulky </a:t>
            </a:r>
            <a:b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</a:rPr>
            </a:br>
            <a:endParaRPr lang="en-US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9411073"/>
              </p:ext>
            </p:extLst>
          </p:nvPr>
        </p:nvGraphicFramePr>
        <p:xfrm>
          <a:off x="107504" y="1484784"/>
          <a:ext cx="3267075" cy="564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6" name="Dokument" r:id="rId3" imgW="5927676" imgH="7071412" progId="Word.Document.12">
                  <p:embed/>
                </p:oleObj>
              </mc:Choice>
              <mc:Fallback>
                <p:oleObj name="Dokument" r:id="rId3" imgW="5927676" imgH="7071412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0974"/>
                      <a:stretch>
                        <a:fillRect/>
                      </a:stretch>
                    </p:blipFill>
                    <p:spPr bwMode="auto">
                      <a:xfrm>
                        <a:off x="107504" y="1484784"/>
                        <a:ext cx="3267075" cy="564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1177848"/>
              </p:ext>
            </p:extLst>
          </p:nvPr>
        </p:nvGraphicFramePr>
        <p:xfrm>
          <a:off x="539552" y="497434"/>
          <a:ext cx="1571440" cy="9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7" name="Dokument" r:id="rId5" imgW="2171383" imgH="1366777" progId="Word.Document.12">
                  <p:embed/>
                </p:oleObj>
              </mc:Choice>
              <mc:Fallback>
                <p:oleObj name="Dokument" r:id="rId5" imgW="2171383" imgH="13667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97434"/>
                        <a:ext cx="1571440" cy="98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5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1331640" y="0"/>
            <a:ext cx="7632848" cy="620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Zástupný symbol pro obsah 1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426697"/>
              </p:ext>
            </p:extLst>
          </p:nvPr>
        </p:nvGraphicFramePr>
        <p:xfrm>
          <a:off x="1475656" y="3789040"/>
          <a:ext cx="6643688" cy="2703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2" name="Dokument" r:id="rId3" imgW="8884810" imgH="3617027" progId="Word.Document.12">
                  <p:embed/>
                </p:oleObj>
              </mc:Choice>
              <mc:Fallback>
                <p:oleObj name="Dokument" r:id="rId3" imgW="8884810" imgH="3617027" progId="Word.Document.12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26476"/>
                      <a:stretch>
                        <a:fillRect/>
                      </a:stretch>
                    </p:blipFill>
                    <p:spPr bwMode="auto">
                      <a:xfrm>
                        <a:off x="1475656" y="3789040"/>
                        <a:ext cx="6643688" cy="270351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1485900" y="908720"/>
            <a:ext cx="0" cy="2304256"/>
          </a:xfrm>
          <a:prstGeom prst="line">
            <a:avLst/>
          </a:prstGeom>
          <a:ln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/>
          <p:cNvCxnSpPr/>
          <p:nvPr/>
        </p:nvCxnSpPr>
        <p:spPr>
          <a:xfrm>
            <a:off x="1485900" y="3212976"/>
            <a:ext cx="6272454" cy="0"/>
          </a:xfrm>
          <a:prstGeom prst="line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blouk 9"/>
          <p:cNvSpPr/>
          <p:nvPr/>
        </p:nvSpPr>
        <p:spPr>
          <a:xfrm>
            <a:off x="1485900" y="908721"/>
            <a:ext cx="6272454" cy="4680521"/>
          </a:xfrm>
          <a:prstGeom prst="arc">
            <a:avLst>
              <a:gd name="adj1" fmla="val 10869543"/>
              <a:gd name="adj2" fmla="val 0"/>
            </a:avLst>
          </a:prstGeom>
          <a:ln w="317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11"/>
          <p:cNvCxnSpPr/>
          <p:nvPr/>
        </p:nvCxnSpPr>
        <p:spPr>
          <a:xfrm flipV="1">
            <a:off x="1485900" y="1588150"/>
            <a:ext cx="957441" cy="162482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 flipV="1">
            <a:off x="1485900" y="1248566"/>
            <a:ext cx="1536881" cy="1964412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1475656" y="1052736"/>
            <a:ext cx="2048914" cy="2134918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22" idx="2"/>
          </p:cNvCxnSpPr>
          <p:nvPr/>
        </p:nvCxnSpPr>
        <p:spPr>
          <a:xfrm flipV="1">
            <a:off x="1485898" y="918012"/>
            <a:ext cx="2609049" cy="2327299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1485900" y="888843"/>
            <a:ext cx="3204925" cy="2324134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1515301" y="988502"/>
            <a:ext cx="3715580" cy="2252297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69" name="Přímá spojnice 7168"/>
          <p:cNvCxnSpPr/>
          <p:nvPr/>
        </p:nvCxnSpPr>
        <p:spPr>
          <a:xfrm flipV="1">
            <a:off x="1485899" y="1124744"/>
            <a:ext cx="4310237" cy="208823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2" name="Přímá spojnice 7171"/>
          <p:cNvCxnSpPr/>
          <p:nvPr/>
        </p:nvCxnSpPr>
        <p:spPr>
          <a:xfrm flipV="1">
            <a:off x="1485899" y="1425200"/>
            <a:ext cx="4988271" cy="1787779"/>
          </a:xfrm>
          <a:prstGeom prst="line">
            <a:avLst/>
          </a:prstGeom>
          <a:ln w="25400">
            <a:solidFill>
              <a:srgbClr val="C00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75" name="Přímá spojnice 7174"/>
          <p:cNvCxnSpPr/>
          <p:nvPr/>
        </p:nvCxnSpPr>
        <p:spPr>
          <a:xfrm flipV="1">
            <a:off x="1485898" y="1709606"/>
            <a:ext cx="5516372" cy="1515826"/>
          </a:xfrm>
          <a:prstGeom prst="line">
            <a:avLst/>
          </a:prstGeom>
          <a:ln w="2540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8" name="TextovéPole 7177"/>
          <p:cNvSpPr txBox="1"/>
          <p:nvPr/>
        </p:nvSpPr>
        <p:spPr>
          <a:xfrm>
            <a:off x="971600" y="1124744"/>
            <a:ext cx="400110" cy="1694737"/>
          </a:xfrm>
          <a:prstGeom prst="rect">
            <a:avLst/>
          </a:prstGeom>
          <a:solidFill>
            <a:schemeClr val="bg1"/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cs-CZ" sz="1400" dirty="0"/>
              <a:t>TRŽBY</a:t>
            </a:r>
          </a:p>
        </p:txBody>
      </p:sp>
      <p:sp>
        <p:nvSpPr>
          <p:cNvPr id="7179" name="TextovéPole 7178"/>
          <p:cNvSpPr txBox="1"/>
          <p:nvPr/>
        </p:nvSpPr>
        <p:spPr>
          <a:xfrm>
            <a:off x="2812925" y="3308568"/>
            <a:ext cx="30783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OBJEM PRODUKCE (PRODEJE)</a:t>
            </a:r>
          </a:p>
        </p:txBody>
      </p:sp>
      <p:cxnSp>
        <p:nvCxnSpPr>
          <p:cNvPr id="7181" name="Přímá spojnice 7180"/>
          <p:cNvCxnSpPr/>
          <p:nvPr/>
        </p:nvCxnSpPr>
        <p:spPr>
          <a:xfrm>
            <a:off x="2087724" y="3212976"/>
            <a:ext cx="0" cy="49895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2266608" y="1124744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7030A0"/>
                </a:solidFill>
              </a:rPr>
              <a:t>18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702757" y="548681"/>
            <a:ext cx="500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 smtClean="0">
                <a:solidFill>
                  <a:schemeClr val="bg1"/>
                </a:solidFill>
              </a:rPr>
              <a:t>   </a:t>
            </a:r>
            <a:r>
              <a:rPr lang="cs-CZ" dirty="0" smtClean="0">
                <a:solidFill>
                  <a:srgbClr val="C00000"/>
                </a:solidFill>
              </a:rPr>
              <a:t>32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275856" y="620688"/>
            <a:ext cx="437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42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3851920" y="548680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</a:t>
            </a:r>
            <a:endParaRPr lang="cs-CZ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4572000" y="476672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50</a:t>
            </a:r>
            <a:endParaRPr lang="cs-CZ" dirty="0"/>
          </a:p>
        </p:txBody>
      </p:sp>
      <p:sp>
        <p:nvSpPr>
          <p:cNvPr id="31" name="TextovéPole 30"/>
          <p:cNvSpPr txBox="1"/>
          <p:nvPr/>
        </p:nvSpPr>
        <p:spPr>
          <a:xfrm>
            <a:off x="5076056" y="548680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48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5676041" y="76383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42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6353042" y="1031948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32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6830606" y="1337425"/>
            <a:ext cx="486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46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Graf elasticity poptávky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2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323528" y="764704"/>
          <a:ext cx="8208912" cy="5872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44" name="Document" r:id="rId3" imgW="6126034" imgH="4413745" progId="">
                  <p:embed/>
                </p:oleObj>
              </mc:Choice>
              <mc:Fallback>
                <p:oleObj name="Document" r:id="rId3" imgW="6126034" imgH="4413745" progId="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764704"/>
                        <a:ext cx="8208912" cy="587263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00600"/>
          </a:xfrm>
        </p:spPr>
        <p:txBody>
          <a:bodyPr/>
          <a:lstStyle/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 -1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cs-CZ" sz="24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užná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poptávka),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pak při růstu ceny tržby klesají a při poklesu ceny, tržby rostou.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A naopak je-li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0 (nepružná poptávka)</a:t>
            </a:r>
            <a:r>
              <a:rPr lang="cs-CZ" sz="24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při růstu ceny tržby rostou a při poklesu ceny tržby klesají.</a:t>
            </a:r>
          </a:p>
          <a:p>
            <a:pPr marL="0" indent="0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Při </a:t>
            </a: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jednotkové pružnosti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se tržby nemění.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155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Cenová elasticita (pružnost) poptávky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je pojem a ukazatel, který kvantitativně vyjadřuje reakci spotřebitelů na změnu ceny výrobku, která se projeví změnou jeho poptávaného množství.</a:t>
            </a:r>
          </a:p>
          <a:p>
            <a:pPr marL="0" indent="0"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Obecně platí:</a:t>
            </a:r>
            <a:br>
              <a:rPr lang="cs-CZ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elasticita funkce ≠ sklon funkce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</a:t>
            </a:r>
            <a:r>
              <a:rPr lang="cs-CZ" sz="2800" i="1" dirty="0" smtClean="0">
                <a:latin typeface="Times New Roman" pitchFamily="18" charset="0"/>
                <a:cs typeface="Times New Roman" pitchFamily="18" charset="0"/>
              </a:rPr>
              <a:t>(elasticita)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170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79512" y="1124744"/>
          <a:ext cx="8856984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6" name="Document" r:id="rId3" imgW="5969169" imgH="2924862" progId="">
                  <p:embed/>
                </p:oleObj>
              </mc:Choice>
              <mc:Fallback>
                <p:oleObj name="Document" r:id="rId3" imgW="5969169" imgH="2924862" progId="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124744"/>
                        <a:ext cx="8856984" cy="51498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Je-li hodnota e &lt; -1,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hovoříme o elastické poptávce</a:t>
            </a:r>
          </a:p>
          <a:p>
            <a:pPr>
              <a:buFont typeface="Wingdings" pitchFamily="2" charset="2"/>
              <a:buNone/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Je-li e = -1,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hovoříme o jednotkové pružnosti</a:t>
            </a:r>
          </a:p>
          <a:p>
            <a:pPr>
              <a:buFont typeface="Wingdings" pitchFamily="2" charset="2"/>
              <a:buNone/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Je-li e v rozmezí -1 až 0,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hovoříme o nepružné poptávce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4" name="Zástupný symbol pro obsah 3"/>
          <p:cNvGraphicFramePr>
            <a:graphicFrameLocks noGrp="1" noChangeAspect="1"/>
          </p:cNvGraphicFramePr>
          <p:nvPr>
            <p:ph idx="1"/>
          </p:nvPr>
        </p:nvGraphicFramePr>
        <p:xfrm>
          <a:off x="107504" y="1485902"/>
          <a:ext cx="8928992" cy="507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0" name="Document" r:id="rId3" imgW="5958173" imgH="3391561" progId="">
                  <p:embed/>
                </p:oleObj>
              </mc:Choice>
              <mc:Fallback>
                <p:oleObj name="Document" r:id="rId3" imgW="5958173" imgH="3391561" progId="">
                  <p:embed/>
                  <p:pic>
                    <p:nvPicPr>
                      <p:cNvPr id="0" name="Object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1485902"/>
                        <a:ext cx="8928992" cy="5076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Příklad: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základě údajů v níže uvedené tabulce stanovte: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Matematickou formulaci poptávkové funkce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 startAt="2"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 využitím vztahu pro výpočet cenové elasticity: 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            stanovte koeficient cenové elasticity „e“ pro jednotlivé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	položky poptávkové funkce, dle přiložené tabulky 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Wingdings" pitchFamily="2" charset="2"/>
              <a:buChar char="q"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 startAt="3"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Výsledky koeficientů elasticity srovnejte s diagramem vývoje tržeb v závislosti na předpokládaném objemu prodejů.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7395" name="Object 3"/>
          <p:cNvGraphicFramePr>
            <a:graphicFrameLocks noChangeAspect="1"/>
          </p:cNvGraphicFramePr>
          <p:nvPr/>
        </p:nvGraphicFramePr>
        <p:xfrm>
          <a:off x="899592" y="3284984"/>
          <a:ext cx="866775" cy="115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397" name="Dokument" r:id="rId3" imgW="5762038" imgH="1159366" progId="Word.Document.12">
                  <p:embed/>
                </p:oleObj>
              </mc:Choice>
              <mc:Fallback>
                <p:oleObj name="Dokument" r:id="rId3" imgW="5762038" imgH="1159366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4970"/>
                      <a:stretch>
                        <a:fillRect/>
                      </a:stretch>
                    </p:blipFill>
                    <p:spPr bwMode="auto">
                      <a:xfrm>
                        <a:off x="899592" y="3284984"/>
                        <a:ext cx="866775" cy="1158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Příklad: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Cenová pružnost poptávky (elasticita)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None/>
              <a:tabLst>
                <a:tab pos="4124325" algn="l"/>
              </a:tabLst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Na základě údajů v níže uvedené tabulce stanovte: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 startAt="4"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S využitím vztahu pro výpočet cenové elasticity a upravené poptávkové funkce do tvaru Q = f(p): </a:t>
            </a:r>
          </a:p>
          <a:p>
            <a:pPr marL="627063" indent="-627063">
              <a:buClr>
                <a:srgbClr val="00B050"/>
              </a:buClr>
              <a:buFont typeface="+mj-lt"/>
              <a:buAutoNum type="alphaLcParenR" startAt="4"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 startAt="4"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stanovte koeficient cenové elasticity „e“ pro jednotlivé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         položky poptávkové funkce, dle přiložené tabulky </a:t>
            </a: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None/>
              <a:tabLst>
                <a:tab pos="4124325" algn="l"/>
              </a:tabLst>
            </a:pPr>
            <a:endParaRPr lang="cs-CZ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627063" indent="-627063">
              <a:buClr>
                <a:srgbClr val="00B050"/>
              </a:buClr>
              <a:buFont typeface="+mj-lt"/>
              <a:buAutoNum type="alphaLcParenR" startAt="5"/>
              <a:tabLst>
                <a:tab pos="4124325" algn="l"/>
              </a:tabLst>
            </a:pPr>
            <a:r>
              <a:rPr lang="cs-CZ" sz="2400" i="1" dirty="0" smtClean="0">
                <a:latin typeface="Times New Roman" pitchFamily="18" charset="0"/>
                <a:cs typeface="Times New Roman" pitchFamily="18" charset="0"/>
              </a:rPr>
              <a:t>Výsledky koeficientů elasticity srovnejte s diagramem vývoje tržeb v závislosti na předpokládaném objemu prodejů.</a:t>
            </a: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tabLst>
                <a:tab pos="4124325" algn="l"/>
              </a:tabLst>
            </a:pP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899592" y="2780928"/>
          <a:ext cx="2162175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68" name="Dokument" r:id="rId3" imgW="5762038" imgH="1364595" progId="Word.Document.12">
                  <p:embed/>
                </p:oleObj>
              </mc:Choice>
              <mc:Fallback>
                <p:oleObj name="Dokument" r:id="rId3" imgW="5762038" imgH="136459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31239" r="31239"/>
                      <a:stretch>
                        <a:fillRect/>
                      </a:stretch>
                    </p:blipFill>
                    <p:spPr bwMode="auto">
                      <a:xfrm>
                        <a:off x="899592" y="2780928"/>
                        <a:ext cx="2162175" cy="1365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l">
              <a:spcBef>
                <a:spcPts val="576"/>
              </a:spcBef>
              <a:buClr>
                <a:srgbClr val="00B050"/>
              </a:buClr>
              <a:buSzPts val="2400"/>
              <a:tabLst>
                <a:tab pos="263525" algn="l"/>
                <a:tab pos="4124325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Koeficient cenové pružnosti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modelový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příklad, 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stanovte: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Matematickou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formulaci poptávkové funkce</a:t>
            </a:r>
            <a:r>
              <a:rPr lang="cs-CZ" sz="2000" dirty="0">
                <a:solidFill>
                  <a:srgbClr val="00B050"/>
                </a:solidFill>
              </a:rPr>
              <a:t/>
            </a:r>
            <a:br>
              <a:rPr lang="cs-CZ" sz="2000" dirty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b)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využitím vztahu pro výpočet cenové elasticity: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stanovte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koeficient cenové elasticity „e“ pro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jednotlivé položky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poptávkové funkce, dle přiložené tabulky </a:t>
            </a:r>
            <a:r>
              <a:rPr lang="cs-CZ" sz="2000" dirty="0">
                <a:solidFill>
                  <a:srgbClr val="00B050"/>
                </a:solidFill>
              </a:rPr>
              <a:t/>
            </a:r>
            <a:br>
              <a:rPr lang="cs-CZ" sz="2000" dirty="0">
                <a:solidFill>
                  <a:srgbClr val="00B050"/>
                </a:solidFill>
              </a:rPr>
            </a:br>
            <a:endParaRPr lang="en-US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7739635"/>
              </p:ext>
            </p:extLst>
          </p:nvPr>
        </p:nvGraphicFramePr>
        <p:xfrm>
          <a:off x="107504" y="1412776"/>
          <a:ext cx="3267075" cy="564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5" name="Dokument" r:id="rId3" imgW="5927676" imgH="7071412" progId="Word.Document.12">
                  <p:embed/>
                </p:oleObj>
              </mc:Choice>
              <mc:Fallback>
                <p:oleObj name="Dokument" r:id="rId3" imgW="5927676" imgH="7071412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30974"/>
                      <a:stretch>
                        <a:fillRect/>
                      </a:stretch>
                    </p:blipFill>
                    <p:spPr bwMode="auto">
                      <a:xfrm>
                        <a:off x="107504" y="1412776"/>
                        <a:ext cx="3267075" cy="564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157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pPr algn="l">
              <a:spcBef>
                <a:spcPts val="576"/>
              </a:spcBef>
              <a:buClr>
                <a:srgbClr val="00B050"/>
              </a:buClr>
              <a:buSzPts val="2400"/>
              <a:tabLst>
                <a:tab pos="263525" algn="l"/>
                <a:tab pos="4124325" algn="l"/>
              </a:tabLst>
            </a:pPr>
            <a:r>
              <a:rPr lang="cs-CZ" sz="2800" b="1" i="1" dirty="0" smtClean="0">
                <a:latin typeface="Times New Roman" pitchFamily="18" charset="0"/>
                <a:cs typeface="Times New Roman" pitchFamily="18" charset="0"/>
              </a:rPr>
              <a:t>Koeficient cenové pružnosti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 modelový 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>příklad, </a:t>
            </a:r>
            <a:r>
              <a:rPr lang="cs-C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stanovte:</a:t>
            </a:r>
            <a: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Matematickou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formulaci poptávkové funkce</a:t>
            </a:r>
            <a:r>
              <a:rPr lang="cs-CZ" sz="2000" dirty="0">
                <a:solidFill>
                  <a:srgbClr val="00B050"/>
                </a:solidFill>
              </a:rPr>
              <a:t/>
            </a:r>
            <a:br>
              <a:rPr lang="cs-CZ" sz="2000" dirty="0">
                <a:solidFill>
                  <a:srgbClr val="00B050"/>
                </a:solidFill>
              </a:rPr>
            </a:br>
            <a:r>
              <a:rPr lang="cs-CZ" sz="2000" dirty="0" smtClean="0">
                <a:solidFill>
                  <a:srgbClr val="00B050"/>
                </a:solidFill>
              </a:rPr>
              <a:t>b)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využitím vztahu pro výpočet cenové elasticity: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stanovte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koeficient cenové elasticity „e“ pro </a:t>
            </a:r>
            <a:r>
              <a:rPr lang="cs-CZ" sz="2000" i="1" dirty="0" smtClean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jednotlivé položky </a:t>
            </a:r>
            <a:r>
              <a:rPr lang="cs-CZ" sz="2000" i="1" dirty="0">
                <a:solidFill>
                  <a:srgbClr val="00B05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poptávkové funkce, dle přiložené tabulky </a:t>
            </a:r>
            <a:r>
              <a:rPr lang="cs-CZ" sz="2000" dirty="0">
                <a:solidFill>
                  <a:srgbClr val="00B050"/>
                </a:solidFill>
              </a:rPr>
              <a:t/>
            </a:r>
            <a:br>
              <a:rPr lang="cs-CZ" sz="2000" dirty="0">
                <a:solidFill>
                  <a:srgbClr val="00B050"/>
                </a:solidFill>
              </a:rPr>
            </a:br>
            <a:endParaRPr lang="en-US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8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977203"/>
              </p:ext>
            </p:extLst>
          </p:nvPr>
        </p:nvGraphicFramePr>
        <p:xfrm>
          <a:off x="109538" y="1411288"/>
          <a:ext cx="4511675" cy="537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7" name="Dokument" r:id="rId3" imgW="5941259" imgH="7081677" progId="Word.Document.12">
                  <p:embed/>
                </p:oleObj>
              </mc:Choice>
              <mc:Fallback>
                <p:oleObj name="Dokument" r:id="rId3" imgW="5941259" imgH="7081677" progId="Word.Document.12">
                  <p:embed/>
                  <p:pic>
                    <p:nvPicPr>
                      <p:cNvPr id="15872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 r="30974"/>
                      <a:stretch>
                        <a:fillRect/>
                      </a:stretch>
                    </p:blipFill>
                    <p:spPr bwMode="auto">
                      <a:xfrm>
                        <a:off x="109538" y="1411288"/>
                        <a:ext cx="4511675" cy="537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11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VZOR</Template>
  <TotalTime>2918</TotalTime>
  <Words>281</Words>
  <Application>Microsoft Office PowerPoint</Application>
  <PresentationFormat>Předvádění na obrazovce (4:3)</PresentationFormat>
  <Paragraphs>76</Paragraphs>
  <Slides>14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Wingdings</vt:lpstr>
      <vt:lpstr>Motiv sady Office</vt:lpstr>
      <vt:lpstr>Document</vt:lpstr>
      <vt:lpstr>Dokument</vt:lpstr>
      <vt:lpstr>Dokument Microsoft Wordu</vt:lpstr>
      <vt:lpstr>Cenotvorba, cenová elasticita</vt:lpstr>
      <vt:lpstr>Cenová pružnost poptávky (elasticita)</vt:lpstr>
      <vt:lpstr>Cenová pružnost poptávky (elasticita)</vt:lpstr>
      <vt:lpstr>Cenová pružnost poptávky (elasticita)</vt:lpstr>
      <vt:lpstr>Cenová pružnost poptávky (elasticita)</vt:lpstr>
      <vt:lpstr>Příklad:Cenová pružnost poptávky (elasticita)</vt:lpstr>
      <vt:lpstr>Příklad:Cenová pružnost poptávky (elasticita)</vt:lpstr>
      <vt:lpstr>Koeficient cenové pružnosti modelový příklad, stanovte: a) Matematickou formulaci poptávkové funkce b) S využitím vztahu pro výpočet cenové elasticity: stanovte koeficient cenové elasticity „e“ pro  jednotlivé položky poptávkové funkce, dle přiložené tabulky  </vt:lpstr>
      <vt:lpstr>Koeficient cenové pružnosti modelový příklad, stanovte: a) Matematickou formulaci poptávkové funkce b) S využitím vztahu pro výpočet cenové elasticity: stanovte koeficient cenové elasticity „e“ pro  jednotlivé položky poptávkové funkce, dle přiložené tabulky  </vt:lpstr>
      <vt:lpstr> Cenová pružnost poptávky (elasticita) Výsledky koeficientů elasticity srovnejte s diagramem vývoje tržeb v závislosti na předpokládaném objemu prodejů.  </vt:lpstr>
      <vt:lpstr>S využitím vztahu pro výpočet cenové elasticity a upravené poptávkové funkce do tvaru   Q = f(p) stanovte koeficient cenové elasticity „e“ pro jednotlivé           položky poptávkové funkce, dle přiložené tabulky  </vt:lpstr>
      <vt:lpstr>Cenová pružnost poptávky (elasticita)</vt:lpstr>
      <vt:lpstr>Graf elasticity poptávky</vt:lpstr>
      <vt:lpstr>Cenová pružnost poptávky (elasticita)</vt:lpstr>
    </vt:vector>
  </TitlesOfParts>
  <Company>SU 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Ekonomika podniku A</dc:title>
  <dc:creator>Karel Stelmach</dc:creator>
  <cp:lastModifiedBy>stelmach</cp:lastModifiedBy>
  <cp:revision>275</cp:revision>
  <dcterms:created xsi:type="dcterms:W3CDTF">2009-03-04T19:05:38Z</dcterms:created>
  <dcterms:modified xsi:type="dcterms:W3CDTF">2019-03-13T09:44:52Z</dcterms:modified>
</cp:coreProperties>
</file>