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sldIdLst>
    <p:sldId id="343" r:id="rId2"/>
    <p:sldId id="351" r:id="rId3"/>
    <p:sldId id="352" r:id="rId4"/>
    <p:sldId id="355" r:id="rId5"/>
    <p:sldId id="354" r:id="rId6"/>
    <p:sldId id="356" r:id="rId7"/>
    <p:sldId id="357" r:id="rId8"/>
    <p:sldId id="358" r:id="rId9"/>
    <p:sldId id="359" r:id="rId10"/>
    <p:sldId id="360" r:id="rId11"/>
    <p:sldId id="361" r:id="rId12"/>
    <p:sldId id="363" r:id="rId13"/>
    <p:sldId id="364" r:id="rId14"/>
    <p:sldId id="365" r:id="rId15"/>
    <p:sldId id="366" r:id="rId16"/>
    <p:sldId id="367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08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8B8B6B-DAEC-497E-B4C2-305566F7F367}" type="datetimeFigureOut">
              <a:rPr lang="en-US"/>
              <a:pPr>
                <a:defRPr/>
              </a:pPr>
              <a:t>3/12/2019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9648E8-DD37-42D2-8A54-C917DEA5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142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BE8AC-4BC4-422A-A349-A92E3F75D2B3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12.3.2019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70E87-AA00-459F-8C20-B247F3FC95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8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1A84-E463-476E-8C7A-05B6E467D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27342B-D68F-4CA0-B0DD-C63968EB8538}" type="datetimeFigureOut">
              <a:rPr lang="cs-CZ"/>
              <a:pPr>
                <a:defRPr/>
              </a:pPr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CC900E-BA7D-4E17-8E76-B641C34B1C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613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E8AC-4BC4-422A-A349-A92E3F75D2B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83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package" Target="../embeddings/Word_2007_Document9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package" Target="../embeddings/Word_2007_Document10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Word_2007_Document8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052736"/>
            <a:ext cx="8964488" cy="1470025"/>
          </a:xfrm>
        </p:spPr>
        <p:txBody>
          <a:bodyPr>
            <a:normAutofit/>
          </a:bodyPr>
          <a:lstStyle/>
          <a:p>
            <a:pPr marL="457200" indent="-11113" algn="l">
              <a:lnSpc>
                <a:spcPct val="80000"/>
              </a:lnSpc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Příklady na využití vztahu VH = f(T)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Seminář z předmětu „Podniková ekonomika“</a:t>
            </a:r>
          </a:p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2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250" name="Rectangle 2"/>
              <p:cNvSpPr>
                <a:spLocks noGrp="1" noChangeArrowheads="1"/>
              </p:cNvSpPr>
              <p:nvPr>
                <p:ph type="title" idx="4294967295"/>
              </p:nvPr>
            </p:nvSpPr>
            <p:spPr>
              <a:xfrm>
                <a:off x="107950" y="44625"/>
                <a:ext cx="8928546" cy="1224134"/>
              </a:xfrm>
            </p:spPr>
            <p:txBody>
              <a:bodyPr>
                <a:normAutofit/>
              </a:bodyPr>
              <a:lstStyle/>
              <a:p>
                <a:pPr algn="l">
                  <a:tabLst>
                    <a:tab pos="1792288" algn="l"/>
                  </a:tabLst>
                </a:pPr>
                <a:r>
                  <a:rPr lang="cs-CZ" sz="2800" b="1" i="1" dirty="0" smtClean="0">
                    <a:latin typeface="Times New Roman" pitchFamily="18" charset="0"/>
                  </a:rPr>
                  <a:t>Příklad č. 2  </a:t>
                </a:r>
                <a:r>
                  <a:rPr lang="cs-CZ" sz="1600" i="1" dirty="0" smtClean="0">
                    <a:latin typeface="Times New Roman" pitchFamily="18" charset="0"/>
                  </a:rPr>
                  <a:t>VH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ČERV </a:t>
                </a:r>
                <a:r>
                  <a:rPr lang="cs-CZ" sz="1600" i="1" dirty="0" smtClean="0">
                    <a:latin typeface="Times New Roman" pitchFamily="18" charset="0"/>
                  </a:rPr>
                  <a:t>=17 600 Kč,  T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ČERV</a:t>
                </a:r>
                <a:r>
                  <a:rPr lang="cs-CZ" sz="1600" i="1" dirty="0" smtClean="0">
                    <a:latin typeface="Times New Roman" pitchFamily="18" charset="0"/>
                  </a:rPr>
                  <a:t> =240 000 Kč, VH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LIST </a:t>
                </a:r>
                <a:r>
                  <a:rPr lang="cs-CZ" sz="1600" i="1" dirty="0" smtClean="0">
                    <a:latin typeface="Times New Roman" pitchFamily="18" charset="0"/>
                  </a:rPr>
                  <a:t>= 41 600 Kč  T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LIST </a:t>
                </a:r>
                <a:r>
                  <a:rPr lang="cs-CZ" sz="1600" i="1" dirty="0" smtClean="0">
                    <a:latin typeface="Times New Roman" pitchFamily="18" charset="0"/>
                  </a:rPr>
                  <a:t>= 320 000 Kč</a:t>
                </a:r>
                <a:br>
                  <a:rPr lang="cs-CZ" sz="1600" i="1" dirty="0" smtClean="0">
                    <a:latin typeface="Times New Roman" pitchFamily="18" charset="0"/>
                  </a:rPr>
                </a:br>
                <a:r>
                  <a:rPr lang="cs-CZ" sz="1600" i="1" dirty="0" smtClean="0">
                    <a:latin typeface="Times New Roman" pitchFamily="18" charset="0"/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cs-CZ" sz="1600" i="1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cs-CZ" sz="1600" b="0" i="1" dirty="0" smtClean="0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16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1600" i="1" baseline="-25000" dirty="0" smtClean="0"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532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107950" y="44625"/>
                <a:ext cx="8928546" cy="1224134"/>
              </a:xfrm>
              <a:blipFill>
                <a:blip r:embed="rId3" cstate="print"/>
                <a:stretch>
                  <a:fillRect l="-14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988840"/>
            <a:ext cx="8750300" cy="4869160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7071545"/>
              </p:ext>
            </p:extLst>
          </p:nvPr>
        </p:nvGraphicFramePr>
        <p:xfrm>
          <a:off x="103188" y="1131888"/>
          <a:ext cx="8880475" cy="338137"/>
        </p:xfrm>
        <a:graphic>
          <a:graphicData uri="http://schemas.openxmlformats.org/presentationml/2006/ole">
            <p:oleObj spid="_x0000_s101379" name="Dokument" r:id="rId4" imgW="8905461" imgH="34394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10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250" name="Rectangle 2"/>
              <p:cNvSpPr>
                <a:spLocks noGrp="1" noChangeArrowheads="1"/>
              </p:cNvSpPr>
              <p:nvPr>
                <p:ph type="title" idx="4294967295"/>
              </p:nvPr>
            </p:nvSpPr>
            <p:spPr>
              <a:xfrm>
                <a:off x="107950" y="44625"/>
                <a:ext cx="8928546" cy="1224134"/>
              </a:xfrm>
            </p:spPr>
            <p:txBody>
              <a:bodyPr>
                <a:normAutofit/>
              </a:bodyPr>
              <a:lstStyle/>
              <a:p>
                <a:pPr algn="l">
                  <a:tabLst>
                    <a:tab pos="1792288" algn="l"/>
                  </a:tabLst>
                </a:pPr>
                <a:r>
                  <a:rPr lang="cs-CZ" sz="2800" b="1" i="1" dirty="0" smtClean="0">
                    <a:latin typeface="Times New Roman" pitchFamily="18" charset="0"/>
                  </a:rPr>
                  <a:t>Příklad č. 2  </a:t>
                </a:r>
                <a:r>
                  <a:rPr lang="cs-CZ" sz="1600" i="1" dirty="0" smtClean="0">
                    <a:latin typeface="Times New Roman" pitchFamily="18" charset="0"/>
                  </a:rPr>
                  <a:t>VH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ČERV </a:t>
                </a:r>
                <a:r>
                  <a:rPr lang="cs-CZ" sz="1600" i="1" dirty="0" smtClean="0">
                    <a:latin typeface="Times New Roman" pitchFamily="18" charset="0"/>
                  </a:rPr>
                  <a:t>=17 600 Kč,  T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ČERV</a:t>
                </a:r>
                <a:r>
                  <a:rPr lang="cs-CZ" sz="1600" i="1" dirty="0" smtClean="0">
                    <a:latin typeface="Times New Roman" pitchFamily="18" charset="0"/>
                  </a:rPr>
                  <a:t> =240 000 Kč, VH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LIST </a:t>
                </a:r>
                <a:r>
                  <a:rPr lang="cs-CZ" sz="1600" i="1" dirty="0" smtClean="0">
                    <a:latin typeface="Times New Roman" pitchFamily="18" charset="0"/>
                  </a:rPr>
                  <a:t>= 41 600 Kč  T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LIST </a:t>
                </a:r>
                <a:r>
                  <a:rPr lang="cs-CZ" sz="1600" i="1" dirty="0" smtClean="0">
                    <a:latin typeface="Times New Roman" pitchFamily="18" charset="0"/>
                  </a:rPr>
                  <a:t>= 320 000 Kč</a:t>
                </a:r>
                <a:br>
                  <a:rPr lang="cs-CZ" sz="1600" i="1" dirty="0" smtClean="0">
                    <a:latin typeface="Times New Roman" pitchFamily="18" charset="0"/>
                  </a:rPr>
                </a:br>
                <a:r>
                  <a:rPr lang="cs-CZ" sz="1600" i="1" dirty="0" smtClean="0">
                    <a:latin typeface="Times New Roman" pitchFamily="18" charset="0"/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cs-CZ" sz="1600" i="1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cs-CZ" sz="1600" b="0" i="1" dirty="0" smtClean="0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16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1600" i="1" baseline="-25000" dirty="0" smtClean="0"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532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107950" y="44625"/>
                <a:ext cx="8928546" cy="1224134"/>
              </a:xfrm>
              <a:blipFill>
                <a:blip r:embed="rId3" cstate="print"/>
                <a:stretch>
                  <a:fillRect l="-14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988840"/>
            <a:ext cx="8750300" cy="4869160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7797504"/>
              </p:ext>
            </p:extLst>
          </p:nvPr>
        </p:nvGraphicFramePr>
        <p:xfrm>
          <a:off x="28575" y="1036638"/>
          <a:ext cx="8880475" cy="942975"/>
        </p:xfrm>
        <a:graphic>
          <a:graphicData uri="http://schemas.openxmlformats.org/presentationml/2006/ole">
            <p:oleObj spid="_x0000_s102403" name="Dokument" r:id="rId4" imgW="8905461" imgH="95026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763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48679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Příklad č. 3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976664"/>
          </a:xfrm>
        </p:spPr>
        <p:txBody>
          <a:bodyPr>
            <a:normAutofit fontScale="92500"/>
          </a:bodyPr>
          <a:lstStyle/>
          <a:p>
            <a:pPr marL="180975" indent="0">
              <a:lnSpc>
                <a:spcPct val="11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Společnost „Zdravá výživa“ vyrábí 5 druhů jogurtů. Údaje o jednotkových variabilních nákladech a ceně jsou uvedeny v následující tabulce:</a:t>
            </a:r>
          </a:p>
          <a:p>
            <a:pPr marL="180975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Fixní náklady spojené s výrobou jogurtů činí 750 000 Kč za období jednoho měsíce.</a:t>
            </a: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174685"/>
              </p:ext>
            </p:extLst>
          </p:nvPr>
        </p:nvGraphicFramePr>
        <p:xfrm>
          <a:off x="147064" y="1628800"/>
          <a:ext cx="8574433" cy="4078234"/>
        </p:xfrm>
        <a:graphic>
          <a:graphicData uri="http://schemas.openxmlformats.org/presentationml/2006/ole">
            <p:oleObj spid="_x0000_s103426" name="Document" r:id="rId3" imgW="5913402" imgH="281257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850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>
            <a:normAutofit/>
          </a:bodyPr>
          <a:lstStyle/>
          <a:p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Příklad č. 3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5718647"/>
          </a:xfrm>
        </p:spPr>
        <p:txBody>
          <a:bodyPr>
            <a:normAutofit fontScale="92500"/>
          </a:bodyPr>
          <a:lstStyle/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600" i="1" dirty="0" smtClean="0">
                <a:latin typeface="Times New Roman" pitchFamily="18" charset="0"/>
                <a:cs typeface="Times New Roman" pitchFamily="18" charset="0"/>
              </a:rPr>
              <a:t>Doplňte scházející údaje o ceně jogurtů u zbývajících čtyř sortimentních položek jogurtů tak, aby „haléřová nákladovost“ byla u všech jogurtů stejná (nutná podmínka pro uplatnění závislosti výsledku hospodaření (VH) na tržbách (T)).</a:t>
            </a:r>
          </a:p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600" i="1" dirty="0" smtClean="0">
                <a:latin typeface="Times New Roman" pitchFamily="18" charset="0"/>
                <a:cs typeface="Times New Roman" pitchFamily="18" charset="0"/>
              </a:rPr>
              <a:t>Vypočítejte výši tržeb, při kterých podnik dosáhne bodu zvratu (při měsíčním hodnocení), pokud sortimentní skladba jogurtů bude v procentuálním složení tak, jak je uvedeno ve sloupci (d) tabulky.</a:t>
            </a:r>
          </a:p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600" i="1" dirty="0" smtClean="0">
                <a:latin typeface="Times New Roman" pitchFamily="18" charset="0"/>
                <a:cs typeface="Times New Roman" pitchFamily="18" charset="0"/>
              </a:rPr>
              <a:t>Vypočítejte výši tržeb, při které podnik vykáže výsledek hospodaření (zisk) ve výši 500 000 Kč (při měsíčním hodnocení), pokud sortimentní skladba jogurtů bude v procentuálním složení tak, jak je uvedeno ve sloupci (e) tabulky.</a:t>
            </a:r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8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Příklad č.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cs-CZ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Doplňte </a:t>
            </a:r>
            <a:r>
              <a:rPr lang="cs-CZ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scházející údaje o ceně jogurtů u zbývajících čtyř sortimentních položek jogurtů tak, aby „haléřová nákladovost“ byla u všech jogurtů stejná (nutná podmínka pro uplatnění závislosti výsledku hospodaření (VH) na tržbách (T)).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i="1" dirty="0" smtClean="0">
                <a:latin typeface="Times New Roman" pitchFamily="18" charset="0"/>
                <a:cs typeface="Times New Roman" pitchFamily="18" charset="0"/>
              </a:rPr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008" y="1268760"/>
            <a:ext cx="8928992" cy="566980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5295542"/>
              </p:ext>
            </p:extLst>
          </p:nvPr>
        </p:nvGraphicFramePr>
        <p:xfrm>
          <a:off x="284783" y="1196752"/>
          <a:ext cx="8574433" cy="3976328"/>
        </p:xfrm>
        <a:graphic>
          <a:graphicData uri="http://schemas.openxmlformats.org/presentationml/2006/ole">
            <p:oleObj spid="_x0000_s104450" name="Document" r:id="rId3" imgW="5913402" imgH="281257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0208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Příklad č. </a:t>
            </a:r>
            <a:r>
              <a:rPr lang="cs-CZ" sz="31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Vypočítejte výši tržeb, při kterých podnik dosáhne bodu zvratu (při měsíčním hodnocení), pokud sortimentní skladba jogurtů bude v procentuálním složení tak, jak je uvedeno ve sloupci (d) tabulky</a:t>
            </a:r>
            <a:r>
              <a:rPr lang="cs-CZ" sz="2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0705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3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Příklad č.3 </a:t>
            </a:r>
            <a:r>
              <a:rPr lang="cs-CZ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Vypočítejte </a:t>
            </a:r>
            <a:r>
              <a:rPr lang="cs-CZ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výši tržeb, při které podnik vykáže výsledek hospodaření (zisk) ve výši 500 000 Kč (při měsíčním hodnocení), pokud sortimentní skladba jogurtů bude v procentuálním složení tak, jak je uvedeno ve sloupci (e) tabulky.</a:t>
            </a:r>
            <a:r>
              <a:rPr lang="cs-CZ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0705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3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575791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b="1" i="1" dirty="0" smtClean="0">
                <a:latin typeface="Times New Roman" pitchFamily="18" charset="0"/>
              </a:rPr>
              <a:t>Příklad č.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196975"/>
            <a:ext cx="8750300" cy="5661025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9154625"/>
              </p:ext>
            </p:extLst>
          </p:nvPr>
        </p:nvGraphicFramePr>
        <p:xfrm>
          <a:off x="254000" y="1771650"/>
          <a:ext cx="8597900" cy="3082925"/>
        </p:xfrm>
        <a:graphic>
          <a:graphicData uri="http://schemas.openxmlformats.org/presentationml/2006/ole">
            <p:oleObj spid="_x0000_s92167" name="Dokument" r:id="rId3" imgW="5773798" imgH="207185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399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575791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b="1" i="1" dirty="0" smtClean="0">
                <a:latin typeface="Times New Roman" pitchFamily="18" charset="0"/>
              </a:rPr>
              <a:t>Příklad č.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764705"/>
            <a:ext cx="8750300" cy="6093296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3030095"/>
              </p:ext>
            </p:extLst>
          </p:nvPr>
        </p:nvGraphicFramePr>
        <p:xfrm>
          <a:off x="29696" y="1844824"/>
          <a:ext cx="8602959" cy="4667139"/>
        </p:xfrm>
        <a:graphic>
          <a:graphicData uri="http://schemas.openxmlformats.org/presentationml/2006/ole">
            <p:oleObj spid="_x0000_s93192" name="Dokument" r:id="rId3" imgW="5773798" imgH="3132308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699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44625"/>
            <a:ext cx="8928546" cy="1224134"/>
          </a:xfrm>
        </p:spPr>
        <p:txBody>
          <a:bodyPr>
            <a:normAutofit/>
          </a:bodyPr>
          <a:lstStyle/>
          <a:p>
            <a:pPr algn="l">
              <a:tabLst>
                <a:tab pos="1792288" algn="l"/>
              </a:tabLst>
            </a:pPr>
            <a:r>
              <a:rPr lang="cs-CZ" sz="2800" b="1" i="1" dirty="0" smtClean="0">
                <a:latin typeface="Times New Roman" pitchFamily="18" charset="0"/>
              </a:rPr>
              <a:t>Příklad č. 1  </a:t>
            </a:r>
            <a:r>
              <a:rPr lang="cs-CZ" sz="1600" i="1" dirty="0" err="1" smtClean="0">
                <a:latin typeface="Times New Roman" pitchFamily="18" charset="0"/>
              </a:rPr>
              <a:t>p</a:t>
            </a:r>
            <a:r>
              <a:rPr lang="cs-CZ" sz="1600" i="1" baseline="-25000" dirty="0" err="1" smtClean="0">
                <a:latin typeface="Times New Roman" pitchFamily="18" charset="0"/>
              </a:rPr>
              <a:t>HAL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600 Kč/ks,  </a:t>
            </a:r>
            <a:r>
              <a:rPr lang="cs-CZ" sz="1600" i="1" dirty="0" err="1" smtClean="0">
                <a:latin typeface="Times New Roman" pitchFamily="18" charset="0"/>
              </a:rPr>
              <a:t>p</a:t>
            </a:r>
            <a:r>
              <a:rPr lang="cs-CZ" sz="1600" i="1" baseline="-25000" dirty="0" err="1" smtClean="0">
                <a:latin typeface="Times New Roman" pitchFamily="18" charset="0"/>
              </a:rPr>
              <a:t>KOŠ</a:t>
            </a:r>
            <a:r>
              <a:rPr lang="cs-CZ" sz="1600" i="1" dirty="0" smtClean="0">
                <a:latin typeface="Times New Roman" pitchFamily="18" charset="0"/>
              </a:rPr>
              <a:t> =480 Kč/ks,    </a:t>
            </a:r>
            <a:r>
              <a:rPr lang="cs-CZ" sz="1600" i="1" dirty="0" err="1" smtClean="0">
                <a:latin typeface="Times New Roman" pitchFamily="18" charset="0"/>
              </a:rPr>
              <a:t>v</a:t>
            </a:r>
            <a:r>
              <a:rPr lang="cs-CZ" sz="1600" i="1" baseline="-25000" dirty="0" err="1" smtClean="0">
                <a:latin typeface="Times New Roman" pitchFamily="18" charset="0"/>
              </a:rPr>
              <a:t>HAL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400 Kč/ks  </a:t>
            </a:r>
            <a:r>
              <a:rPr lang="cs-CZ" sz="1600" i="1" dirty="0" err="1" smtClean="0">
                <a:latin typeface="Times New Roman" pitchFamily="18" charset="0"/>
              </a:rPr>
              <a:t>v</a:t>
            </a:r>
            <a:r>
              <a:rPr lang="cs-CZ" sz="1600" i="1" baseline="-25000" dirty="0" err="1" smtClean="0">
                <a:latin typeface="Times New Roman" pitchFamily="18" charset="0"/>
              </a:rPr>
              <a:t>KOŠ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320 Kč/ks</a:t>
            </a:r>
            <a:br>
              <a:rPr lang="cs-CZ" sz="1600" i="1" dirty="0" smtClean="0">
                <a:latin typeface="Times New Roman" pitchFamily="18" charset="0"/>
              </a:rPr>
            </a:br>
            <a:r>
              <a:rPr lang="cs-CZ" sz="1600" i="1" dirty="0" smtClean="0">
                <a:latin typeface="Times New Roman" pitchFamily="18" charset="0"/>
              </a:rPr>
              <a:t>	 F = 46 200 Kč za období jednoho měsíce  </a:t>
            </a:r>
            <a:br>
              <a:rPr lang="cs-CZ" sz="1600" i="1" dirty="0" smtClean="0">
                <a:latin typeface="Times New Roman" pitchFamily="18" charset="0"/>
              </a:rPr>
            </a:br>
            <a:endParaRPr lang="cs-CZ" sz="1600" i="1" baseline="-25000" dirty="0" smtClean="0"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988840"/>
            <a:ext cx="8750300" cy="4869160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7660560"/>
              </p:ext>
            </p:extLst>
          </p:nvPr>
        </p:nvGraphicFramePr>
        <p:xfrm>
          <a:off x="-47625" y="979647"/>
          <a:ext cx="8905875" cy="1022350"/>
        </p:xfrm>
        <a:graphic>
          <a:graphicData uri="http://schemas.openxmlformats.org/presentationml/2006/ole">
            <p:oleObj spid="_x0000_s96262" name="Dokument" r:id="rId3" imgW="8905461" imgH="102245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360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44625"/>
            <a:ext cx="8928546" cy="1224134"/>
          </a:xfrm>
        </p:spPr>
        <p:txBody>
          <a:bodyPr>
            <a:normAutofit/>
          </a:bodyPr>
          <a:lstStyle/>
          <a:p>
            <a:pPr algn="l">
              <a:tabLst>
                <a:tab pos="1792288" algn="l"/>
              </a:tabLst>
            </a:pPr>
            <a:r>
              <a:rPr lang="cs-CZ" sz="2800" b="1" i="1" dirty="0" smtClean="0">
                <a:latin typeface="Times New Roman" pitchFamily="18" charset="0"/>
              </a:rPr>
              <a:t>Příklad č. 1  </a:t>
            </a:r>
            <a:r>
              <a:rPr lang="cs-CZ" sz="1600" i="1" dirty="0" err="1" smtClean="0">
                <a:latin typeface="Times New Roman" pitchFamily="18" charset="0"/>
              </a:rPr>
              <a:t>p</a:t>
            </a:r>
            <a:r>
              <a:rPr lang="cs-CZ" sz="1600" i="1" baseline="-25000" dirty="0" err="1" smtClean="0">
                <a:latin typeface="Times New Roman" pitchFamily="18" charset="0"/>
              </a:rPr>
              <a:t>HAL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600 Kč/ks,  </a:t>
            </a:r>
            <a:r>
              <a:rPr lang="cs-CZ" sz="1600" i="1" dirty="0" err="1" smtClean="0">
                <a:latin typeface="Times New Roman" pitchFamily="18" charset="0"/>
              </a:rPr>
              <a:t>p</a:t>
            </a:r>
            <a:r>
              <a:rPr lang="cs-CZ" sz="1600" i="1" baseline="-25000" dirty="0" err="1" smtClean="0">
                <a:latin typeface="Times New Roman" pitchFamily="18" charset="0"/>
              </a:rPr>
              <a:t>KOŠ</a:t>
            </a:r>
            <a:r>
              <a:rPr lang="cs-CZ" sz="1600" i="1" dirty="0" smtClean="0">
                <a:latin typeface="Times New Roman" pitchFamily="18" charset="0"/>
              </a:rPr>
              <a:t> =480 Kč/ks,    </a:t>
            </a:r>
            <a:r>
              <a:rPr lang="cs-CZ" sz="1600" i="1" dirty="0" err="1" smtClean="0">
                <a:latin typeface="Times New Roman" pitchFamily="18" charset="0"/>
              </a:rPr>
              <a:t>v</a:t>
            </a:r>
            <a:r>
              <a:rPr lang="cs-CZ" sz="1600" i="1" baseline="-25000" dirty="0" err="1" smtClean="0">
                <a:latin typeface="Times New Roman" pitchFamily="18" charset="0"/>
              </a:rPr>
              <a:t>HAL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400 Kč/ks  </a:t>
            </a:r>
            <a:r>
              <a:rPr lang="cs-CZ" sz="1600" i="1" dirty="0" err="1" smtClean="0">
                <a:latin typeface="Times New Roman" pitchFamily="18" charset="0"/>
              </a:rPr>
              <a:t>v</a:t>
            </a:r>
            <a:r>
              <a:rPr lang="cs-CZ" sz="1600" i="1" baseline="-25000" dirty="0" err="1" smtClean="0">
                <a:latin typeface="Times New Roman" pitchFamily="18" charset="0"/>
              </a:rPr>
              <a:t>KOŠ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320 Kč/ks</a:t>
            </a:r>
            <a:br>
              <a:rPr lang="cs-CZ" sz="1600" i="1" dirty="0" smtClean="0">
                <a:latin typeface="Times New Roman" pitchFamily="18" charset="0"/>
              </a:rPr>
            </a:br>
            <a:r>
              <a:rPr lang="cs-CZ" sz="1600" i="1" dirty="0" smtClean="0">
                <a:latin typeface="Times New Roman" pitchFamily="18" charset="0"/>
              </a:rPr>
              <a:t>	 F = 46 200 Kč za období jednoho měsíce  </a:t>
            </a:r>
            <a:br>
              <a:rPr lang="cs-CZ" sz="1600" i="1" dirty="0" smtClean="0">
                <a:latin typeface="Times New Roman" pitchFamily="18" charset="0"/>
              </a:rPr>
            </a:br>
            <a:endParaRPr lang="cs-CZ" sz="1600" i="1" baseline="-25000" dirty="0" smtClean="0"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988840"/>
            <a:ext cx="8750300" cy="4869160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7641162"/>
              </p:ext>
            </p:extLst>
          </p:nvPr>
        </p:nvGraphicFramePr>
        <p:xfrm>
          <a:off x="0" y="1027113"/>
          <a:ext cx="8880475" cy="717550"/>
        </p:xfrm>
        <a:graphic>
          <a:graphicData uri="http://schemas.openxmlformats.org/presentationml/2006/ole">
            <p:oleObj spid="_x0000_s95241" name="Dokument" r:id="rId3" imgW="8991277" imgH="73516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874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44625"/>
            <a:ext cx="8928546" cy="1224134"/>
          </a:xfrm>
        </p:spPr>
        <p:txBody>
          <a:bodyPr>
            <a:normAutofit/>
          </a:bodyPr>
          <a:lstStyle/>
          <a:p>
            <a:pPr algn="l">
              <a:tabLst>
                <a:tab pos="1792288" algn="l"/>
              </a:tabLst>
            </a:pPr>
            <a:r>
              <a:rPr lang="cs-CZ" sz="2800" b="1" i="1" dirty="0" smtClean="0">
                <a:latin typeface="Times New Roman" pitchFamily="18" charset="0"/>
              </a:rPr>
              <a:t>Příklad č. 1  </a:t>
            </a:r>
            <a:r>
              <a:rPr lang="cs-CZ" sz="1600" i="1" dirty="0" err="1" smtClean="0">
                <a:latin typeface="Times New Roman" pitchFamily="18" charset="0"/>
              </a:rPr>
              <a:t>p</a:t>
            </a:r>
            <a:r>
              <a:rPr lang="cs-CZ" sz="1600" i="1" baseline="-25000" dirty="0" err="1" smtClean="0">
                <a:latin typeface="Times New Roman" pitchFamily="18" charset="0"/>
              </a:rPr>
              <a:t>HAL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600 Kč/ks,  </a:t>
            </a:r>
            <a:r>
              <a:rPr lang="cs-CZ" sz="1600" i="1" dirty="0" err="1" smtClean="0">
                <a:latin typeface="Times New Roman" pitchFamily="18" charset="0"/>
              </a:rPr>
              <a:t>p</a:t>
            </a:r>
            <a:r>
              <a:rPr lang="cs-CZ" sz="1600" i="1" baseline="-25000" dirty="0" err="1" smtClean="0">
                <a:latin typeface="Times New Roman" pitchFamily="18" charset="0"/>
              </a:rPr>
              <a:t>KOŠ</a:t>
            </a:r>
            <a:r>
              <a:rPr lang="cs-CZ" sz="1600" i="1" dirty="0" smtClean="0">
                <a:latin typeface="Times New Roman" pitchFamily="18" charset="0"/>
              </a:rPr>
              <a:t> =480 Kč/ks,    </a:t>
            </a:r>
            <a:r>
              <a:rPr lang="cs-CZ" sz="1600" i="1" dirty="0" err="1" smtClean="0">
                <a:latin typeface="Times New Roman" pitchFamily="18" charset="0"/>
              </a:rPr>
              <a:t>v</a:t>
            </a:r>
            <a:r>
              <a:rPr lang="cs-CZ" sz="1600" i="1" baseline="-25000" dirty="0" err="1" smtClean="0">
                <a:latin typeface="Times New Roman" pitchFamily="18" charset="0"/>
              </a:rPr>
              <a:t>HAL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400 Kč/ks  </a:t>
            </a:r>
            <a:r>
              <a:rPr lang="cs-CZ" sz="1600" i="1" dirty="0" err="1" smtClean="0">
                <a:latin typeface="Times New Roman" pitchFamily="18" charset="0"/>
              </a:rPr>
              <a:t>v</a:t>
            </a:r>
            <a:r>
              <a:rPr lang="cs-CZ" sz="1600" i="1" baseline="-25000" dirty="0" err="1" smtClean="0">
                <a:latin typeface="Times New Roman" pitchFamily="18" charset="0"/>
              </a:rPr>
              <a:t>KOŠ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320 Kč/ks</a:t>
            </a:r>
            <a:br>
              <a:rPr lang="cs-CZ" sz="1600" i="1" dirty="0" smtClean="0">
                <a:latin typeface="Times New Roman" pitchFamily="18" charset="0"/>
              </a:rPr>
            </a:br>
            <a:r>
              <a:rPr lang="cs-CZ" sz="1600" i="1" dirty="0" smtClean="0">
                <a:latin typeface="Times New Roman" pitchFamily="18" charset="0"/>
              </a:rPr>
              <a:t>	 F = 46 200 Kč za období jednoho měsíce  </a:t>
            </a:r>
            <a:br>
              <a:rPr lang="cs-CZ" sz="1600" i="1" dirty="0" smtClean="0">
                <a:latin typeface="Times New Roman" pitchFamily="18" charset="0"/>
              </a:rPr>
            </a:br>
            <a:endParaRPr lang="cs-CZ" sz="1600" i="1" baseline="-25000" dirty="0" smtClean="0"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844825"/>
            <a:ext cx="8750300" cy="5013175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2576439"/>
              </p:ext>
            </p:extLst>
          </p:nvPr>
        </p:nvGraphicFramePr>
        <p:xfrm>
          <a:off x="28575" y="998539"/>
          <a:ext cx="9007921" cy="846286"/>
        </p:xfrm>
        <a:graphic>
          <a:graphicData uri="http://schemas.openxmlformats.org/presentationml/2006/ole">
            <p:oleObj spid="_x0000_s97286" name="Dokument" r:id="rId3" imgW="8905461" imgH="102822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968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44625"/>
            <a:ext cx="8928546" cy="1224134"/>
          </a:xfrm>
        </p:spPr>
        <p:txBody>
          <a:bodyPr>
            <a:normAutofit/>
          </a:bodyPr>
          <a:lstStyle/>
          <a:p>
            <a:pPr algn="l">
              <a:tabLst>
                <a:tab pos="1792288" algn="l"/>
              </a:tabLst>
            </a:pPr>
            <a:r>
              <a:rPr lang="cs-CZ" sz="2800" b="1" i="1" dirty="0" smtClean="0">
                <a:latin typeface="Times New Roman" pitchFamily="18" charset="0"/>
              </a:rPr>
              <a:t>Příklad č. 1  </a:t>
            </a:r>
            <a:r>
              <a:rPr lang="cs-CZ" sz="1600" i="1" dirty="0" err="1" smtClean="0">
                <a:latin typeface="Times New Roman" pitchFamily="18" charset="0"/>
              </a:rPr>
              <a:t>p</a:t>
            </a:r>
            <a:r>
              <a:rPr lang="cs-CZ" sz="1600" i="1" baseline="-25000" dirty="0" err="1" smtClean="0">
                <a:latin typeface="Times New Roman" pitchFamily="18" charset="0"/>
              </a:rPr>
              <a:t>HAL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600 Kč/ks,  </a:t>
            </a:r>
            <a:r>
              <a:rPr lang="cs-CZ" sz="1600" i="1" dirty="0" err="1" smtClean="0">
                <a:latin typeface="Times New Roman" pitchFamily="18" charset="0"/>
              </a:rPr>
              <a:t>p</a:t>
            </a:r>
            <a:r>
              <a:rPr lang="cs-CZ" sz="1600" i="1" baseline="-25000" dirty="0" err="1" smtClean="0">
                <a:latin typeface="Times New Roman" pitchFamily="18" charset="0"/>
              </a:rPr>
              <a:t>KOŠ</a:t>
            </a:r>
            <a:r>
              <a:rPr lang="cs-CZ" sz="1600" i="1" dirty="0" smtClean="0">
                <a:latin typeface="Times New Roman" pitchFamily="18" charset="0"/>
              </a:rPr>
              <a:t> =480 Kč/ks,    </a:t>
            </a:r>
            <a:r>
              <a:rPr lang="cs-CZ" sz="1600" i="1" dirty="0" err="1" smtClean="0">
                <a:latin typeface="Times New Roman" pitchFamily="18" charset="0"/>
              </a:rPr>
              <a:t>v</a:t>
            </a:r>
            <a:r>
              <a:rPr lang="cs-CZ" sz="1600" i="1" baseline="-25000" dirty="0" err="1" smtClean="0">
                <a:latin typeface="Times New Roman" pitchFamily="18" charset="0"/>
              </a:rPr>
              <a:t>HAL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400 Kč/ks  </a:t>
            </a:r>
            <a:r>
              <a:rPr lang="cs-CZ" sz="1600" i="1" dirty="0" err="1" smtClean="0">
                <a:latin typeface="Times New Roman" pitchFamily="18" charset="0"/>
              </a:rPr>
              <a:t>v</a:t>
            </a:r>
            <a:r>
              <a:rPr lang="cs-CZ" sz="1600" i="1" baseline="-25000" dirty="0" err="1" smtClean="0">
                <a:latin typeface="Times New Roman" pitchFamily="18" charset="0"/>
              </a:rPr>
              <a:t>KOŠ</a:t>
            </a:r>
            <a:r>
              <a:rPr lang="cs-CZ" sz="1600" i="1" baseline="-25000" dirty="0" smtClean="0">
                <a:latin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</a:rPr>
              <a:t>= 320 Kč/ks</a:t>
            </a:r>
            <a:br>
              <a:rPr lang="cs-CZ" sz="1600" i="1" dirty="0" smtClean="0">
                <a:latin typeface="Times New Roman" pitchFamily="18" charset="0"/>
              </a:rPr>
            </a:br>
            <a:r>
              <a:rPr lang="cs-CZ" sz="1600" i="1" dirty="0" smtClean="0">
                <a:latin typeface="Times New Roman" pitchFamily="18" charset="0"/>
              </a:rPr>
              <a:t>	 F = 46 200 Kč za období jednoho měsíce  </a:t>
            </a:r>
            <a:br>
              <a:rPr lang="cs-CZ" sz="1600" i="1" dirty="0" smtClean="0">
                <a:latin typeface="Times New Roman" pitchFamily="18" charset="0"/>
              </a:rPr>
            </a:br>
            <a:endParaRPr lang="cs-CZ" sz="1600" i="1" baseline="-25000" dirty="0" smtClean="0"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988840"/>
            <a:ext cx="8750300" cy="4869160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4394743"/>
              </p:ext>
            </p:extLst>
          </p:nvPr>
        </p:nvGraphicFramePr>
        <p:xfrm>
          <a:off x="234950" y="971550"/>
          <a:ext cx="8880475" cy="1017588"/>
        </p:xfrm>
        <a:graphic>
          <a:graphicData uri="http://schemas.openxmlformats.org/presentationml/2006/ole">
            <p:oleObj spid="_x0000_s98309" name="Dokument" r:id="rId3" imgW="8905461" imgH="102822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52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575791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b="1" i="1" dirty="0" smtClean="0">
                <a:latin typeface="Times New Roman" pitchFamily="18" charset="0"/>
              </a:rPr>
              <a:t>Příklad č. 2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89193432"/>
              </p:ext>
            </p:extLst>
          </p:nvPr>
        </p:nvGraphicFramePr>
        <p:xfrm>
          <a:off x="57150" y="1052736"/>
          <a:ext cx="8905875" cy="4264025"/>
        </p:xfrm>
        <a:graphic>
          <a:graphicData uri="http://schemas.openxmlformats.org/presentationml/2006/ole">
            <p:oleObj spid="_x0000_s99333" name="Dokument" r:id="rId3" imgW="8905461" imgH="427494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260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250" name="Rectangle 2"/>
              <p:cNvSpPr>
                <a:spLocks noGrp="1" noChangeArrowheads="1"/>
              </p:cNvSpPr>
              <p:nvPr>
                <p:ph type="title" idx="4294967295"/>
              </p:nvPr>
            </p:nvSpPr>
            <p:spPr>
              <a:xfrm>
                <a:off x="107950" y="44625"/>
                <a:ext cx="8928546" cy="1224134"/>
              </a:xfrm>
            </p:spPr>
            <p:txBody>
              <a:bodyPr>
                <a:normAutofit/>
              </a:bodyPr>
              <a:lstStyle/>
              <a:p>
                <a:pPr algn="l">
                  <a:tabLst>
                    <a:tab pos="1792288" algn="l"/>
                  </a:tabLst>
                </a:pPr>
                <a:r>
                  <a:rPr lang="cs-CZ" sz="2800" b="1" i="1" dirty="0" smtClean="0">
                    <a:latin typeface="Times New Roman" pitchFamily="18" charset="0"/>
                  </a:rPr>
                  <a:t>Příklad č. 2  </a:t>
                </a:r>
                <a:r>
                  <a:rPr lang="cs-CZ" sz="1600" i="1" dirty="0" smtClean="0">
                    <a:latin typeface="Times New Roman" pitchFamily="18" charset="0"/>
                  </a:rPr>
                  <a:t>VH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ČERV </a:t>
                </a:r>
                <a:r>
                  <a:rPr lang="cs-CZ" sz="1600" i="1" dirty="0" smtClean="0">
                    <a:latin typeface="Times New Roman" pitchFamily="18" charset="0"/>
                  </a:rPr>
                  <a:t>=17 600 Kč,  T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ČERV</a:t>
                </a:r>
                <a:r>
                  <a:rPr lang="cs-CZ" sz="1600" i="1" dirty="0" smtClean="0">
                    <a:latin typeface="Times New Roman" pitchFamily="18" charset="0"/>
                  </a:rPr>
                  <a:t> =240 000 Kč, VH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LIST </a:t>
                </a:r>
                <a:r>
                  <a:rPr lang="cs-CZ" sz="1600" i="1" dirty="0" smtClean="0">
                    <a:latin typeface="Times New Roman" pitchFamily="18" charset="0"/>
                  </a:rPr>
                  <a:t>= 41 600 Kč  T</a:t>
                </a:r>
                <a:r>
                  <a:rPr lang="cs-CZ" sz="1600" i="1" baseline="-25000" dirty="0" smtClean="0">
                    <a:latin typeface="Times New Roman" pitchFamily="18" charset="0"/>
                  </a:rPr>
                  <a:t>LIST </a:t>
                </a:r>
                <a:r>
                  <a:rPr lang="cs-CZ" sz="1600" i="1" dirty="0" smtClean="0">
                    <a:latin typeface="Times New Roman" pitchFamily="18" charset="0"/>
                  </a:rPr>
                  <a:t>= 320 000 Kč</a:t>
                </a:r>
                <a:br>
                  <a:rPr lang="cs-CZ" sz="1600" i="1" dirty="0" smtClean="0">
                    <a:latin typeface="Times New Roman" pitchFamily="18" charset="0"/>
                  </a:rPr>
                </a:br>
                <a:r>
                  <a:rPr lang="cs-CZ" sz="1600" i="1" dirty="0" smtClean="0">
                    <a:latin typeface="Times New Roman" pitchFamily="18" charset="0"/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cs-CZ" sz="16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cs-CZ" sz="1600" i="1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cs-CZ" sz="1600" b="0" i="1" dirty="0" smtClean="0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16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1600" i="1" baseline="-25000" dirty="0" smtClean="0"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532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107950" y="44625"/>
                <a:ext cx="8928546" cy="1224134"/>
              </a:xfrm>
              <a:blipFill>
                <a:blip r:embed="rId3" cstate="print"/>
                <a:stretch>
                  <a:fillRect l="-14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988840"/>
            <a:ext cx="8750300" cy="4869160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spcAft>
                <a:spcPct val="300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913305"/>
              </p:ext>
            </p:extLst>
          </p:nvPr>
        </p:nvGraphicFramePr>
        <p:xfrm>
          <a:off x="28575" y="1055688"/>
          <a:ext cx="9007921" cy="645120"/>
        </p:xfrm>
        <a:graphic>
          <a:graphicData uri="http://schemas.openxmlformats.org/presentationml/2006/ole">
            <p:oleObj spid="_x0000_s100356" name="Dokument" r:id="rId4" imgW="8905461" imgH="64782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470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2589</TotalTime>
  <Words>282</Words>
  <Application>Microsoft Office PowerPoint</Application>
  <PresentationFormat>Předvádění na obrazovce (4:3)</PresentationFormat>
  <Paragraphs>41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Motiv sady Office</vt:lpstr>
      <vt:lpstr>Dokument</vt:lpstr>
      <vt:lpstr>Document</vt:lpstr>
      <vt:lpstr>Příklady na využití vztahu VH = f(T)</vt:lpstr>
      <vt:lpstr>Příklad č. 1</vt:lpstr>
      <vt:lpstr>Příklad č. 1</vt:lpstr>
      <vt:lpstr>Příklad č. 1  pHAL = 600 Kč/ks,  pKOŠ =480 Kč/ks,    vHAL = 400 Kč/ks  vKOŠ = 320 Kč/ks   F = 46 200 Kč za období jednoho měsíce   </vt:lpstr>
      <vt:lpstr>Příklad č. 1  pHAL = 600 Kč/ks,  pKOŠ =480 Kč/ks,    vHAL = 400 Kč/ks  vKOŠ = 320 Kč/ks   F = 46 200 Kč za období jednoho měsíce   </vt:lpstr>
      <vt:lpstr>Příklad č. 1  pHAL = 600 Kč/ks,  pKOŠ =480 Kč/ks,    vHAL = 400 Kč/ks  vKOŠ = 320 Kč/ks   F = 46 200 Kč za období jednoho měsíce   </vt:lpstr>
      <vt:lpstr>Příklad č. 1  pHAL = 600 Kč/ks,  pKOŠ =480 Kč/ks,    vHAL = 400 Kč/ks  vKOŠ = 320 Kč/ks   F = 46 200 Kč za období jednoho měsíce   </vt:lpstr>
      <vt:lpstr>Příklad č. 2</vt:lpstr>
      <vt:lpstr> </vt:lpstr>
      <vt:lpstr> </vt:lpstr>
      <vt:lpstr> </vt:lpstr>
      <vt:lpstr>Příklad č. 3</vt:lpstr>
      <vt:lpstr>Příklad č. 3</vt:lpstr>
      <vt:lpstr>Příklad č. 3   Doplňte scházející údaje o ceně jogurtů u zbývajících čtyř sortimentních položek jogurtů tak, aby „haléřová nákladovost“ byla u všech jogurtů stejná (nutná podmínka pro uplatnění závislosti výsledku hospodaření (VH) na tržbách (T)). </vt:lpstr>
      <vt:lpstr>Příklad č. 3:Vypočítejte výši tržeb, při kterých podnik dosáhne bodu zvratu (při měsíčním hodnocení), pokud sortimentní skladba jogurtů bude v procentuálním složení tak, jak je uvedeno ve sloupci (d) tabulky.  </vt:lpstr>
      <vt:lpstr> Příklad č.3 Vypočítejte výši tržeb, při které podnik vykáže výsledek hospodaření (zisk) ve výši 500 000 Kč (při měsíčním hodnocení), pokud sortimentní skladba jogurtů bude v procentuálním složení tak, jak je uvedeno ve sloupci (e) tabulky.   </vt:lpstr>
    </vt:vector>
  </TitlesOfParts>
  <Company>SU OPF Karviná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237</cp:revision>
  <dcterms:created xsi:type="dcterms:W3CDTF">2009-03-04T19:05:38Z</dcterms:created>
  <dcterms:modified xsi:type="dcterms:W3CDTF">2019-03-12T18:36:48Z</dcterms:modified>
</cp:coreProperties>
</file>